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srgbClr val="FF0000"/>
    </p:penClr>
  </p:showPr>
  <p:clrMru>
    <a:srgbClr val="CAFEC6"/>
    <a:srgbClr val="AFFDA9"/>
    <a:srgbClr val="0C8703"/>
    <a:srgbClr val="66FF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108" y="-5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02C8CA-F1CB-4A43-BF87-FB939FD65874}" type="datetimeFigureOut">
              <a:rPr lang="ru-RU" smtClean="0"/>
              <a:pPr/>
              <a:t>25.04.2013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DFB99F-27E6-4C7B-AFDB-5B276C1AE81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02C8CA-F1CB-4A43-BF87-FB939FD65874}" type="datetimeFigureOut">
              <a:rPr lang="ru-RU" smtClean="0"/>
              <a:pPr/>
              <a:t>25.04.2013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DFB99F-27E6-4C7B-AFDB-5B276C1AE81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02C8CA-F1CB-4A43-BF87-FB939FD65874}" type="datetimeFigureOut">
              <a:rPr lang="ru-RU" smtClean="0"/>
              <a:pPr/>
              <a:t>25.04.2013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DFB99F-27E6-4C7B-AFDB-5B276C1AE81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02C8CA-F1CB-4A43-BF87-FB939FD65874}" type="datetimeFigureOut">
              <a:rPr lang="ru-RU" smtClean="0"/>
              <a:pPr/>
              <a:t>25.04.2013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DFB99F-27E6-4C7B-AFDB-5B276C1AE81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02C8CA-F1CB-4A43-BF87-FB939FD65874}" type="datetimeFigureOut">
              <a:rPr lang="ru-RU" smtClean="0"/>
              <a:pPr/>
              <a:t>25.04.2013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DFB99F-27E6-4C7B-AFDB-5B276C1AE81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02C8CA-F1CB-4A43-BF87-FB939FD65874}" type="datetimeFigureOut">
              <a:rPr lang="ru-RU" smtClean="0"/>
              <a:pPr/>
              <a:t>25.04.2013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DFB99F-27E6-4C7B-AFDB-5B276C1AE81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02C8CA-F1CB-4A43-BF87-FB939FD65874}" type="datetimeFigureOut">
              <a:rPr lang="ru-RU" smtClean="0"/>
              <a:pPr/>
              <a:t>25.04.2013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DFB99F-27E6-4C7B-AFDB-5B276C1AE81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02C8CA-F1CB-4A43-BF87-FB939FD65874}" type="datetimeFigureOut">
              <a:rPr lang="ru-RU" smtClean="0"/>
              <a:pPr/>
              <a:t>25.04.2013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DFB99F-27E6-4C7B-AFDB-5B276C1AE81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02C8CA-F1CB-4A43-BF87-FB939FD65874}" type="datetimeFigureOut">
              <a:rPr lang="ru-RU" smtClean="0"/>
              <a:pPr/>
              <a:t>25.04.2013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DFB99F-27E6-4C7B-AFDB-5B276C1AE81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02C8CA-F1CB-4A43-BF87-FB939FD65874}" type="datetimeFigureOut">
              <a:rPr lang="ru-RU" smtClean="0"/>
              <a:pPr/>
              <a:t>25.04.2013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DFB99F-27E6-4C7B-AFDB-5B276C1AE81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02C8CA-F1CB-4A43-BF87-FB939FD65874}" type="datetimeFigureOut">
              <a:rPr lang="ru-RU" smtClean="0"/>
              <a:pPr/>
              <a:t>25.04.2013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DFB99F-27E6-4C7B-AFDB-5B276C1AE81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02C8CA-F1CB-4A43-BF87-FB939FD65874}" type="datetimeFigureOut">
              <a:rPr lang="ru-RU" smtClean="0"/>
              <a:pPr/>
              <a:t>25.04.2013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DFB99F-27E6-4C7B-AFDB-5B276C1AE81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357214"/>
            <a:ext cx="9144000" cy="682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Прямоугольник 2"/>
          <p:cNvSpPr/>
          <p:nvPr/>
        </p:nvSpPr>
        <p:spPr>
          <a:xfrm>
            <a:off x="3000364" y="0"/>
            <a:ext cx="353475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200" b="1" i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  <a:latin typeface="Arial" pitchFamily="34" charset="0"/>
                <a:cs typeface="Arial" pitchFamily="34" charset="0"/>
              </a:rPr>
              <a:t>МЕСТОИМЕНИЕ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-285784" y="500042"/>
            <a:ext cx="921550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i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указывает</a:t>
            </a:r>
            <a:r>
              <a:rPr lang="ru-RU" sz="2000" i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на </a:t>
            </a:r>
            <a:r>
              <a:rPr lang="ru-RU" sz="2000" i="1" dirty="0" smtClean="0">
                <a:latin typeface="Arial" pitchFamily="34" charset="0"/>
                <a:cs typeface="Arial" pitchFamily="34" charset="0"/>
              </a:rPr>
              <a:t>предмет, признак, количество</a:t>
            </a:r>
            <a:r>
              <a:rPr lang="ru-RU" sz="2000" i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ru-RU" sz="2000" b="1" i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но не называет </a:t>
            </a:r>
            <a:r>
              <a:rPr lang="ru-RU" sz="2000" i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их</a:t>
            </a:r>
          </a:p>
          <a:p>
            <a:r>
              <a:rPr lang="ru-RU" sz="2000" i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		</a:t>
            </a:r>
          </a:p>
          <a:p>
            <a:r>
              <a:rPr lang="ru-RU" sz="2000" b="1" i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		</a:t>
            </a:r>
            <a:r>
              <a:rPr lang="ru-RU" sz="1600" b="1" i="1" dirty="0" err="1" smtClean="0">
                <a:latin typeface="Arial" pitchFamily="34" charset="0"/>
                <a:cs typeface="Arial" pitchFamily="34" charset="0"/>
              </a:rPr>
              <a:t>мест.-сущ</a:t>
            </a:r>
            <a:r>
              <a:rPr lang="ru-RU" sz="1600" b="1" i="1" dirty="0" smtClean="0">
                <a:latin typeface="Arial" pitchFamily="34" charset="0"/>
                <a:cs typeface="Arial" pitchFamily="34" charset="0"/>
              </a:rPr>
              <a:t>.      </a:t>
            </a:r>
            <a:r>
              <a:rPr lang="ru-RU" sz="1600" b="1" i="1" dirty="0" err="1" smtClean="0">
                <a:latin typeface="Arial" pitchFamily="34" charset="0"/>
                <a:cs typeface="Arial" pitchFamily="34" charset="0"/>
              </a:rPr>
              <a:t>мест.-прил</a:t>
            </a:r>
            <a:r>
              <a:rPr lang="ru-RU" sz="1600" b="1" i="1" dirty="0" smtClean="0">
                <a:latin typeface="Arial" pitchFamily="34" charset="0"/>
                <a:cs typeface="Arial" pitchFamily="34" charset="0"/>
              </a:rPr>
              <a:t>.,  </a:t>
            </a:r>
            <a:r>
              <a:rPr lang="ru-RU" sz="1600" b="1" i="1" dirty="0" err="1" smtClean="0">
                <a:latin typeface="Arial" pitchFamily="34" charset="0"/>
                <a:cs typeface="Arial" pitchFamily="34" charset="0"/>
              </a:rPr>
              <a:t>мест.-нар</a:t>
            </a:r>
            <a:r>
              <a:rPr lang="ru-RU" sz="1600" b="1" i="1" dirty="0" smtClean="0">
                <a:latin typeface="Arial" pitchFamily="34" charset="0"/>
                <a:cs typeface="Arial" pitchFamily="34" charset="0"/>
              </a:rPr>
              <a:t>., 	</a:t>
            </a:r>
            <a:r>
              <a:rPr lang="ru-RU" sz="1600" b="1" i="1" dirty="0" err="1" smtClean="0">
                <a:latin typeface="Arial" pitchFamily="34" charset="0"/>
                <a:cs typeface="Arial" pitchFamily="34" charset="0"/>
              </a:rPr>
              <a:t>мест.-числ</a:t>
            </a:r>
            <a:r>
              <a:rPr lang="ru-RU" sz="1600" b="1" i="1" dirty="0" smtClean="0">
                <a:latin typeface="Arial" pitchFamily="34" charset="0"/>
                <a:cs typeface="Arial" pitchFamily="34" charset="0"/>
              </a:rPr>
              <a:t>.</a:t>
            </a:r>
            <a:endParaRPr lang="ru-RU" sz="1600" b="1" i="1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6" name="Прямая со стрелкой 5"/>
          <p:cNvCxnSpPr/>
          <p:nvPr/>
        </p:nvCxnSpPr>
        <p:spPr>
          <a:xfrm rot="5400000">
            <a:off x="2107389" y="892951"/>
            <a:ext cx="428628" cy="35719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 rot="5400000">
            <a:off x="3428992" y="928670"/>
            <a:ext cx="357190" cy="214314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>
            <a:off x="3786182" y="857232"/>
            <a:ext cx="1500198" cy="35719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>
            <a:off x="5429256" y="857232"/>
            <a:ext cx="1143008" cy="35719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Овал 16"/>
          <p:cNvSpPr>
            <a:spLocks noChangeAspect="1"/>
          </p:cNvSpPr>
          <p:nvPr/>
        </p:nvSpPr>
        <p:spPr>
          <a:xfrm>
            <a:off x="214282" y="1500174"/>
            <a:ext cx="2071702" cy="1371600"/>
          </a:xfrm>
          <a:prstGeom prst="ellips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solidFill>
                  <a:schemeClr val="bg1"/>
                </a:solidFill>
              </a:rPr>
              <a:t>личные</a:t>
            </a:r>
            <a:endParaRPr lang="ru-RU" b="1" i="1" dirty="0">
              <a:solidFill>
                <a:schemeClr val="bg1"/>
              </a:solidFill>
            </a:endParaRPr>
          </a:p>
        </p:txBody>
      </p:sp>
      <p:sp>
        <p:nvSpPr>
          <p:cNvPr id="18" name="Овал 17"/>
          <p:cNvSpPr>
            <a:spLocks noChangeAspect="1"/>
          </p:cNvSpPr>
          <p:nvPr/>
        </p:nvSpPr>
        <p:spPr>
          <a:xfrm>
            <a:off x="0" y="3071810"/>
            <a:ext cx="2500298" cy="1371600"/>
          </a:xfrm>
          <a:prstGeom prst="ellips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solidFill>
                  <a:schemeClr val="bg1"/>
                </a:solidFill>
              </a:rPr>
              <a:t>притяжательные</a:t>
            </a:r>
            <a:endParaRPr lang="ru-RU" b="1" i="1" dirty="0">
              <a:solidFill>
                <a:schemeClr val="bg1"/>
              </a:solidFill>
            </a:endParaRPr>
          </a:p>
        </p:txBody>
      </p:sp>
      <p:sp>
        <p:nvSpPr>
          <p:cNvPr id="19" name="Овал 18"/>
          <p:cNvSpPr>
            <a:spLocks noChangeAspect="1"/>
          </p:cNvSpPr>
          <p:nvPr/>
        </p:nvSpPr>
        <p:spPr>
          <a:xfrm>
            <a:off x="3071802" y="1428736"/>
            <a:ext cx="1371600" cy="2786082"/>
          </a:xfrm>
          <a:prstGeom prst="ellipse">
            <a:avLst/>
          </a:prstGeom>
          <a:solidFill>
            <a:schemeClr val="accent3">
              <a:lumMod val="75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i="1" dirty="0" smtClean="0">
                <a:solidFill>
                  <a:schemeClr val="bg1"/>
                </a:solidFill>
              </a:rPr>
              <a:t>в</a:t>
            </a:r>
          </a:p>
          <a:p>
            <a:pPr algn="ctr"/>
            <a:r>
              <a:rPr lang="ru-RU" sz="1600" b="1" i="1" dirty="0" smtClean="0">
                <a:solidFill>
                  <a:schemeClr val="bg1"/>
                </a:solidFill>
              </a:rPr>
              <a:t>о</a:t>
            </a:r>
          </a:p>
          <a:p>
            <a:pPr algn="ctr"/>
            <a:r>
              <a:rPr lang="ru-RU" sz="1600" b="1" i="1" dirty="0" err="1" smtClean="0">
                <a:solidFill>
                  <a:schemeClr val="bg1"/>
                </a:solidFill>
              </a:rPr>
              <a:t>з</a:t>
            </a:r>
            <a:endParaRPr lang="ru-RU" sz="1600" b="1" i="1" dirty="0" smtClean="0">
              <a:solidFill>
                <a:schemeClr val="bg1"/>
              </a:solidFill>
            </a:endParaRPr>
          </a:p>
          <a:p>
            <a:pPr algn="ctr"/>
            <a:r>
              <a:rPr lang="ru-RU" sz="1600" b="1" i="1" dirty="0" smtClean="0">
                <a:solidFill>
                  <a:schemeClr val="bg1"/>
                </a:solidFill>
              </a:rPr>
              <a:t>в</a:t>
            </a:r>
          </a:p>
          <a:p>
            <a:pPr algn="ctr"/>
            <a:r>
              <a:rPr lang="ru-RU" sz="1600" b="1" i="1" dirty="0" err="1" smtClean="0">
                <a:solidFill>
                  <a:schemeClr val="bg1"/>
                </a:solidFill>
              </a:rPr>
              <a:t>р</a:t>
            </a:r>
            <a:endParaRPr lang="ru-RU" sz="1600" b="1" i="1" dirty="0" smtClean="0">
              <a:solidFill>
                <a:schemeClr val="bg1"/>
              </a:solidFill>
            </a:endParaRPr>
          </a:p>
          <a:p>
            <a:pPr algn="ctr"/>
            <a:r>
              <a:rPr lang="ru-RU" sz="1600" b="1" i="1" dirty="0" smtClean="0">
                <a:solidFill>
                  <a:schemeClr val="bg1"/>
                </a:solidFill>
              </a:rPr>
              <a:t>а</a:t>
            </a:r>
          </a:p>
          <a:p>
            <a:pPr algn="ctr"/>
            <a:r>
              <a:rPr lang="ru-RU" sz="1600" b="1" i="1" dirty="0" smtClean="0">
                <a:solidFill>
                  <a:schemeClr val="bg1"/>
                </a:solidFill>
              </a:rPr>
              <a:t>т</a:t>
            </a:r>
          </a:p>
          <a:p>
            <a:pPr algn="ctr"/>
            <a:r>
              <a:rPr lang="ru-RU" sz="1600" b="1" i="1" dirty="0" err="1" smtClean="0">
                <a:solidFill>
                  <a:schemeClr val="bg1"/>
                </a:solidFill>
              </a:rPr>
              <a:t>н</a:t>
            </a:r>
            <a:endParaRPr lang="ru-RU" sz="1600" b="1" i="1" dirty="0" smtClean="0">
              <a:solidFill>
                <a:schemeClr val="bg1"/>
              </a:solidFill>
            </a:endParaRPr>
          </a:p>
          <a:p>
            <a:pPr algn="ctr"/>
            <a:r>
              <a:rPr lang="ru-RU" sz="1600" b="1" i="1" dirty="0" smtClean="0">
                <a:solidFill>
                  <a:schemeClr val="bg1"/>
                </a:solidFill>
              </a:rPr>
              <a:t>о</a:t>
            </a:r>
          </a:p>
          <a:p>
            <a:pPr algn="ctr"/>
            <a:r>
              <a:rPr lang="ru-RU" sz="1600" b="1" i="1" dirty="0" smtClean="0">
                <a:solidFill>
                  <a:schemeClr val="bg1"/>
                </a:solidFill>
              </a:rPr>
              <a:t>е</a:t>
            </a:r>
            <a:endParaRPr lang="ru-RU" sz="1600" b="1" i="1" dirty="0">
              <a:solidFill>
                <a:schemeClr val="bg1"/>
              </a:solidFill>
            </a:endParaRPr>
          </a:p>
        </p:txBody>
      </p:sp>
      <p:sp>
        <p:nvSpPr>
          <p:cNvPr id="20" name="Овал 19"/>
          <p:cNvSpPr>
            <a:spLocks noChangeAspect="1"/>
          </p:cNvSpPr>
          <p:nvPr/>
        </p:nvSpPr>
        <p:spPr>
          <a:xfrm>
            <a:off x="4714876" y="1643050"/>
            <a:ext cx="1723074" cy="1508760"/>
          </a:xfrm>
          <a:prstGeom prst="ellipse">
            <a:avLst/>
          </a:prstGeom>
          <a:solidFill>
            <a:schemeClr val="accent3">
              <a:lumMod val="50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i="1" dirty="0" smtClean="0"/>
              <a:t>относи</a:t>
            </a:r>
          </a:p>
          <a:p>
            <a:r>
              <a:rPr lang="ru-RU" b="1" i="1" dirty="0" smtClean="0"/>
              <a:t>тельные</a:t>
            </a:r>
            <a:endParaRPr lang="ru-RU" b="1" i="1" dirty="0"/>
          </a:p>
        </p:txBody>
      </p:sp>
      <p:sp>
        <p:nvSpPr>
          <p:cNvPr id="21" name="Овал 20"/>
          <p:cNvSpPr>
            <a:spLocks noChangeAspect="1"/>
          </p:cNvSpPr>
          <p:nvPr/>
        </p:nvSpPr>
        <p:spPr>
          <a:xfrm>
            <a:off x="7635240" y="1500174"/>
            <a:ext cx="1508760" cy="1508760"/>
          </a:xfrm>
          <a:prstGeom prst="ellipse">
            <a:avLst/>
          </a:prstGeom>
          <a:solidFill>
            <a:schemeClr val="accent3">
              <a:lumMod val="50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 err="1" smtClean="0"/>
              <a:t>неопределён</a:t>
            </a:r>
            <a:endParaRPr lang="ru-RU" b="1" i="1" dirty="0" smtClean="0"/>
          </a:p>
          <a:p>
            <a:pPr algn="ctr"/>
            <a:r>
              <a:rPr lang="ru-RU" b="1" i="1" dirty="0" err="1" smtClean="0"/>
              <a:t>ные</a:t>
            </a:r>
            <a:endParaRPr lang="ru-RU" b="1" i="1" dirty="0"/>
          </a:p>
        </p:txBody>
      </p:sp>
      <p:sp>
        <p:nvSpPr>
          <p:cNvPr id="22" name="Овал 21"/>
          <p:cNvSpPr>
            <a:spLocks noChangeAspect="1"/>
          </p:cNvSpPr>
          <p:nvPr/>
        </p:nvSpPr>
        <p:spPr>
          <a:xfrm>
            <a:off x="6500826" y="2714620"/>
            <a:ext cx="1571636" cy="1508760"/>
          </a:xfrm>
          <a:prstGeom prst="ellipse">
            <a:avLst/>
          </a:prstGeom>
          <a:solidFill>
            <a:schemeClr val="accent3">
              <a:lumMod val="50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 smtClean="0"/>
              <a:t>вопросительные</a:t>
            </a:r>
            <a:endParaRPr lang="ru-RU" b="1" i="1" dirty="0"/>
          </a:p>
        </p:txBody>
      </p:sp>
      <p:sp>
        <p:nvSpPr>
          <p:cNvPr id="23" name="Овал 22"/>
          <p:cNvSpPr>
            <a:spLocks noChangeAspect="1"/>
          </p:cNvSpPr>
          <p:nvPr/>
        </p:nvSpPr>
        <p:spPr>
          <a:xfrm>
            <a:off x="7000892" y="4357694"/>
            <a:ext cx="1508760" cy="1508760"/>
          </a:xfrm>
          <a:prstGeom prst="ellipse">
            <a:avLst/>
          </a:prstGeom>
          <a:solidFill>
            <a:schemeClr val="accent3">
              <a:lumMod val="50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 smtClean="0"/>
              <a:t>отри</a:t>
            </a:r>
          </a:p>
          <a:p>
            <a:pPr algn="ctr"/>
            <a:r>
              <a:rPr lang="ru-RU" b="1" i="1" dirty="0" err="1" smtClean="0"/>
              <a:t>цательные</a:t>
            </a:r>
            <a:endParaRPr lang="ru-RU" b="1" i="1" dirty="0"/>
          </a:p>
        </p:txBody>
      </p:sp>
      <p:cxnSp>
        <p:nvCxnSpPr>
          <p:cNvPr id="25" name="Прямая со стрелкой 24"/>
          <p:cNvCxnSpPr>
            <a:endCxn id="21" idx="3"/>
          </p:cNvCxnSpPr>
          <p:nvPr/>
        </p:nvCxnSpPr>
        <p:spPr>
          <a:xfrm flipV="1">
            <a:off x="7715272" y="2787981"/>
            <a:ext cx="140921" cy="69515"/>
          </a:xfrm>
          <a:prstGeom prst="straightConnector1">
            <a:avLst/>
          </a:prstGeom>
          <a:ln w="28575">
            <a:solidFill>
              <a:schemeClr val="accent3">
                <a:lumMod val="40000"/>
                <a:lumOff val="6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 стрелкой 26"/>
          <p:cNvCxnSpPr>
            <a:endCxn id="23" idx="0"/>
          </p:cNvCxnSpPr>
          <p:nvPr/>
        </p:nvCxnSpPr>
        <p:spPr>
          <a:xfrm rot="16200000" flipH="1">
            <a:off x="7592396" y="4194818"/>
            <a:ext cx="214314" cy="111438"/>
          </a:xfrm>
          <a:prstGeom prst="straightConnector1">
            <a:avLst/>
          </a:prstGeom>
          <a:ln w="28575">
            <a:solidFill>
              <a:schemeClr val="accent3">
                <a:lumMod val="40000"/>
                <a:lumOff val="6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 стрелкой 28"/>
          <p:cNvCxnSpPr/>
          <p:nvPr/>
        </p:nvCxnSpPr>
        <p:spPr>
          <a:xfrm rot="10800000">
            <a:off x="6286512" y="2786058"/>
            <a:ext cx="285752" cy="214314"/>
          </a:xfrm>
          <a:prstGeom prst="straightConnector1">
            <a:avLst/>
          </a:prstGeom>
          <a:ln w="28575">
            <a:solidFill>
              <a:schemeClr val="accent3">
                <a:lumMod val="40000"/>
                <a:lumOff val="6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Овал 34"/>
          <p:cNvSpPr>
            <a:spLocks noChangeAspect="1"/>
          </p:cNvSpPr>
          <p:nvPr/>
        </p:nvSpPr>
        <p:spPr>
          <a:xfrm>
            <a:off x="571472" y="4857760"/>
            <a:ext cx="2408820" cy="1943104"/>
          </a:xfrm>
          <a:prstGeom prst="ellipse">
            <a:avLst/>
          </a:prstGeom>
          <a:solidFill>
            <a:srgbClr val="0C8703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 smtClean="0"/>
              <a:t>указательные</a:t>
            </a:r>
            <a:endParaRPr lang="ru-RU" b="1" i="1" dirty="0"/>
          </a:p>
        </p:txBody>
      </p:sp>
      <p:sp>
        <p:nvSpPr>
          <p:cNvPr id="38" name="Овал 37"/>
          <p:cNvSpPr>
            <a:spLocks noChangeAspect="1"/>
          </p:cNvSpPr>
          <p:nvPr/>
        </p:nvSpPr>
        <p:spPr>
          <a:xfrm>
            <a:off x="3500430" y="4786322"/>
            <a:ext cx="2357454" cy="1585914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solidFill>
                  <a:schemeClr val="bg1"/>
                </a:solidFill>
              </a:rPr>
              <a:t>определительные</a:t>
            </a:r>
            <a:endParaRPr lang="ru-RU" b="1" i="1" dirty="0">
              <a:solidFill>
                <a:schemeClr val="bg1"/>
              </a:solidFill>
            </a:endParaRPr>
          </a:p>
        </p:txBody>
      </p:sp>
      <p:sp>
        <p:nvSpPr>
          <p:cNvPr id="40" name="Блок-схема: узел суммирования 39">
            <a:hlinkClick r:id="" action="ppaction://hlinkshowjump?jump=endshow"/>
          </p:cNvPr>
          <p:cNvSpPr>
            <a:spLocks noChangeAspect="1"/>
          </p:cNvSpPr>
          <p:nvPr/>
        </p:nvSpPr>
        <p:spPr>
          <a:xfrm>
            <a:off x="8906756" y="6620767"/>
            <a:ext cx="237244" cy="237233"/>
          </a:xfrm>
          <a:prstGeom prst="flowChartSummingJunction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Блок-схема: альтернативный процесс 44"/>
          <p:cNvSpPr/>
          <p:nvPr/>
        </p:nvSpPr>
        <p:spPr>
          <a:xfrm>
            <a:off x="0" y="1428736"/>
            <a:ext cx="9144000" cy="5429264"/>
          </a:xfrm>
          <a:prstGeom prst="flowChartAlternateProcess">
            <a:avLst/>
          </a:prstGeom>
          <a:gradFill flip="none" rotWithShape="1">
            <a:gsLst>
              <a:gs pos="0">
                <a:srgbClr val="92D050">
                  <a:tint val="66000"/>
                  <a:satMod val="160000"/>
                </a:srgbClr>
              </a:gs>
              <a:gs pos="50000">
                <a:srgbClr val="92D050">
                  <a:tint val="44500"/>
                  <a:satMod val="160000"/>
                </a:srgbClr>
              </a:gs>
              <a:gs pos="100000">
                <a:srgbClr val="92D050">
                  <a:tint val="23500"/>
                  <a:satMod val="160000"/>
                </a:srgbClr>
              </a:gs>
            </a:gsLst>
            <a:lin ang="5400000" scaled="1"/>
            <a:tileRect/>
          </a:gra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i="1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ЛИЧНЫЕ</a:t>
            </a:r>
          </a:p>
          <a:p>
            <a:pPr algn="ctr"/>
            <a:endParaRPr lang="ru-RU" sz="2400" b="1" i="1" dirty="0" smtClean="0">
              <a:solidFill>
                <a:schemeClr val="bg1"/>
              </a:solidFill>
            </a:endParaRPr>
          </a:p>
          <a:p>
            <a:pPr algn="ctr"/>
            <a:endParaRPr lang="ru-RU" sz="2400" b="1" i="1" dirty="0" smtClean="0">
              <a:solidFill>
                <a:schemeClr val="bg1"/>
              </a:solidFill>
            </a:endParaRPr>
          </a:p>
          <a:p>
            <a:pPr algn="ctr"/>
            <a:endParaRPr lang="ru-RU" sz="2400" b="1" i="1" dirty="0" smtClean="0">
              <a:solidFill>
                <a:schemeClr val="bg1"/>
              </a:solidFill>
            </a:endParaRPr>
          </a:p>
          <a:p>
            <a:pPr algn="ctr"/>
            <a:endParaRPr lang="ru-RU" sz="2400" b="1" i="1" dirty="0" smtClean="0">
              <a:solidFill>
                <a:schemeClr val="bg1"/>
              </a:solidFill>
            </a:endParaRPr>
          </a:p>
          <a:p>
            <a:pPr algn="ctr"/>
            <a:endParaRPr lang="ru-RU" sz="2400" b="1" i="1" dirty="0" smtClean="0">
              <a:solidFill>
                <a:schemeClr val="bg1"/>
              </a:solidFill>
            </a:endParaRPr>
          </a:p>
          <a:p>
            <a:pPr algn="ctr"/>
            <a:endParaRPr lang="ru-RU" sz="2400" b="1" i="1" dirty="0" smtClean="0">
              <a:solidFill>
                <a:schemeClr val="bg1"/>
              </a:solidFill>
            </a:endParaRPr>
          </a:p>
          <a:p>
            <a:pPr algn="ctr"/>
            <a:endParaRPr lang="ru-RU" sz="2400" b="1" i="1" dirty="0" smtClean="0">
              <a:solidFill>
                <a:schemeClr val="bg1"/>
              </a:solidFill>
            </a:endParaRPr>
          </a:p>
          <a:p>
            <a:pPr algn="ctr"/>
            <a:endParaRPr lang="ru-RU" sz="2400" b="1" i="1" dirty="0" smtClean="0">
              <a:solidFill>
                <a:schemeClr val="bg1"/>
              </a:solidFill>
            </a:endParaRPr>
          </a:p>
          <a:p>
            <a:pPr algn="ctr"/>
            <a:endParaRPr lang="ru-RU" sz="2400" b="1" i="1" dirty="0" smtClean="0">
              <a:solidFill>
                <a:schemeClr val="bg1"/>
              </a:solidFill>
            </a:endParaRPr>
          </a:p>
          <a:p>
            <a:pPr algn="ctr"/>
            <a:endParaRPr lang="ru-RU" sz="2400" b="1" i="1" dirty="0" smtClean="0">
              <a:solidFill>
                <a:schemeClr val="bg1"/>
              </a:solidFill>
            </a:endParaRPr>
          </a:p>
          <a:p>
            <a:pPr algn="ctr"/>
            <a:endParaRPr lang="ru-RU" sz="2400" b="1" i="1" dirty="0" smtClean="0">
              <a:solidFill>
                <a:schemeClr val="bg1"/>
              </a:solidFill>
            </a:endParaRPr>
          </a:p>
          <a:p>
            <a:pPr algn="ctr"/>
            <a:endParaRPr lang="ru-RU" sz="2400" b="1" i="1" dirty="0" smtClean="0">
              <a:solidFill>
                <a:schemeClr val="bg1"/>
              </a:solidFill>
            </a:endParaRPr>
          </a:p>
          <a:p>
            <a:pPr algn="ctr"/>
            <a:r>
              <a:rPr lang="ru-RU" sz="2400" b="1" i="1" dirty="0" smtClean="0">
                <a:solidFill>
                  <a:schemeClr val="bg1"/>
                </a:solidFill>
              </a:rPr>
              <a:t> </a:t>
            </a:r>
          </a:p>
        </p:txBody>
      </p:sp>
      <p:sp>
        <p:nvSpPr>
          <p:cNvPr id="47" name="Блок-схема: альтернативный процесс 46"/>
          <p:cNvSpPr/>
          <p:nvPr/>
        </p:nvSpPr>
        <p:spPr>
          <a:xfrm>
            <a:off x="0" y="2000240"/>
            <a:ext cx="9144000" cy="1357322"/>
          </a:xfrm>
          <a:prstGeom prst="flowChartAlternateProcess">
            <a:avLst/>
          </a:prstGeom>
          <a:solidFill>
            <a:schemeClr val="accent3">
              <a:lumMod val="75000"/>
            </a:schemeClr>
          </a:solidFill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sz="2000" b="1" i="1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endParaRPr lang="ru-RU" sz="2000" b="1" i="1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endParaRPr lang="ru-RU" sz="2000" b="1" i="1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sz="2000" b="1" i="1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1</a:t>
            </a:r>
            <a:r>
              <a:rPr lang="ru-RU" sz="2000" i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.</a:t>
            </a:r>
            <a:r>
              <a:rPr lang="ru-RU" sz="2000" b="1" i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000" b="1" i="1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мест.-сущ</a:t>
            </a:r>
            <a:r>
              <a:rPr lang="ru-RU" sz="2000" b="1" i="1" dirty="0" smtClean="0">
                <a:solidFill>
                  <a:schemeClr val="bg1"/>
                </a:solidFill>
              </a:rPr>
              <a:t>.</a:t>
            </a:r>
            <a:r>
              <a:rPr lang="ru-RU" sz="2000" i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 указывают на предмет</a:t>
            </a:r>
            <a:endParaRPr lang="ru-RU" sz="2800" i="1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b="1" i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1 лицо (кто?) </a:t>
            </a:r>
            <a:r>
              <a:rPr lang="ru-RU" b="1" i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я, мы </a:t>
            </a:r>
            <a:r>
              <a:rPr lang="ru-RU" b="1" i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– говорящий</a:t>
            </a:r>
          </a:p>
          <a:p>
            <a:r>
              <a:rPr lang="ru-RU" b="1" i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2 лицо (кто?) </a:t>
            </a:r>
            <a:r>
              <a:rPr lang="ru-RU" b="1" i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ты, вы </a:t>
            </a:r>
            <a:r>
              <a:rPr lang="ru-RU" b="1" i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– собеседник</a:t>
            </a:r>
          </a:p>
          <a:p>
            <a:r>
              <a:rPr lang="ru-RU" b="1" i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3 лицо (кто? что?) </a:t>
            </a:r>
            <a:r>
              <a:rPr lang="ru-RU" b="1" i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он, она, оно, они </a:t>
            </a:r>
            <a:r>
              <a:rPr lang="ru-RU" b="1" i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– тот (то), о ком (чём) говорят</a:t>
            </a:r>
          </a:p>
          <a:p>
            <a:endParaRPr lang="ru-RU" b="1" i="1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endParaRPr lang="ru-RU" b="1" i="1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endParaRPr lang="ru-RU" b="1" i="1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endParaRPr lang="ru-RU" dirty="0"/>
          </a:p>
        </p:txBody>
      </p:sp>
      <p:sp>
        <p:nvSpPr>
          <p:cNvPr id="48" name="Скругленный прямоугольник 47"/>
          <p:cNvSpPr/>
          <p:nvPr/>
        </p:nvSpPr>
        <p:spPr>
          <a:xfrm>
            <a:off x="0" y="3357562"/>
            <a:ext cx="9144000" cy="2571768"/>
          </a:xfrm>
          <a:prstGeom prst="roundRect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u="sng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2</a:t>
            </a:r>
            <a:r>
              <a:rPr lang="ru-RU" i="1" u="sng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.число, падеж, род ( у мест. 3 лица)</a:t>
            </a:r>
          </a:p>
          <a:p>
            <a:endParaRPr lang="ru-RU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И.п. я		мы 	он</a:t>
            </a:r>
          </a:p>
          <a:p>
            <a:r>
              <a:rPr lang="ru-RU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Р. п. меня	нас	его 	 (</a:t>
            </a:r>
            <a:r>
              <a:rPr lang="ru-RU" u="sng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от</a:t>
            </a:r>
            <a:r>
              <a:rPr lang="ru-RU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н</a:t>
            </a:r>
            <a:r>
              <a:rPr lang="ru-RU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его)</a:t>
            </a:r>
          </a:p>
          <a:p>
            <a:r>
              <a:rPr lang="ru-RU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Д.п. мне		нам	ему	 </a:t>
            </a:r>
            <a:r>
              <a:rPr lang="ru-RU" u="sng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(к </a:t>
            </a:r>
            <a:r>
              <a:rPr lang="ru-RU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н</a:t>
            </a:r>
            <a:r>
              <a:rPr lang="ru-RU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ему)</a:t>
            </a:r>
          </a:p>
          <a:p>
            <a:r>
              <a:rPr lang="ru-RU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В.п. меня	нас	его  	 (</a:t>
            </a:r>
            <a:r>
              <a:rPr lang="ru-RU" u="sng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про</a:t>
            </a:r>
            <a:r>
              <a:rPr lang="ru-RU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н</a:t>
            </a:r>
            <a:r>
              <a:rPr lang="ru-RU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его)</a:t>
            </a:r>
          </a:p>
          <a:p>
            <a:r>
              <a:rPr lang="ru-RU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Т. п. мной	нами	им	 (</a:t>
            </a:r>
            <a:r>
              <a:rPr lang="ru-RU" u="sng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с</a:t>
            </a:r>
            <a:r>
              <a:rPr lang="ru-RU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н</a:t>
            </a:r>
            <a:r>
              <a:rPr lang="ru-RU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им)</a:t>
            </a:r>
          </a:p>
          <a:p>
            <a:r>
              <a:rPr lang="ru-RU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П.п. обо мне	о нас	</a:t>
            </a:r>
            <a:r>
              <a:rPr lang="ru-RU" u="sng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о </a:t>
            </a:r>
            <a:r>
              <a:rPr lang="ru-RU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н</a:t>
            </a:r>
            <a:r>
              <a:rPr lang="ru-RU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ём</a:t>
            </a:r>
          </a:p>
          <a:p>
            <a:endParaRPr lang="ru-RU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9" name="Скругленный прямоугольник 48"/>
          <p:cNvSpPr/>
          <p:nvPr/>
        </p:nvSpPr>
        <p:spPr>
          <a:xfrm>
            <a:off x="500034" y="5943600"/>
            <a:ext cx="8072494" cy="914400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i="1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3</a:t>
            </a:r>
            <a:r>
              <a:rPr lang="ru-RU" b="1" i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. Мы молодой весны гонцы, она нас выслала вперёд.</a:t>
            </a:r>
            <a:endParaRPr lang="ru-RU" b="1" i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51" name="Прямая соединительная линия 50"/>
          <p:cNvCxnSpPr/>
          <p:nvPr/>
        </p:nvCxnSpPr>
        <p:spPr>
          <a:xfrm>
            <a:off x="857224" y="6500834"/>
            <a:ext cx="357190" cy="1588"/>
          </a:xfrm>
          <a:prstGeom prst="line">
            <a:avLst/>
          </a:prstGeom>
          <a:ln w="38100">
            <a:solidFill>
              <a:schemeClr val="accent2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Прямая соединительная линия 53"/>
          <p:cNvCxnSpPr/>
          <p:nvPr/>
        </p:nvCxnSpPr>
        <p:spPr>
          <a:xfrm>
            <a:off x="4071934" y="6500834"/>
            <a:ext cx="428628" cy="1588"/>
          </a:xfrm>
          <a:prstGeom prst="line">
            <a:avLst/>
          </a:prstGeom>
          <a:ln w="38100">
            <a:solidFill>
              <a:schemeClr val="accent2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Прямая соединительная линия 55"/>
          <p:cNvCxnSpPr/>
          <p:nvPr/>
        </p:nvCxnSpPr>
        <p:spPr>
          <a:xfrm>
            <a:off x="4500562" y="6500834"/>
            <a:ext cx="285752" cy="1588"/>
          </a:xfrm>
          <a:prstGeom prst="line">
            <a:avLst/>
          </a:prstGeom>
          <a:ln w="38100">
            <a:solidFill>
              <a:schemeClr val="accent2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Блок-схема: альтернативный процесс 67"/>
          <p:cNvSpPr/>
          <p:nvPr/>
        </p:nvSpPr>
        <p:spPr>
          <a:xfrm>
            <a:off x="0" y="1428736"/>
            <a:ext cx="9144000" cy="5429264"/>
          </a:xfrm>
          <a:prstGeom prst="flowChartAlternateProcess">
            <a:avLst/>
          </a:prstGeom>
          <a:gradFill flip="none" rotWithShape="1">
            <a:gsLst>
              <a:gs pos="0">
                <a:srgbClr val="92D050">
                  <a:tint val="66000"/>
                  <a:satMod val="160000"/>
                </a:srgbClr>
              </a:gs>
              <a:gs pos="50000">
                <a:srgbClr val="92D050">
                  <a:tint val="44500"/>
                  <a:satMod val="160000"/>
                </a:srgbClr>
              </a:gs>
              <a:gs pos="100000">
                <a:srgbClr val="92D050">
                  <a:tint val="23500"/>
                  <a:satMod val="160000"/>
                </a:srgbClr>
              </a:gs>
            </a:gsLst>
            <a:lin ang="5400000" scaled="1"/>
            <a:tileRect/>
          </a:gra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i="1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ПРИТЯЖАТЕЛЬНЫЕ</a:t>
            </a:r>
          </a:p>
          <a:p>
            <a:pPr algn="ctr"/>
            <a:endParaRPr lang="ru-RU" sz="2400" b="1" i="1" dirty="0" smtClean="0">
              <a:solidFill>
                <a:schemeClr val="bg1"/>
              </a:solidFill>
            </a:endParaRPr>
          </a:p>
          <a:p>
            <a:pPr algn="ctr"/>
            <a:endParaRPr lang="ru-RU" sz="2400" b="1" i="1" dirty="0" smtClean="0">
              <a:solidFill>
                <a:schemeClr val="bg1"/>
              </a:solidFill>
            </a:endParaRPr>
          </a:p>
          <a:p>
            <a:pPr algn="ctr"/>
            <a:endParaRPr lang="ru-RU" sz="2400" b="1" i="1" dirty="0" smtClean="0">
              <a:solidFill>
                <a:schemeClr val="bg1"/>
              </a:solidFill>
            </a:endParaRPr>
          </a:p>
          <a:p>
            <a:pPr algn="ctr"/>
            <a:endParaRPr lang="ru-RU" sz="2400" b="1" i="1" dirty="0" smtClean="0">
              <a:solidFill>
                <a:schemeClr val="bg1"/>
              </a:solidFill>
            </a:endParaRPr>
          </a:p>
          <a:p>
            <a:pPr algn="ctr"/>
            <a:endParaRPr lang="ru-RU" sz="2400" b="1" i="1" dirty="0" smtClean="0">
              <a:solidFill>
                <a:schemeClr val="bg1"/>
              </a:solidFill>
            </a:endParaRPr>
          </a:p>
          <a:p>
            <a:pPr algn="ctr"/>
            <a:endParaRPr lang="ru-RU" sz="2400" b="1" i="1" dirty="0" smtClean="0">
              <a:solidFill>
                <a:schemeClr val="bg1"/>
              </a:solidFill>
            </a:endParaRPr>
          </a:p>
          <a:p>
            <a:pPr algn="ctr"/>
            <a:endParaRPr lang="ru-RU" sz="2400" b="1" i="1" dirty="0" smtClean="0">
              <a:solidFill>
                <a:schemeClr val="bg1"/>
              </a:solidFill>
            </a:endParaRPr>
          </a:p>
          <a:p>
            <a:pPr algn="ctr"/>
            <a:endParaRPr lang="ru-RU" sz="2400" b="1" i="1" dirty="0" smtClean="0">
              <a:solidFill>
                <a:schemeClr val="bg1"/>
              </a:solidFill>
            </a:endParaRPr>
          </a:p>
          <a:p>
            <a:pPr algn="ctr"/>
            <a:endParaRPr lang="ru-RU" sz="2400" b="1" i="1" dirty="0" smtClean="0">
              <a:solidFill>
                <a:schemeClr val="bg1"/>
              </a:solidFill>
            </a:endParaRPr>
          </a:p>
          <a:p>
            <a:pPr algn="ctr"/>
            <a:endParaRPr lang="ru-RU" sz="2400" b="1" i="1" dirty="0" smtClean="0">
              <a:solidFill>
                <a:schemeClr val="bg1"/>
              </a:solidFill>
            </a:endParaRPr>
          </a:p>
          <a:p>
            <a:pPr algn="ctr"/>
            <a:endParaRPr lang="ru-RU" sz="2400" b="1" i="1" dirty="0" smtClean="0">
              <a:solidFill>
                <a:schemeClr val="bg1"/>
              </a:solidFill>
            </a:endParaRPr>
          </a:p>
          <a:p>
            <a:pPr algn="ctr"/>
            <a:endParaRPr lang="ru-RU" sz="2400" b="1" i="1" dirty="0" smtClean="0">
              <a:solidFill>
                <a:schemeClr val="bg1"/>
              </a:solidFill>
            </a:endParaRPr>
          </a:p>
          <a:p>
            <a:pPr algn="ctr"/>
            <a:r>
              <a:rPr lang="ru-RU" sz="2400" b="1" i="1" dirty="0" smtClean="0">
                <a:solidFill>
                  <a:schemeClr val="bg1"/>
                </a:solidFill>
              </a:rPr>
              <a:t> </a:t>
            </a:r>
          </a:p>
        </p:txBody>
      </p:sp>
      <p:sp>
        <p:nvSpPr>
          <p:cNvPr id="69" name="Блок-схема: альтернативный процесс 68"/>
          <p:cNvSpPr/>
          <p:nvPr/>
        </p:nvSpPr>
        <p:spPr>
          <a:xfrm>
            <a:off x="0" y="1928802"/>
            <a:ext cx="9144000" cy="1500198"/>
          </a:xfrm>
          <a:prstGeom prst="flowChartAlternateProcess">
            <a:avLst/>
          </a:prstGeom>
          <a:solidFill>
            <a:schemeClr val="accent3">
              <a:lumMod val="75000"/>
            </a:schemeClr>
          </a:solidFill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sz="2000" b="1" i="1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endParaRPr lang="ru-RU" sz="2000" b="1" i="1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endParaRPr lang="ru-RU" sz="2000" b="1" i="1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marL="457200" indent="-457200"/>
            <a:r>
              <a:rPr lang="ru-RU" sz="2000" b="1" i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1. мест.- прил.</a:t>
            </a:r>
            <a:r>
              <a:rPr lang="ru-RU" sz="2000" i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указывают на признак предмета по его принадлежности</a:t>
            </a:r>
          </a:p>
          <a:p>
            <a:pPr marL="457200" indent="-457200" algn="ctr"/>
            <a:r>
              <a:rPr lang="ru-RU" sz="2000" b="1" i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чей? чья? чьё? чьи?</a:t>
            </a:r>
          </a:p>
          <a:p>
            <a:pPr marL="457200" indent="-457200" algn="ctr"/>
            <a:r>
              <a:rPr lang="ru-RU" sz="2400" i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мой, твой, его, её,  наш, ваш, их, свой</a:t>
            </a:r>
            <a:endParaRPr lang="ru-RU" sz="3200" i="1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 marL="342900" indent="-342900"/>
            <a:endParaRPr lang="ru-RU" b="1" i="1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endParaRPr lang="ru-RU" b="1" i="1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endParaRPr lang="ru-RU" b="1" i="1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endParaRPr lang="ru-RU" dirty="0"/>
          </a:p>
        </p:txBody>
      </p:sp>
      <p:sp>
        <p:nvSpPr>
          <p:cNvPr id="70" name="Скругленный прямоугольник 69"/>
          <p:cNvSpPr/>
          <p:nvPr/>
        </p:nvSpPr>
        <p:spPr>
          <a:xfrm>
            <a:off x="0" y="3429000"/>
            <a:ext cx="9144000" cy="2571768"/>
          </a:xfrm>
          <a:prstGeom prst="roundRect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u="sng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2</a:t>
            </a:r>
            <a:r>
              <a:rPr lang="ru-RU" i="1" u="sng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. род, число, падеж</a:t>
            </a:r>
          </a:p>
          <a:p>
            <a:pPr algn="ctr"/>
            <a:endParaRPr lang="ru-RU" i="1" u="sng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b="1" i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мой</a:t>
            </a:r>
            <a:r>
              <a:rPr lang="ru-RU" i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словарь, </a:t>
            </a:r>
            <a:r>
              <a:rPr lang="ru-RU" b="1" i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моя</a:t>
            </a:r>
            <a:r>
              <a:rPr lang="ru-RU" i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книга, </a:t>
            </a:r>
            <a:r>
              <a:rPr lang="ru-RU" b="1" i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моё</a:t>
            </a:r>
            <a:r>
              <a:rPr lang="ru-RU" i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сочинение, </a:t>
            </a:r>
            <a:r>
              <a:rPr lang="ru-RU" b="1" i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мои</a:t>
            </a:r>
            <a:r>
              <a:rPr lang="ru-RU" i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друзья</a:t>
            </a:r>
          </a:p>
          <a:p>
            <a:pPr algn="ctr"/>
            <a:r>
              <a:rPr lang="ru-RU" i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      И.п. </a:t>
            </a:r>
            <a:r>
              <a:rPr lang="ru-RU" b="1" i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ваш	</a:t>
            </a:r>
            <a:r>
              <a:rPr lang="ru-RU" i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		В.п.</a:t>
            </a:r>
            <a:r>
              <a:rPr lang="ru-RU" b="1" i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ваш</a:t>
            </a:r>
          </a:p>
          <a:p>
            <a:pPr algn="ctr"/>
            <a:r>
              <a:rPr lang="ru-RU" i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          Р.п</a:t>
            </a:r>
            <a:r>
              <a:rPr lang="ru-RU" b="1" i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. вашего</a:t>
            </a:r>
            <a:r>
              <a:rPr lang="ru-RU" i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		    Т.п.</a:t>
            </a:r>
            <a:r>
              <a:rPr lang="ru-RU" b="1" i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вашим</a:t>
            </a:r>
          </a:p>
          <a:p>
            <a:pPr algn="ctr"/>
            <a:r>
              <a:rPr lang="ru-RU" i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             Д.п. </a:t>
            </a:r>
            <a:r>
              <a:rPr lang="ru-RU" b="1" i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вашему	</a:t>
            </a:r>
            <a:r>
              <a:rPr lang="ru-RU" i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	        П.п. о </a:t>
            </a:r>
            <a:r>
              <a:rPr lang="ru-RU" b="1" i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вашем</a:t>
            </a:r>
          </a:p>
          <a:p>
            <a:pPr algn="ctr"/>
            <a:endParaRPr lang="ru-RU" b="1" i="1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b="1" i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! Различай: </a:t>
            </a:r>
            <a:r>
              <a:rPr lang="ru-RU" b="1" i="1" u="sng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кого? </a:t>
            </a:r>
            <a:r>
              <a:rPr lang="ru-RU" b="1" i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её, его, их         </a:t>
            </a:r>
            <a:r>
              <a:rPr lang="ru-RU" b="1" i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НО </a:t>
            </a:r>
            <a:r>
              <a:rPr lang="ru-RU" b="1" i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b="1" i="1" u="sng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чья? </a:t>
            </a:r>
            <a:r>
              <a:rPr lang="ru-RU" b="1" i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её,     </a:t>
            </a:r>
            <a:r>
              <a:rPr lang="ru-RU" b="1" i="1" u="sng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чьё? </a:t>
            </a:r>
            <a:r>
              <a:rPr lang="ru-RU" b="1" i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его, их</a:t>
            </a:r>
            <a:endParaRPr lang="ru-RU" b="1" i="1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endParaRPr lang="ru-RU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1" name="Скругленный прямоугольник 70"/>
          <p:cNvSpPr/>
          <p:nvPr/>
        </p:nvSpPr>
        <p:spPr>
          <a:xfrm>
            <a:off x="642910" y="5943600"/>
            <a:ext cx="8072494" cy="914400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3</a:t>
            </a:r>
            <a:r>
              <a:rPr lang="ru-RU" b="1" i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.На их огородах травы много наросло.</a:t>
            </a:r>
            <a:endParaRPr lang="ru-RU" b="1" i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3" name="Блок-схема: альтернативный процесс 32"/>
          <p:cNvSpPr/>
          <p:nvPr/>
        </p:nvSpPr>
        <p:spPr>
          <a:xfrm>
            <a:off x="0" y="1428736"/>
            <a:ext cx="9144000" cy="5429264"/>
          </a:xfrm>
          <a:prstGeom prst="flowChartAlternateProcess">
            <a:avLst/>
          </a:prstGeom>
          <a:solidFill>
            <a:srgbClr val="66FF99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i="1" dirty="0" smtClean="0">
              <a:solidFill>
                <a:schemeClr val="bg1"/>
              </a:solidFill>
            </a:endParaRPr>
          </a:p>
          <a:p>
            <a:pPr algn="ctr"/>
            <a:endParaRPr lang="ru-RU" sz="2400" b="1" i="1" dirty="0" smtClean="0">
              <a:solidFill>
                <a:schemeClr val="bg1"/>
              </a:solidFill>
            </a:endParaRPr>
          </a:p>
          <a:p>
            <a:pPr algn="ctr"/>
            <a:endParaRPr lang="ru-RU" sz="2400" b="1" i="1" dirty="0" smtClean="0">
              <a:solidFill>
                <a:schemeClr val="bg1"/>
              </a:solidFill>
            </a:endParaRPr>
          </a:p>
          <a:p>
            <a:pPr algn="ctr"/>
            <a:endParaRPr lang="ru-RU" sz="2400" b="1" i="1" dirty="0" smtClean="0">
              <a:solidFill>
                <a:schemeClr val="bg1"/>
              </a:solidFill>
            </a:endParaRPr>
          </a:p>
          <a:p>
            <a:pPr algn="ctr"/>
            <a:endParaRPr lang="ru-RU" sz="2400" b="1" i="1" dirty="0" smtClean="0">
              <a:solidFill>
                <a:schemeClr val="bg1"/>
              </a:solidFill>
            </a:endParaRPr>
          </a:p>
          <a:p>
            <a:pPr algn="ctr"/>
            <a:endParaRPr lang="ru-RU" sz="2400" b="1" i="1" dirty="0" smtClean="0">
              <a:solidFill>
                <a:schemeClr val="bg1"/>
              </a:solidFill>
            </a:endParaRPr>
          </a:p>
          <a:p>
            <a:pPr algn="ctr"/>
            <a:endParaRPr lang="ru-RU" sz="2400" b="1" i="1" dirty="0" smtClean="0">
              <a:solidFill>
                <a:schemeClr val="bg1"/>
              </a:solidFill>
            </a:endParaRPr>
          </a:p>
          <a:p>
            <a:pPr algn="ctr"/>
            <a:endParaRPr lang="ru-RU" sz="2400" b="1" i="1" dirty="0" smtClean="0">
              <a:solidFill>
                <a:schemeClr val="bg1"/>
              </a:solidFill>
            </a:endParaRPr>
          </a:p>
          <a:p>
            <a:pPr algn="ctr"/>
            <a:endParaRPr lang="ru-RU" sz="2400" b="1" i="1" dirty="0" smtClean="0">
              <a:solidFill>
                <a:schemeClr val="bg1"/>
              </a:solidFill>
            </a:endParaRPr>
          </a:p>
          <a:p>
            <a:pPr algn="ctr"/>
            <a:endParaRPr lang="ru-RU" sz="2400" b="1" i="1" dirty="0" smtClean="0">
              <a:solidFill>
                <a:schemeClr val="bg1"/>
              </a:solidFill>
            </a:endParaRPr>
          </a:p>
          <a:p>
            <a:pPr algn="ctr"/>
            <a:endParaRPr lang="ru-RU" sz="2400" b="1" i="1" dirty="0" smtClean="0">
              <a:solidFill>
                <a:schemeClr val="bg1"/>
              </a:solidFill>
            </a:endParaRPr>
          </a:p>
          <a:p>
            <a:pPr algn="ctr"/>
            <a:endParaRPr lang="ru-RU" sz="2400" b="1" i="1" dirty="0" smtClean="0">
              <a:solidFill>
                <a:schemeClr val="bg1"/>
              </a:solidFill>
            </a:endParaRPr>
          </a:p>
          <a:p>
            <a:pPr algn="ctr"/>
            <a:endParaRPr lang="ru-RU" sz="2400" b="1" i="1" dirty="0" smtClean="0">
              <a:solidFill>
                <a:schemeClr val="bg1"/>
              </a:solidFill>
            </a:endParaRPr>
          </a:p>
          <a:p>
            <a:pPr algn="ctr"/>
            <a:r>
              <a:rPr lang="ru-RU" sz="2400" b="1" i="1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ВОЗВРАТНОЕ</a:t>
            </a:r>
          </a:p>
          <a:p>
            <a:pPr algn="ctr"/>
            <a:endParaRPr lang="ru-RU" sz="2400" b="1" i="1" dirty="0" smtClean="0">
              <a:solidFill>
                <a:schemeClr val="accent3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sz="2000" b="1" i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1</a:t>
            </a:r>
            <a:r>
              <a:rPr lang="ru-RU" sz="2400" i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.мест.-сущ.</a:t>
            </a:r>
          </a:p>
          <a:p>
            <a:pPr algn="ctr"/>
            <a:r>
              <a:rPr lang="ru-RU" sz="2400" i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i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указывает на то, что действие, совершаемое кем-то, направлено на само действующее лицо</a:t>
            </a:r>
            <a:endParaRPr lang="ru-RU" sz="2400" i="1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sz="2400" b="1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СЕБЯ</a:t>
            </a:r>
          </a:p>
          <a:p>
            <a:pPr algn="ctr"/>
            <a:endParaRPr lang="ru-RU" sz="2400" b="1" i="1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sz="2000" b="1" i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2</a:t>
            </a:r>
            <a:r>
              <a:rPr lang="ru-RU" sz="2000" i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. И.п. -------------		В.п.  </a:t>
            </a:r>
            <a:r>
              <a:rPr lang="ru-RU" sz="2000" b="1" i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себя</a:t>
            </a:r>
          </a:p>
          <a:p>
            <a:pPr algn="ctr"/>
            <a:r>
              <a:rPr lang="ru-RU" sz="2000" i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            Р.п. </a:t>
            </a:r>
            <a:r>
              <a:rPr lang="ru-RU" sz="2000" b="1" i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себя           </a:t>
            </a:r>
            <a:r>
              <a:rPr lang="ru-RU" sz="2000" i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	        Т.п. </a:t>
            </a:r>
            <a:r>
              <a:rPr lang="ru-RU" sz="2000" b="1" i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собой(</a:t>
            </a:r>
            <a:r>
              <a:rPr lang="ru-RU" sz="2000" b="1" i="1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ою</a:t>
            </a:r>
            <a:r>
              <a:rPr lang="ru-RU" sz="2000" b="1" i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)</a:t>
            </a:r>
          </a:p>
          <a:p>
            <a:pPr algn="ctr"/>
            <a:r>
              <a:rPr lang="ru-RU" sz="2000" i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   Д.п. </a:t>
            </a:r>
            <a:r>
              <a:rPr lang="ru-RU" sz="2000" b="1" i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себе</a:t>
            </a:r>
            <a:r>
              <a:rPr lang="ru-RU" sz="2000" i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			П.п. </a:t>
            </a:r>
            <a:r>
              <a:rPr lang="ru-RU" sz="2000" b="1" i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о себе</a:t>
            </a:r>
          </a:p>
          <a:p>
            <a:endParaRPr lang="ru-RU" sz="2000" b="1" i="1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endParaRPr lang="ru-RU" sz="2000" b="1" i="1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sz="2000" b="1" i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3. Девочка облила себя водой.</a:t>
            </a:r>
          </a:p>
          <a:p>
            <a:pPr algn="ctr"/>
            <a:endParaRPr lang="ru-RU" sz="2400" b="1" i="1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endParaRPr lang="ru-RU" sz="2400" b="1" i="1" dirty="0" smtClean="0">
              <a:solidFill>
                <a:schemeClr val="bg1"/>
              </a:solidFill>
            </a:endParaRPr>
          </a:p>
          <a:p>
            <a:pPr algn="ctr"/>
            <a:endParaRPr lang="ru-RU" sz="2400" b="1" i="1" dirty="0" smtClean="0">
              <a:solidFill>
                <a:schemeClr val="bg1"/>
              </a:solidFill>
            </a:endParaRPr>
          </a:p>
          <a:p>
            <a:pPr algn="ctr"/>
            <a:endParaRPr lang="ru-RU" sz="2400" b="1" i="1" dirty="0" smtClean="0">
              <a:solidFill>
                <a:schemeClr val="bg1"/>
              </a:solidFill>
            </a:endParaRPr>
          </a:p>
          <a:p>
            <a:pPr algn="ctr"/>
            <a:endParaRPr lang="ru-RU" sz="2400" b="1" i="1" dirty="0" smtClean="0">
              <a:solidFill>
                <a:schemeClr val="bg1"/>
              </a:solidFill>
            </a:endParaRPr>
          </a:p>
          <a:p>
            <a:pPr algn="ctr"/>
            <a:endParaRPr lang="ru-RU" sz="2400" b="1" i="1" dirty="0" smtClean="0">
              <a:solidFill>
                <a:schemeClr val="bg1"/>
              </a:solidFill>
            </a:endParaRPr>
          </a:p>
          <a:p>
            <a:pPr algn="ctr"/>
            <a:endParaRPr lang="ru-RU" sz="2400" b="1" i="1" dirty="0" smtClean="0">
              <a:solidFill>
                <a:schemeClr val="bg1"/>
              </a:solidFill>
            </a:endParaRPr>
          </a:p>
          <a:p>
            <a:pPr algn="ctr"/>
            <a:endParaRPr lang="ru-RU" sz="2400" b="1" i="1" dirty="0" smtClean="0">
              <a:solidFill>
                <a:schemeClr val="bg1"/>
              </a:solidFill>
            </a:endParaRPr>
          </a:p>
          <a:p>
            <a:pPr algn="ctr"/>
            <a:endParaRPr lang="ru-RU" sz="2400" b="1" i="1" dirty="0" smtClean="0">
              <a:solidFill>
                <a:schemeClr val="bg1"/>
              </a:solidFill>
            </a:endParaRPr>
          </a:p>
          <a:p>
            <a:pPr algn="ctr"/>
            <a:endParaRPr lang="ru-RU" sz="2400" b="1" i="1" dirty="0" smtClean="0">
              <a:solidFill>
                <a:schemeClr val="bg1"/>
              </a:solidFill>
            </a:endParaRPr>
          </a:p>
          <a:p>
            <a:pPr algn="ctr"/>
            <a:endParaRPr lang="ru-RU" sz="2400" b="1" i="1" dirty="0" smtClean="0">
              <a:solidFill>
                <a:schemeClr val="bg1"/>
              </a:solidFill>
            </a:endParaRPr>
          </a:p>
          <a:p>
            <a:pPr algn="ctr"/>
            <a:endParaRPr lang="ru-RU" sz="2400" b="1" i="1" dirty="0" smtClean="0">
              <a:solidFill>
                <a:schemeClr val="bg1"/>
              </a:solidFill>
            </a:endParaRPr>
          </a:p>
          <a:p>
            <a:pPr algn="ctr"/>
            <a:endParaRPr lang="ru-RU" sz="2400" b="1" i="1" dirty="0" smtClean="0">
              <a:solidFill>
                <a:schemeClr val="bg1"/>
              </a:solidFill>
            </a:endParaRPr>
          </a:p>
          <a:p>
            <a:pPr algn="ctr"/>
            <a:r>
              <a:rPr lang="ru-RU" sz="2400" b="1" i="1" dirty="0" smtClean="0">
                <a:solidFill>
                  <a:schemeClr val="bg1"/>
                </a:solidFill>
              </a:rPr>
              <a:t> </a:t>
            </a:r>
          </a:p>
        </p:txBody>
      </p:sp>
      <p:cxnSp>
        <p:nvCxnSpPr>
          <p:cNvPr id="36" name="Прямая соединительная линия 35"/>
          <p:cNvCxnSpPr/>
          <p:nvPr/>
        </p:nvCxnSpPr>
        <p:spPr>
          <a:xfrm>
            <a:off x="5000628" y="6072206"/>
            <a:ext cx="571504" cy="1588"/>
          </a:xfrm>
          <a:prstGeom prst="line">
            <a:avLst/>
          </a:prstGeom>
          <a:ln w="28575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Скругленный прямоугольник 40"/>
          <p:cNvSpPr/>
          <p:nvPr/>
        </p:nvSpPr>
        <p:spPr>
          <a:xfrm>
            <a:off x="0" y="1428736"/>
            <a:ext cx="9144000" cy="5429264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i="1" dirty="0" smtClean="0">
              <a:solidFill>
                <a:schemeClr val="accent3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sz="2400" b="1" i="1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ВОПРОСИТЕЛЬНЫЕ</a:t>
            </a:r>
          </a:p>
          <a:p>
            <a:pPr algn="ctr"/>
            <a:endParaRPr lang="ru-RU" sz="2400" b="1" i="1" dirty="0" smtClean="0">
              <a:solidFill>
                <a:schemeClr val="accent3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ctr"/>
            <a:endParaRPr lang="ru-RU" sz="2400" b="1" i="1" dirty="0" smtClean="0">
              <a:solidFill>
                <a:schemeClr val="accent3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ctr"/>
            <a:endParaRPr lang="ru-RU" sz="2400" b="1" i="1" dirty="0" smtClean="0">
              <a:solidFill>
                <a:schemeClr val="accent3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ctr"/>
            <a:endParaRPr lang="ru-RU" sz="2400" b="1" i="1" dirty="0" smtClean="0">
              <a:solidFill>
                <a:schemeClr val="accent3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ctr"/>
            <a:endParaRPr lang="ru-RU" sz="2400" b="1" i="1" dirty="0" smtClean="0">
              <a:solidFill>
                <a:schemeClr val="accent3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ctr"/>
            <a:endParaRPr lang="ru-RU" sz="2400" b="1" i="1" dirty="0" smtClean="0">
              <a:solidFill>
                <a:schemeClr val="accent3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ctr"/>
            <a:endParaRPr lang="ru-RU" sz="2400" b="1" i="1" dirty="0" smtClean="0">
              <a:solidFill>
                <a:schemeClr val="accent3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ctr"/>
            <a:endParaRPr lang="ru-RU" sz="2400" b="1" i="1" dirty="0" smtClean="0">
              <a:solidFill>
                <a:schemeClr val="accent3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ctr"/>
            <a:endParaRPr lang="ru-RU" sz="2400" b="1" i="1" dirty="0" smtClean="0">
              <a:solidFill>
                <a:schemeClr val="accent3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ctr"/>
            <a:endParaRPr lang="ru-RU" sz="2400" b="1" i="1" dirty="0" smtClean="0">
              <a:solidFill>
                <a:schemeClr val="accent3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ctr"/>
            <a:endParaRPr lang="ru-RU" sz="2400" b="1" i="1" dirty="0" smtClean="0">
              <a:solidFill>
                <a:schemeClr val="accent3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ctr"/>
            <a:endParaRPr lang="ru-RU" sz="2400" b="1" i="1" dirty="0" smtClean="0">
              <a:solidFill>
                <a:schemeClr val="accent3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ctr"/>
            <a:endParaRPr lang="ru-RU" sz="2400" b="1" i="1" dirty="0" smtClean="0">
              <a:solidFill>
                <a:schemeClr val="accent3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ctr"/>
            <a:endParaRPr lang="ru-RU" sz="2400" b="1" i="1" dirty="0" smtClean="0">
              <a:solidFill>
                <a:schemeClr val="accent3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ctr"/>
            <a:endParaRPr lang="ru-RU" sz="2400" b="1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3" name="Скругленный прямоугольник 42"/>
          <p:cNvSpPr/>
          <p:nvPr/>
        </p:nvSpPr>
        <p:spPr>
          <a:xfrm>
            <a:off x="0" y="2500306"/>
            <a:ext cx="9144000" cy="3286148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marL="457200" indent="-457200" algn="ctr"/>
            <a:endParaRPr lang="ru-RU" sz="2000" b="1" i="1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marL="457200" indent="-457200" algn="ctr"/>
            <a:endParaRPr lang="ru-RU" sz="2000" b="1" i="1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marL="457200" indent="-457200" algn="ctr"/>
            <a:endParaRPr lang="ru-RU" sz="2000" b="1" i="1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marL="457200" indent="-457200" algn="ctr"/>
            <a:endParaRPr lang="ru-RU" sz="2000" b="1" i="1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marL="457200" indent="-457200" algn="ctr"/>
            <a:endParaRPr lang="ru-RU" sz="2000" b="1" i="1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marL="457200" indent="-457200" algn="ctr"/>
            <a:endParaRPr lang="ru-RU" sz="2000" b="1" i="1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marL="457200" indent="-457200" algn="ctr"/>
            <a:endParaRPr lang="ru-RU" sz="2000" b="1" i="1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marL="457200" indent="-457200" algn="ctr"/>
            <a:endParaRPr lang="ru-RU" sz="2000" b="1" i="1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marL="457200" indent="-457200" algn="ctr"/>
            <a:endParaRPr lang="ru-RU" sz="2000" b="1" i="1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marL="457200" indent="-457200" algn="ctr"/>
            <a:r>
              <a:rPr lang="ru-RU" sz="2000" b="1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употребляются в вопросительных предложениях</a:t>
            </a:r>
          </a:p>
          <a:p>
            <a:pPr marL="457200" indent="-457200">
              <a:buAutoNum type="arabicPeriod"/>
            </a:pPr>
            <a:r>
              <a:rPr lang="ru-RU" sz="2000" b="1" i="1" dirty="0" err="1" smtClean="0">
                <a:latin typeface="Arial" pitchFamily="34" charset="0"/>
                <a:cs typeface="Arial" pitchFamily="34" charset="0"/>
              </a:rPr>
              <a:t>мест.-сущ</a:t>
            </a:r>
            <a:r>
              <a:rPr lang="ru-RU" sz="2000" b="1" i="1" dirty="0" smtClean="0">
                <a:latin typeface="Arial" pitchFamily="34" charset="0"/>
                <a:cs typeface="Arial" pitchFamily="34" charset="0"/>
              </a:rPr>
              <a:t>., 	</a:t>
            </a:r>
            <a:r>
              <a:rPr lang="ru-RU" sz="2000" b="1" i="1" dirty="0" err="1" smtClean="0">
                <a:latin typeface="Arial" pitchFamily="34" charset="0"/>
                <a:cs typeface="Arial" pitchFamily="34" charset="0"/>
              </a:rPr>
              <a:t>мест.-прил</a:t>
            </a:r>
            <a:r>
              <a:rPr lang="ru-RU" sz="2000" b="1" i="1" dirty="0" smtClean="0">
                <a:latin typeface="Arial" pitchFamily="34" charset="0"/>
                <a:cs typeface="Arial" pitchFamily="34" charset="0"/>
              </a:rPr>
              <a:t>.,	 </a:t>
            </a:r>
            <a:r>
              <a:rPr lang="ru-RU" sz="2000" b="1" i="1" dirty="0" err="1" smtClean="0">
                <a:latin typeface="Arial" pitchFamily="34" charset="0"/>
                <a:cs typeface="Arial" pitchFamily="34" charset="0"/>
              </a:rPr>
              <a:t>мест.-числ</a:t>
            </a:r>
            <a:r>
              <a:rPr lang="ru-RU" sz="2000" b="1" i="1" dirty="0" smtClean="0">
                <a:latin typeface="Arial" pitchFamily="34" charset="0"/>
                <a:cs typeface="Arial" pitchFamily="34" charset="0"/>
              </a:rPr>
              <a:t>.,	 </a:t>
            </a:r>
            <a:r>
              <a:rPr lang="ru-RU" sz="2000" b="1" i="1" dirty="0" err="1" smtClean="0">
                <a:latin typeface="Arial" pitchFamily="34" charset="0"/>
                <a:cs typeface="Arial" pitchFamily="34" charset="0"/>
              </a:rPr>
              <a:t>мест.-нар</a:t>
            </a:r>
            <a:r>
              <a:rPr lang="ru-RU" sz="2000" b="1" i="1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 marL="457200" indent="-457200">
              <a:buAutoNum type="arabicPeriod"/>
            </a:pPr>
            <a:endParaRPr lang="ru-RU" sz="2000" b="1" i="1" dirty="0" smtClean="0">
              <a:latin typeface="Arial" pitchFamily="34" charset="0"/>
              <a:cs typeface="Arial" pitchFamily="34" charset="0"/>
            </a:endParaRPr>
          </a:p>
          <a:p>
            <a:pPr marL="457200" indent="-457200"/>
            <a:r>
              <a:rPr lang="ru-RU" sz="2000" b="1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2.</a:t>
            </a:r>
            <a:r>
              <a:rPr lang="ru-RU" sz="2000" b="1" i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И. п. кто? что?	чей?		сколько?	----------------</a:t>
            </a:r>
          </a:p>
          <a:p>
            <a:pPr marL="457200" indent="-457200"/>
            <a:r>
              <a:rPr lang="ru-RU" sz="2000" b="1" i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Р.п. кого? чего?	чьего?		скольких?	----------------</a:t>
            </a:r>
          </a:p>
          <a:p>
            <a:pPr marL="457200" indent="-457200"/>
            <a:r>
              <a:rPr lang="ru-RU" sz="2000" b="1" i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Д.п. кому? чему?	чьему?	скольким?	----------------</a:t>
            </a:r>
          </a:p>
          <a:p>
            <a:pPr marL="457200" indent="-457200"/>
            <a:r>
              <a:rPr lang="ru-RU" sz="2000" b="1" i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В.п. кого? что?	как И. или Р.	как И. или Р.	----------------</a:t>
            </a:r>
          </a:p>
          <a:p>
            <a:pPr marL="457200" indent="-457200"/>
            <a:r>
              <a:rPr lang="ru-RU" sz="2000" b="1" i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Т.п. кем? чем?		чьим?		сколькими?	----------------</a:t>
            </a:r>
          </a:p>
          <a:p>
            <a:pPr marL="457200" indent="-457200"/>
            <a:r>
              <a:rPr lang="ru-RU" sz="2000" b="1" i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П.п. о ком? о чём?	(о) чьём?	(о) скольких? ----------------</a:t>
            </a:r>
          </a:p>
          <a:p>
            <a:pPr marL="457200" indent="-457200"/>
            <a:r>
              <a:rPr lang="ru-RU" sz="2000" b="1" i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	----------- </a:t>
            </a:r>
            <a:r>
              <a:rPr lang="ru-RU" sz="2000" b="1" i="1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ед. ч.  м.р. </a:t>
            </a:r>
            <a:r>
              <a:rPr lang="ru-RU" sz="2000" b="1" i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как</a:t>
            </a:r>
            <a:r>
              <a:rPr lang="ru-RU" sz="2000" b="1" i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ой</a:t>
            </a:r>
            <a:r>
              <a:rPr lang="ru-RU" sz="2000" b="1" i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?	котор</a:t>
            </a:r>
            <a:r>
              <a:rPr lang="ru-RU" sz="2000" b="1" i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ый</a:t>
            </a:r>
            <a:r>
              <a:rPr lang="ru-RU" sz="2000" b="1" i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?	-------------</a:t>
            </a:r>
          </a:p>
          <a:p>
            <a:pPr marL="457200" indent="-457200"/>
            <a:r>
              <a:rPr lang="ru-RU" sz="2000" b="1" i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	----------------   </a:t>
            </a:r>
            <a:r>
              <a:rPr lang="ru-RU" sz="2000" b="1" i="1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ж.р.</a:t>
            </a:r>
            <a:r>
              <a:rPr lang="ru-RU" sz="2000" b="1" i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	как</a:t>
            </a:r>
            <a:r>
              <a:rPr lang="ru-RU" sz="2000" b="1" i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ая</a:t>
            </a:r>
            <a:r>
              <a:rPr lang="ru-RU" sz="2000" b="1" i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?	   	котор</a:t>
            </a:r>
            <a:r>
              <a:rPr lang="ru-RU" sz="2000" b="1" i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ая</a:t>
            </a:r>
            <a:r>
              <a:rPr lang="ru-RU" sz="2000" b="1" i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?	----------------</a:t>
            </a:r>
          </a:p>
          <a:p>
            <a:pPr marL="457200" indent="-457200"/>
            <a:r>
              <a:rPr lang="ru-RU" sz="2000" b="1" i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	------------------ </a:t>
            </a:r>
            <a:r>
              <a:rPr lang="ru-RU" sz="2000" b="1" i="1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ср. р. </a:t>
            </a:r>
            <a:r>
              <a:rPr lang="ru-RU" sz="2000" b="1" i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как</a:t>
            </a:r>
            <a:r>
              <a:rPr lang="ru-RU" sz="2000" b="1" i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ое</a:t>
            </a:r>
            <a:r>
              <a:rPr lang="ru-RU" sz="2000" b="1" i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?		котор</a:t>
            </a:r>
            <a:r>
              <a:rPr lang="ru-RU" sz="2000" b="1" i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ое</a:t>
            </a:r>
            <a:r>
              <a:rPr lang="ru-RU" sz="2000" b="1" i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?	----------------</a:t>
            </a:r>
          </a:p>
          <a:p>
            <a:pPr marL="457200" indent="-457200"/>
            <a:r>
              <a:rPr lang="ru-RU" sz="2000" b="1" i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	----------------- </a:t>
            </a:r>
            <a:r>
              <a:rPr lang="ru-RU" sz="2000" b="1" i="1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мн. ч. </a:t>
            </a:r>
            <a:r>
              <a:rPr lang="ru-RU" sz="2000" b="1" i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какие?		которые?	----------------</a:t>
            </a:r>
          </a:p>
          <a:p>
            <a:pPr marL="457200" indent="-457200"/>
            <a:endParaRPr lang="ru-RU" sz="2000" b="1" i="1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marL="457200" indent="-457200"/>
            <a:endParaRPr lang="ru-RU" sz="2000" b="1" i="1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marL="457200" indent="-457200"/>
            <a:endParaRPr lang="ru-RU" sz="2000" b="1" i="1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marL="457200" indent="-457200"/>
            <a:endParaRPr lang="ru-RU" sz="2000" b="1" i="1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marL="457200" indent="-457200"/>
            <a:endParaRPr lang="ru-RU" sz="2000" b="1" i="1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marL="457200" indent="-457200"/>
            <a:endParaRPr lang="ru-RU" sz="2000" b="1" i="1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marL="457200" indent="-457200"/>
            <a:endParaRPr lang="ru-RU" sz="2000" b="1" i="1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marL="457200" indent="-457200"/>
            <a:endParaRPr lang="ru-RU" sz="2000" b="1" i="1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marL="457200" indent="-457200"/>
            <a:endParaRPr lang="ru-RU" sz="2000" b="1" i="1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marL="457200" indent="-457200"/>
            <a:endParaRPr lang="ru-RU" sz="2000" b="1" i="1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marL="457200" indent="-457200"/>
            <a:endParaRPr lang="ru-RU" sz="2000" b="1" i="1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marL="457200" indent="-457200"/>
            <a:endParaRPr lang="ru-RU" sz="2000" b="1" i="1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4" name="Скругленный прямоугольник 43"/>
          <p:cNvSpPr/>
          <p:nvPr/>
        </p:nvSpPr>
        <p:spPr>
          <a:xfrm>
            <a:off x="214282" y="5857892"/>
            <a:ext cx="8572560" cy="1000108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000" b="1" i="1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sz="2000" b="1" i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3. Кто  решил эту задачу? Какой день будет завтра?</a:t>
            </a:r>
          </a:p>
          <a:p>
            <a:pPr algn="ctr"/>
            <a:r>
              <a:rPr lang="ru-RU" sz="2000" b="1" i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Сколько лет девочке?  Почему звёзды светятся?</a:t>
            </a:r>
          </a:p>
          <a:p>
            <a:pPr algn="ctr"/>
            <a:endParaRPr lang="ru-RU" dirty="0">
              <a:solidFill>
                <a:schemeClr val="bg1"/>
              </a:solidFill>
            </a:endParaRPr>
          </a:p>
        </p:txBody>
      </p:sp>
      <p:cxnSp>
        <p:nvCxnSpPr>
          <p:cNvPr id="50" name="Прямая соединительная линия 49"/>
          <p:cNvCxnSpPr/>
          <p:nvPr/>
        </p:nvCxnSpPr>
        <p:spPr>
          <a:xfrm>
            <a:off x="1357290" y="6357958"/>
            <a:ext cx="500066" cy="158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Прямая соединительная линия 54"/>
          <p:cNvCxnSpPr/>
          <p:nvPr/>
        </p:nvCxnSpPr>
        <p:spPr>
          <a:xfrm>
            <a:off x="1357290" y="6643710"/>
            <a:ext cx="1000132" cy="1588"/>
          </a:xfrm>
          <a:prstGeom prst="line">
            <a:avLst/>
          </a:prstGeom>
          <a:ln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Прямая соединительная линия 57"/>
          <p:cNvCxnSpPr/>
          <p:nvPr/>
        </p:nvCxnSpPr>
        <p:spPr>
          <a:xfrm>
            <a:off x="4357686" y="6643710"/>
            <a:ext cx="928694" cy="1588"/>
          </a:xfrm>
          <a:prstGeom prst="line">
            <a:avLst/>
          </a:prstGeom>
          <a:ln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Picture 2" descr="C:\Users\Дом\Desktop\Смайлики\Смайлики\00105.gif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215338" y="1643050"/>
            <a:ext cx="409575" cy="371475"/>
          </a:xfrm>
          <a:prstGeom prst="rect">
            <a:avLst/>
          </a:prstGeom>
          <a:noFill/>
        </p:spPr>
      </p:pic>
      <p:sp>
        <p:nvSpPr>
          <p:cNvPr id="42" name="Скругленный прямоугольник 41"/>
          <p:cNvSpPr/>
          <p:nvPr/>
        </p:nvSpPr>
        <p:spPr>
          <a:xfrm>
            <a:off x="0" y="2500306"/>
            <a:ext cx="9144000" cy="328614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i="1" dirty="0" smtClean="0">
                <a:latin typeface="Arial" pitchFamily="34" charset="0"/>
                <a:cs typeface="Arial" pitchFamily="34" charset="0"/>
              </a:rPr>
              <a:t>Местоимения-наречия</a:t>
            </a:r>
          </a:p>
          <a:p>
            <a:pPr algn="ctr"/>
            <a:endParaRPr lang="ru-RU" sz="2800" i="1" dirty="0" smtClean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sz="2800" i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3200" b="1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откуда, почему, зачем, насколько</a:t>
            </a:r>
            <a:endParaRPr lang="ru-RU" sz="2800" b="1" i="1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endParaRPr lang="ru-RU" sz="2800" b="1" i="1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sz="2800" i="1" dirty="0" smtClean="0">
                <a:latin typeface="Arial" pitchFamily="34" charset="0"/>
                <a:cs typeface="Arial" pitchFamily="34" charset="0"/>
              </a:rPr>
              <a:t>и подобные пишутся </a:t>
            </a:r>
            <a:r>
              <a:rPr lang="ru-RU" sz="3200" b="1" i="1" dirty="0" smtClean="0">
                <a:latin typeface="Arial" pitchFamily="34" charset="0"/>
                <a:cs typeface="Arial" pitchFamily="34" charset="0"/>
              </a:rPr>
              <a:t>слитно</a:t>
            </a:r>
            <a:r>
              <a:rPr lang="ru-RU" sz="3200" i="1" dirty="0" smtClean="0">
                <a:latin typeface="Arial" pitchFamily="34" charset="0"/>
                <a:cs typeface="Arial" pitchFamily="34" charset="0"/>
              </a:rPr>
              <a:t>.</a:t>
            </a:r>
            <a:endParaRPr lang="ru-RU" sz="2800" i="1" dirty="0" smtClean="0">
              <a:latin typeface="Arial" pitchFamily="34" charset="0"/>
              <a:cs typeface="Arial" pitchFamily="34" charset="0"/>
            </a:endParaRPr>
          </a:p>
          <a:p>
            <a:pPr algn="ctr"/>
            <a:endParaRPr lang="ru-RU" sz="2800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6" name="Скругленный прямоугольник 45"/>
          <p:cNvSpPr/>
          <p:nvPr/>
        </p:nvSpPr>
        <p:spPr>
          <a:xfrm>
            <a:off x="0" y="1428736"/>
            <a:ext cx="9144000" cy="5429264"/>
          </a:xfrm>
          <a:prstGeom prst="round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i="1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ОТНОСИТЕЛЬНЫЕ</a:t>
            </a:r>
          </a:p>
          <a:p>
            <a:pPr algn="ctr"/>
            <a:endParaRPr lang="ru-RU" sz="2400" b="1" i="1" dirty="0" smtClean="0">
              <a:solidFill>
                <a:schemeClr val="accent3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ctr"/>
            <a:endParaRPr lang="ru-RU" sz="2400" b="1" i="1" dirty="0" smtClean="0">
              <a:solidFill>
                <a:schemeClr val="accent3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ctr"/>
            <a:endParaRPr lang="ru-RU" sz="2400" b="1" i="1" dirty="0" smtClean="0">
              <a:solidFill>
                <a:schemeClr val="accent3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ctr"/>
            <a:endParaRPr lang="ru-RU" sz="2400" b="1" i="1" dirty="0" smtClean="0">
              <a:solidFill>
                <a:schemeClr val="accent3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ctr"/>
            <a:endParaRPr lang="ru-RU" sz="2400" b="1" i="1" dirty="0" smtClean="0">
              <a:solidFill>
                <a:schemeClr val="accent3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ctr"/>
            <a:endParaRPr lang="ru-RU" sz="2400" b="1" i="1" dirty="0" smtClean="0">
              <a:solidFill>
                <a:schemeClr val="accent3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ctr"/>
            <a:endParaRPr lang="ru-RU" sz="2400" b="1" i="1" dirty="0" smtClean="0">
              <a:solidFill>
                <a:schemeClr val="accent3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ctr"/>
            <a:endParaRPr lang="ru-RU" sz="2400" b="1" i="1" dirty="0" smtClean="0">
              <a:solidFill>
                <a:schemeClr val="accent3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ctr"/>
            <a:endParaRPr lang="ru-RU" sz="2400" b="1" i="1" dirty="0" smtClean="0">
              <a:solidFill>
                <a:schemeClr val="accent3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ctr"/>
            <a:endParaRPr lang="ru-RU" sz="2400" b="1" i="1" dirty="0" smtClean="0">
              <a:solidFill>
                <a:schemeClr val="accent3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ctr"/>
            <a:endParaRPr lang="ru-RU" sz="2400" b="1" i="1" dirty="0" smtClean="0">
              <a:solidFill>
                <a:schemeClr val="accent3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ctr"/>
            <a:endParaRPr lang="ru-RU" sz="2400" b="1" i="1" dirty="0" smtClean="0">
              <a:solidFill>
                <a:schemeClr val="accent3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ctr"/>
            <a:endParaRPr lang="ru-RU" sz="2400" b="1" i="1" dirty="0" smtClean="0">
              <a:solidFill>
                <a:schemeClr val="accent3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ctr"/>
            <a:endParaRPr lang="ru-RU" dirty="0"/>
          </a:p>
        </p:txBody>
      </p:sp>
      <p:sp>
        <p:nvSpPr>
          <p:cNvPr id="53" name="Скругленный прямоугольник 52"/>
          <p:cNvSpPr/>
          <p:nvPr/>
        </p:nvSpPr>
        <p:spPr>
          <a:xfrm>
            <a:off x="0" y="2857496"/>
            <a:ext cx="9144000" cy="321471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marL="457200" indent="-457200" algn="ctr"/>
            <a:endParaRPr lang="ru-RU" sz="2000" b="1" i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marL="457200" indent="-457200" algn="ctr"/>
            <a:endParaRPr lang="ru-RU" sz="2000" b="1" i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marL="457200" indent="-457200" algn="ctr"/>
            <a:endParaRPr lang="ru-RU" sz="2000" b="1" i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marL="457200" indent="-457200" algn="ctr"/>
            <a:endParaRPr lang="ru-RU" sz="2000" b="1" i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marL="457200" indent="-457200" algn="ctr"/>
            <a:endParaRPr lang="ru-RU" sz="2000" b="1" i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marL="457200" indent="-457200" algn="ctr"/>
            <a:endParaRPr lang="ru-RU" sz="2000" b="1" i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marL="457200" indent="-457200" algn="ctr"/>
            <a:endParaRPr lang="ru-RU" sz="2000" b="1" i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marL="457200" indent="-457200" algn="ctr"/>
            <a:endParaRPr lang="ru-RU" sz="2000" b="1" i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marL="457200" indent="-457200" algn="ctr"/>
            <a:endParaRPr lang="ru-RU" sz="2000" b="1" i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marL="457200" indent="-457200" algn="ctr"/>
            <a:endParaRPr lang="ru-RU" sz="2000" b="1" i="1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 marL="457200" indent="-457200" algn="ctr"/>
            <a:endParaRPr lang="ru-RU" sz="2000" b="1" i="1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 marL="457200" indent="-457200" algn="ctr"/>
            <a:r>
              <a:rPr lang="ru-RU" sz="2000" b="1" i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употребляются для связи простых предложений в сложноподчинённом</a:t>
            </a:r>
          </a:p>
          <a:p>
            <a:pPr marL="457200" indent="-457200">
              <a:buAutoNum type="arabicPeriod"/>
            </a:pPr>
            <a:r>
              <a:rPr lang="ru-RU" sz="2000" b="1" i="1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мест.-сущ</a:t>
            </a:r>
            <a:r>
              <a:rPr lang="ru-RU" sz="2000" b="1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., 	</a:t>
            </a:r>
            <a:r>
              <a:rPr lang="ru-RU" sz="2000" b="1" i="1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мест.-прил</a:t>
            </a:r>
            <a:r>
              <a:rPr lang="ru-RU" sz="2000" b="1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.,	 </a:t>
            </a:r>
            <a:r>
              <a:rPr lang="ru-RU" sz="2000" b="1" i="1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мест.-числ</a:t>
            </a:r>
            <a:r>
              <a:rPr lang="ru-RU" sz="2000" b="1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.,	 </a:t>
            </a:r>
            <a:r>
              <a:rPr lang="ru-RU" sz="2000" b="1" i="1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мест.-нар</a:t>
            </a:r>
            <a:endParaRPr lang="ru-RU" sz="2000" b="1" i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marL="457200" indent="-457200">
              <a:buAutoNum type="arabicPeriod"/>
            </a:pPr>
            <a:endParaRPr lang="ru-RU" sz="2000" b="1" i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marL="457200" indent="-457200"/>
            <a:r>
              <a:rPr lang="ru-RU" sz="2000" b="1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2.И. п. кто 		чей		сколько	----------------</a:t>
            </a:r>
          </a:p>
          <a:p>
            <a:pPr marL="457200" indent="-457200"/>
            <a:r>
              <a:rPr lang="ru-RU" sz="2000" b="1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Р.п. кого		чьего		скольких	----------------</a:t>
            </a:r>
          </a:p>
          <a:p>
            <a:pPr marL="457200" indent="-457200"/>
            <a:r>
              <a:rPr lang="ru-RU" sz="2000" b="1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Д.п. кому		чьему		скольким	----------------</a:t>
            </a:r>
          </a:p>
          <a:p>
            <a:pPr marL="457200" indent="-457200"/>
            <a:r>
              <a:rPr lang="ru-RU" sz="2000" b="1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В.п. кого		как И. или Р.	как И. или Р.	----------------</a:t>
            </a:r>
          </a:p>
          <a:p>
            <a:pPr marL="457200" indent="-457200"/>
            <a:r>
              <a:rPr lang="ru-RU" sz="2000" b="1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Т.п. кем		чьим</a:t>
            </a:r>
            <a:r>
              <a:rPr lang="ru-RU" sz="2000" b="1" i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	</a:t>
            </a:r>
            <a:r>
              <a:rPr lang="ru-RU" sz="2000" b="1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	сколькими	----------------</a:t>
            </a:r>
          </a:p>
          <a:p>
            <a:pPr marL="457200" indent="-457200"/>
            <a:r>
              <a:rPr lang="ru-RU" sz="2000" b="1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П.п. о ком		(о) чьём	(о) скольких?   --------------</a:t>
            </a:r>
          </a:p>
          <a:p>
            <a:pPr marL="457200" indent="-457200"/>
            <a:r>
              <a:rPr lang="ru-RU" sz="2000" b="1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	----------- </a:t>
            </a:r>
            <a:r>
              <a:rPr lang="ru-RU" sz="2000" b="1" i="1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ед. ч.  м.р. </a:t>
            </a:r>
            <a:r>
              <a:rPr lang="ru-RU" sz="2000" b="1" i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к</a:t>
            </a:r>
            <a:r>
              <a:rPr lang="ru-RU" sz="2000" b="1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ак</a:t>
            </a:r>
            <a:r>
              <a:rPr lang="ru-RU" sz="2000" b="1" i="1" dirty="0" smtClean="0">
                <a:solidFill>
                  <a:schemeClr val="accent3">
                    <a:lumMod val="20000"/>
                    <a:lumOff val="80000"/>
                  </a:schemeClr>
                </a:solidFill>
                <a:latin typeface="Arial" pitchFamily="34" charset="0"/>
                <a:cs typeface="Arial" pitchFamily="34" charset="0"/>
              </a:rPr>
              <a:t>ой</a:t>
            </a:r>
            <a:r>
              <a:rPr lang="ru-RU" sz="2000" b="1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		котор</a:t>
            </a:r>
            <a:r>
              <a:rPr lang="ru-RU" sz="2000" b="1" i="1" dirty="0" smtClean="0">
                <a:solidFill>
                  <a:schemeClr val="accent3">
                    <a:lumMod val="20000"/>
                    <a:lumOff val="80000"/>
                  </a:schemeClr>
                </a:solidFill>
                <a:latin typeface="Arial" pitchFamily="34" charset="0"/>
                <a:cs typeface="Arial" pitchFamily="34" charset="0"/>
              </a:rPr>
              <a:t>ый</a:t>
            </a:r>
            <a:r>
              <a:rPr lang="ru-RU" sz="2000" b="1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	-------------</a:t>
            </a:r>
          </a:p>
          <a:p>
            <a:pPr marL="457200" indent="-457200"/>
            <a:r>
              <a:rPr lang="ru-RU" sz="2000" b="1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	----------------   </a:t>
            </a:r>
            <a:r>
              <a:rPr lang="ru-RU" sz="2000" b="1" i="1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ж.р.</a:t>
            </a:r>
            <a:r>
              <a:rPr lang="ru-RU" sz="2000" b="1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	как</a:t>
            </a:r>
            <a:r>
              <a:rPr lang="ru-RU" sz="2000" b="1" i="1" dirty="0" smtClean="0">
                <a:solidFill>
                  <a:schemeClr val="accent3">
                    <a:lumMod val="20000"/>
                    <a:lumOff val="80000"/>
                  </a:schemeClr>
                </a:solidFill>
                <a:latin typeface="Arial" pitchFamily="34" charset="0"/>
                <a:cs typeface="Arial" pitchFamily="34" charset="0"/>
              </a:rPr>
              <a:t>ая</a:t>
            </a:r>
            <a:r>
              <a:rPr lang="ru-RU" sz="2000" b="1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	   	котор</a:t>
            </a:r>
            <a:r>
              <a:rPr lang="ru-RU" sz="2000" b="1" i="1" dirty="0" smtClean="0">
                <a:solidFill>
                  <a:schemeClr val="accent3">
                    <a:lumMod val="20000"/>
                    <a:lumOff val="80000"/>
                  </a:schemeClr>
                </a:solidFill>
                <a:latin typeface="Arial" pitchFamily="34" charset="0"/>
                <a:cs typeface="Arial" pitchFamily="34" charset="0"/>
              </a:rPr>
              <a:t>ая</a:t>
            </a:r>
            <a:r>
              <a:rPr lang="ru-RU" sz="2000" b="1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	----------------</a:t>
            </a:r>
          </a:p>
          <a:p>
            <a:pPr marL="457200" indent="-457200"/>
            <a:r>
              <a:rPr lang="ru-RU" sz="2000" b="1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	------------------ </a:t>
            </a:r>
            <a:r>
              <a:rPr lang="ru-RU" sz="2000" b="1" i="1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ср. р. </a:t>
            </a:r>
            <a:r>
              <a:rPr lang="ru-RU" sz="2000" b="1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как</a:t>
            </a:r>
            <a:r>
              <a:rPr lang="ru-RU" sz="2000" b="1" i="1" dirty="0" smtClean="0">
                <a:solidFill>
                  <a:schemeClr val="accent3">
                    <a:lumMod val="20000"/>
                    <a:lumOff val="80000"/>
                  </a:schemeClr>
                </a:solidFill>
                <a:latin typeface="Arial" pitchFamily="34" charset="0"/>
                <a:cs typeface="Arial" pitchFamily="34" charset="0"/>
              </a:rPr>
              <a:t>ое</a:t>
            </a:r>
            <a:r>
              <a:rPr lang="ru-RU" sz="2000" b="1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		котор</a:t>
            </a:r>
            <a:r>
              <a:rPr lang="ru-RU" sz="2000" b="1" i="1" dirty="0" smtClean="0">
                <a:solidFill>
                  <a:schemeClr val="accent3">
                    <a:lumMod val="20000"/>
                    <a:lumOff val="80000"/>
                  </a:schemeClr>
                </a:solidFill>
                <a:latin typeface="Arial" pitchFamily="34" charset="0"/>
                <a:cs typeface="Arial" pitchFamily="34" charset="0"/>
              </a:rPr>
              <a:t>ое</a:t>
            </a:r>
            <a:r>
              <a:rPr lang="ru-RU" sz="2000" b="1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	----------------</a:t>
            </a:r>
          </a:p>
          <a:p>
            <a:pPr marL="457200" indent="-457200"/>
            <a:r>
              <a:rPr lang="ru-RU" sz="2000" b="1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	----------------- </a:t>
            </a:r>
            <a:r>
              <a:rPr lang="ru-RU" sz="2000" b="1" i="1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мн. ч. </a:t>
            </a:r>
            <a:r>
              <a:rPr lang="ru-RU" sz="2000" b="1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как</a:t>
            </a:r>
            <a:r>
              <a:rPr lang="ru-RU" sz="2000" b="1" i="1" dirty="0" smtClean="0">
                <a:solidFill>
                  <a:schemeClr val="accent3">
                    <a:lumMod val="20000"/>
                    <a:lumOff val="80000"/>
                  </a:schemeClr>
                </a:solidFill>
                <a:latin typeface="Arial" pitchFamily="34" charset="0"/>
                <a:cs typeface="Arial" pitchFamily="34" charset="0"/>
              </a:rPr>
              <a:t>ие</a:t>
            </a:r>
            <a:r>
              <a:rPr lang="ru-RU" sz="2000" b="1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		котор</a:t>
            </a:r>
            <a:r>
              <a:rPr lang="ru-RU" sz="2000" b="1" i="1" dirty="0" smtClean="0">
                <a:solidFill>
                  <a:schemeClr val="accent3">
                    <a:lumMod val="20000"/>
                    <a:lumOff val="80000"/>
                  </a:schemeClr>
                </a:solidFill>
                <a:latin typeface="Arial" pitchFamily="34" charset="0"/>
                <a:cs typeface="Arial" pitchFamily="34" charset="0"/>
              </a:rPr>
              <a:t>ые</a:t>
            </a:r>
            <a:r>
              <a:rPr lang="ru-RU" sz="2000" b="1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	---------------</a:t>
            </a:r>
          </a:p>
          <a:p>
            <a:pPr marL="457200" indent="-457200"/>
            <a:endParaRPr lang="ru-RU" sz="2000" b="1" i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marL="457200" indent="-457200"/>
            <a:r>
              <a:rPr lang="ru-RU" sz="2000" b="1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-</a:t>
            </a:r>
          </a:p>
          <a:p>
            <a:pPr marL="457200" indent="-457200"/>
            <a:endParaRPr lang="ru-RU" sz="2000" b="1" i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marL="457200" indent="-457200"/>
            <a:endParaRPr lang="ru-RU" sz="2000" b="1" i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marL="457200" indent="-457200"/>
            <a:endParaRPr lang="ru-RU" sz="2000" b="1" i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marL="457200" indent="-457200"/>
            <a:endParaRPr lang="ru-RU" sz="2000" b="1" i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marL="457200" indent="-457200"/>
            <a:endParaRPr lang="ru-RU" sz="2000" b="1" i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marL="457200" indent="-457200"/>
            <a:endParaRPr lang="ru-RU" sz="2000" b="1" i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marL="457200" indent="-457200"/>
            <a:endParaRPr lang="ru-RU" sz="2000" b="1" i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marL="457200" indent="-457200"/>
            <a:endParaRPr lang="ru-RU" sz="2000" b="1" i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marL="457200" indent="-457200"/>
            <a:endParaRPr lang="ru-RU" sz="2000" b="1" i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marL="457200" indent="-457200"/>
            <a:endParaRPr lang="ru-RU" sz="2000" b="1" i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marL="457200" indent="-457200"/>
            <a:endParaRPr lang="ru-RU" sz="2000" b="1" i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marL="457200" indent="-457200"/>
            <a:endParaRPr lang="ru-RU" sz="2000" b="1" i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marL="457200" indent="-457200"/>
            <a:endParaRPr lang="ru-RU" sz="2000" b="1" i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7" name="Скругленный прямоугольник 56"/>
          <p:cNvSpPr/>
          <p:nvPr/>
        </p:nvSpPr>
        <p:spPr>
          <a:xfrm>
            <a:off x="0" y="2857496"/>
            <a:ext cx="9144000" cy="321471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i="1" dirty="0" smtClean="0">
                <a:solidFill>
                  <a:schemeClr val="bg1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3.Поднимите руку те, </a:t>
            </a:r>
            <a:r>
              <a:rPr lang="ru-RU" sz="2400" b="1" i="1" dirty="0" smtClean="0">
                <a:solidFill>
                  <a:srgbClr val="C00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кто </a:t>
            </a:r>
            <a:r>
              <a:rPr lang="ru-RU" sz="2400" b="1" i="1" dirty="0" smtClean="0">
                <a:solidFill>
                  <a:schemeClr val="bg1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 решил эту задачу.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ru-RU" sz="2400" b="1" i="1" dirty="0" smtClean="0">
              <a:solidFill>
                <a:schemeClr val="bg1"/>
              </a:solidFill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i="1" dirty="0" smtClean="0">
                <a:solidFill>
                  <a:schemeClr val="bg1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Синоптики предскажут, </a:t>
            </a:r>
            <a:r>
              <a:rPr lang="ru-RU" sz="2400" b="1" i="1" dirty="0" smtClean="0">
                <a:solidFill>
                  <a:srgbClr val="C00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какой </a:t>
            </a:r>
            <a:r>
              <a:rPr lang="ru-RU" sz="2400" b="1" i="1" dirty="0" smtClean="0">
                <a:solidFill>
                  <a:schemeClr val="bg1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день будет завтра.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ru-RU" sz="1600" i="1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i="1" dirty="0" smtClean="0">
                <a:solidFill>
                  <a:schemeClr val="bg1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Захотелось узнать, </a:t>
            </a:r>
            <a:r>
              <a:rPr lang="ru-RU" sz="2400" b="1" i="1" dirty="0" smtClean="0">
                <a:solidFill>
                  <a:srgbClr val="C00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сколько </a:t>
            </a:r>
            <a:r>
              <a:rPr lang="ru-RU" sz="2400" b="1" i="1" dirty="0" smtClean="0">
                <a:solidFill>
                  <a:schemeClr val="bg1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лет девочке.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2400" b="1" i="1" dirty="0" smtClean="0">
              <a:solidFill>
                <a:schemeClr val="bg1"/>
              </a:solidFill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i="1" dirty="0" smtClean="0">
                <a:solidFill>
                  <a:schemeClr val="bg1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Мне всегда было интересно, </a:t>
            </a:r>
            <a:r>
              <a:rPr lang="ru-RU" sz="2400" b="1" i="1" dirty="0" smtClean="0">
                <a:solidFill>
                  <a:srgbClr val="C00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почему </a:t>
            </a:r>
            <a:r>
              <a:rPr lang="ru-RU" sz="2400" b="1" i="1" dirty="0" smtClean="0">
                <a:solidFill>
                  <a:schemeClr val="bg1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звёзды светятся.</a:t>
            </a:r>
            <a:endParaRPr lang="ru-RU" sz="1600" i="1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2" name="Скругленный прямоугольник 51"/>
          <p:cNvSpPr/>
          <p:nvPr/>
        </p:nvSpPr>
        <p:spPr>
          <a:xfrm>
            <a:off x="0" y="1428736"/>
            <a:ext cx="9144000" cy="5429264"/>
          </a:xfrm>
          <a:prstGeom prst="roundRect">
            <a:avLst/>
          </a:prstGeom>
        </p:spPr>
        <p:style>
          <a:lnRef idx="0">
            <a:schemeClr val="accent3"/>
          </a:lnRef>
          <a:fillRef idx="1002">
            <a:schemeClr val="lt1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000" b="1" i="1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sz="2000" b="1" i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НЕОПРЕДЕЛЁННЫЕ</a:t>
            </a:r>
          </a:p>
          <a:p>
            <a:pPr algn="ctr"/>
            <a:r>
              <a:rPr lang="ru-RU" sz="2000" b="1" i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указывают на неопределённые предметы, признаки, количества</a:t>
            </a:r>
          </a:p>
          <a:p>
            <a:pPr algn="ctr"/>
            <a:r>
              <a:rPr lang="ru-RU" sz="2000" i="1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кто? + не ----</a:t>
            </a:r>
            <a:r>
              <a:rPr lang="ru-RU" sz="2000" i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некто,  </a:t>
            </a:r>
            <a:r>
              <a:rPr lang="ru-RU" sz="2000" i="1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какой? + то ---</a:t>
            </a:r>
            <a:r>
              <a:rPr lang="ru-RU" sz="2000" i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какой-то, </a:t>
            </a:r>
          </a:p>
          <a:p>
            <a:pPr algn="ctr"/>
            <a:r>
              <a:rPr lang="ru-RU" sz="2000" i="1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сколько? + </a:t>
            </a:r>
            <a:r>
              <a:rPr lang="ru-RU" sz="2000" i="1" dirty="0" err="1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нибудь</a:t>
            </a:r>
            <a:r>
              <a:rPr lang="ru-RU" sz="2000" i="1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--- </a:t>
            </a:r>
            <a:r>
              <a:rPr lang="ru-RU" sz="2000" i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сколько-нибудь,  </a:t>
            </a:r>
            <a:r>
              <a:rPr lang="ru-RU" sz="2000" i="1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когда? + </a:t>
            </a:r>
            <a:r>
              <a:rPr lang="ru-RU" sz="2000" i="1" dirty="0" err="1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либо---</a:t>
            </a:r>
            <a:r>
              <a:rPr lang="ru-RU" sz="2000" i="1" dirty="0" err="1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когда-либо</a:t>
            </a:r>
            <a:endParaRPr lang="ru-RU" sz="2000" i="1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sz="2000" b="1" i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1.мест.-сущ., 	</a:t>
            </a:r>
            <a:r>
              <a:rPr lang="ru-RU" sz="2000" b="1" i="1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мест.-прил</a:t>
            </a:r>
            <a:r>
              <a:rPr lang="ru-RU" sz="2000" b="1" i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.,	 </a:t>
            </a:r>
            <a:r>
              <a:rPr lang="ru-RU" sz="2000" b="1" i="1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мест.-числ</a:t>
            </a:r>
            <a:r>
              <a:rPr lang="ru-RU" sz="2000" b="1" i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.,	 </a:t>
            </a:r>
            <a:r>
              <a:rPr lang="ru-RU" sz="2000" b="1" i="1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мест.-нар</a:t>
            </a:r>
            <a:r>
              <a:rPr lang="ru-RU" sz="2000" b="1" i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.</a:t>
            </a:r>
          </a:p>
          <a:p>
            <a:pPr algn="ctr"/>
            <a:endParaRPr lang="ru-RU" sz="2000" b="1" i="1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endParaRPr lang="ru-RU" sz="2000" b="1" i="1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endParaRPr lang="ru-RU" sz="2000" b="1" i="1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endParaRPr lang="ru-RU" sz="2000" b="1" i="1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endParaRPr lang="ru-RU" sz="2000" b="1" i="1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endParaRPr lang="ru-RU" sz="2000" b="1" i="1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endParaRPr lang="ru-RU" sz="2000" b="1" i="1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endParaRPr lang="ru-RU" sz="2000" b="1" i="1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endParaRPr lang="ru-RU" sz="2000" b="1" i="1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endParaRPr lang="ru-RU" sz="2000" b="1" i="1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endParaRPr lang="ru-RU" sz="2000" b="1" i="1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endParaRPr lang="ru-RU" sz="2000" b="1" i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9" name="Скругленный прямоугольник 58"/>
          <p:cNvSpPr/>
          <p:nvPr/>
        </p:nvSpPr>
        <p:spPr>
          <a:xfrm>
            <a:off x="0" y="3429000"/>
            <a:ext cx="9144000" cy="1500198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2</a:t>
            </a:r>
            <a:r>
              <a:rPr lang="ru-RU" i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. Морфологические признаки – такие же, как и у вопросительных и относительных местоимений</a:t>
            </a:r>
          </a:p>
          <a:p>
            <a:r>
              <a:rPr lang="ru-RU" i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	НО:  		           </a:t>
            </a:r>
            <a:r>
              <a:rPr lang="ru-RU" b="1" i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НЕКТО</a:t>
            </a:r>
            <a:r>
              <a:rPr lang="ru-RU" i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– только в И.п.</a:t>
            </a:r>
          </a:p>
          <a:p>
            <a:pPr algn="ctr"/>
            <a:r>
              <a:rPr lang="ru-RU" b="1" i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       НЕЧТО </a:t>
            </a:r>
            <a:r>
              <a:rPr lang="ru-RU" i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– в И. п. и В.п.</a:t>
            </a:r>
          </a:p>
          <a:p>
            <a:pPr algn="ctr"/>
            <a:endParaRPr lang="ru-RU" b="1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endParaRPr lang="ru-RU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0" name="Скругленный прямоугольник 59"/>
          <p:cNvSpPr/>
          <p:nvPr/>
        </p:nvSpPr>
        <p:spPr>
          <a:xfrm>
            <a:off x="0" y="5000636"/>
            <a:ext cx="9144000" cy="1571636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b="1" i="1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endParaRPr lang="ru-RU" b="1" i="1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endParaRPr lang="ru-RU" b="1" i="1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b="1" i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3.     </a:t>
            </a:r>
            <a:r>
              <a:rPr lang="ru-RU" b="1" i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Кое-кто</a:t>
            </a:r>
            <a:r>
              <a:rPr lang="ru-RU" b="1" i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i="1" dirty="0" smtClean="0">
                <a:latin typeface="Arial" pitchFamily="34" charset="0"/>
                <a:cs typeface="Arial" pitchFamily="34" charset="0"/>
              </a:rPr>
              <a:t>(подлежащее) </a:t>
            </a:r>
            <a:r>
              <a:rPr lang="ru-RU" b="1" i="1" dirty="0" smtClean="0">
                <a:latin typeface="Arial" pitchFamily="34" charset="0"/>
                <a:cs typeface="Arial" pitchFamily="34" charset="0"/>
              </a:rPr>
              <a:t>всё-таки нас обманул.</a:t>
            </a:r>
          </a:p>
          <a:p>
            <a:pPr algn="ctr"/>
            <a:r>
              <a:rPr lang="ru-RU" b="1" i="1" dirty="0" smtClean="0">
                <a:latin typeface="Arial" pitchFamily="34" charset="0"/>
                <a:cs typeface="Arial" pitchFamily="34" charset="0"/>
              </a:rPr>
              <a:t>Анна прочитала  </a:t>
            </a:r>
            <a:r>
              <a:rPr lang="ru-RU" b="1" i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несколько</a:t>
            </a:r>
            <a:r>
              <a:rPr lang="ru-RU" b="1" i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i="1" dirty="0" smtClean="0">
                <a:latin typeface="Arial" pitchFamily="34" charset="0"/>
                <a:cs typeface="Arial" pitchFamily="34" charset="0"/>
              </a:rPr>
              <a:t>(дополнение)</a:t>
            </a:r>
            <a:r>
              <a:rPr lang="ru-RU" b="1" i="1" dirty="0" smtClean="0">
                <a:latin typeface="Arial" pitchFamily="34" charset="0"/>
                <a:cs typeface="Arial" pitchFamily="34" charset="0"/>
              </a:rPr>
              <a:t> страниц и закрыла книгу.</a:t>
            </a:r>
          </a:p>
          <a:p>
            <a:pPr algn="ctr"/>
            <a:r>
              <a:rPr lang="ru-RU" b="1" i="1" dirty="0" smtClean="0">
                <a:latin typeface="Arial" pitchFamily="34" charset="0"/>
                <a:cs typeface="Arial" pitchFamily="34" charset="0"/>
              </a:rPr>
              <a:t>Из окна доносился</a:t>
            </a:r>
            <a:r>
              <a:rPr lang="ru-RU" b="1" i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какой-то </a:t>
            </a:r>
            <a:r>
              <a:rPr lang="ru-RU" i="1" dirty="0" smtClean="0">
                <a:latin typeface="Arial" pitchFamily="34" charset="0"/>
                <a:cs typeface="Arial" pitchFamily="34" charset="0"/>
              </a:rPr>
              <a:t>(определение) </a:t>
            </a:r>
            <a:r>
              <a:rPr lang="ru-RU" b="1" i="1" dirty="0" smtClean="0">
                <a:latin typeface="Arial" pitchFamily="34" charset="0"/>
                <a:cs typeface="Arial" pitchFamily="34" charset="0"/>
              </a:rPr>
              <a:t>странный звук.</a:t>
            </a:r>
          </a:p>
          <a:p>
            <a:pPr algn="ctr"/>
            <a:r>
              <a:rPr lang="ru-RU" b="1" i="1" dirty="0" smtClean="0">
                <a:latin typeface="Arial" pitchFamily="34" charset="0"/>
                <a:cs typeface="Arial" pitchFamily="34" charset="0"/>
              </a:rPr>
              <a:t>По пути мы </a:t>
            </a:r>
            <a:r>
              <a:rPr lang="ru-RU" b="1" i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где-нибудь </a:t>
            </a:r>
            <a:r>
              <a:rPr lang="ru-RU" i="1" dirty="0" smtClean="0">
                <a:latin typeface="Arial" pitchFamily="34" charset="0"/>
                <a:cs typeface="Arial" pitchFamily="34" charset="0"/>
              </a:rPr>
              <a:t>(обстоятельство) </a:t>
            </a:r>
            <a:r>
              <a:rPr lang="ru-RU" b="1" i="1" dirty="0" smtClean="0">
                <a:latin typeface="Arial" pitchFamily="34" charset="0"/>
                <a:cs typeface="Arial" pitchFamily="34" charset="0"/>
              </a:rPr>
              <a:t>его встретим.</a:t>
            </a:r>
          </a:p>
          <a:p>
            <a:pPr algn="ctr"/>
            <a:endParaRPr lang="ru-RU" b="1" i="1" dirty="0" smtClean="0">
              <a:latin typeface="Arial" pitchFamily="34" charset="0"/>
              <a:cs typeface="Arial" pitchFamily="34" charset="0"/>
            </a:endParaRPr>
          </a:p>
          <a:p>
            <a:pPr algn="ctr"/>
            <a:endParaRPr lang="ru-RU" b="1" i="1" dirty="0" smtClean="0">
              <a:latin typeface="Arial" pitchFamily="34" charset="0"/>
              <a:cs typeface="Arial" pitchFamily="34" charset="0"/>
            </a:endParaRPr>
          </a:p>
          <a:p>
            <a:pPr algn="ctr"/>
            <a:endParaRPr lang="ru-RU" b="1" i="1" dirty="0" smtClean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Picture 2" descr="C:\Users\Дом\Desktop\Смайлики\00105.gif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001024" y="1428736"/>
            <a:ext cx="409575" cy="371475"/>
          </a:xfrm>
          <a:prstGeom prst="rect">
            <a:avLst/>
          </a:prstGeom>
          <a:noFill/>
        </p:spPr>
      </p:pic>
      <p:sp>
        <p:nvSpPr>
          <p:cNvPr id="61" name="Скругленный прямоугольник 60"/>
          <p:cNvSpPr/>
          <p:nvPr/>
        </p:nvSpPr>
        <p:spPr>
          <a:xfrm>
            <a:off x="0" y="1571588"/>
            <a:ext cx="9144000" cy="5286412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400" i="1" dirty="0" smtClean="0">
              <a:latin typeface="Arial" pitchFamily="34" charset="0"/>
              <a:cs typeface="Arial" pitchFamily="34" charset="0"/>
            </a:endParaRPr>
          </a:p>
          <a:p>
            <a:pPr algn="ctr"/>
            <a:endParaRPr lang="ru-RU" sz="2400" i="1" dirty="0" smtClean="0">
              <a:latin typeface="Arial" pitchFamily="34" charset="0"/>
              <a:cs typeface="Arial" pitchFamily="34" charset="0"/>
            </a:endParaRPr>
          </a:p>
          <a:p>
            <a:pPr algn="ctr"/>
            <a:endParaRPr lang="ru-RU" sz="2400" i="1" dirty="0" smtClean="0">
              <a:latin typeface="Arial" pitchFamily="34" charset="0"/>
              <a:cs typeface="Arial" pitchFamily="34" charset="0"/>
            </a:endParaRPr>
          </a:p>
          <a:p>
            <a:pPr algn="ctr"/>
            <a:endParaRPr lang="ru-RU" sz="2400" i="1" dirty="0" smtClean="0">
              <a:latin typeface="Arial" pitchFamily="34" charset="0"/>
              <a:cs typeface="Arial" pitchFamily="34" charset="0"/>
            </a:endParaRPr>
          </a:p>
          <a:p>
            <a:pPr algn="ctr"/>
            <a:endParaRPr lang="ru-RU" sz="2400" i="1" dirty="0" smtClean="0">
              <a:latin typeface="Arial" pitchFamily="34" charset="0"/>
              <a:cs typeface="Arial" pitchFamily="34" charset="0"/>
            </a:endParaRPr>
          </a:p>
          <a:p>
            <a:pPr algn="ctr"/>
            <a:endParaRPr lang="ru-RU" sz="2400" i="1" dirty="0" smtClean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sz="2400" i="1" dirty="0" smtClean="0">
                <a:latin typeface="Arial" pitchFamily="34" charset="0"/>
                <a:cs typeface="Arial" pitchFamily="34" charset="0"/>
              </a:rPr>
              <a:t>Местоимения с частицами </a:t>
            </a:r>
            <a:r>
              <a:rPr lang="ru-RU" sz="2800" b="1" i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–то, -либо, -</a:t>
            </a:r>
            <a:r>
              <a:rPr lang="ru-RU" sz="2800" b="1" i="1" dirty="0" err="1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нибудь</a:t>
            </a:r>
            <a:r>
              <a:rPr lang="ru-RU" sz="2800" b="1" i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, -кое</a:t>
            </a:r>
          </a:p>
          <a:p>
            <a:pPr algn="ctr"/>
            <a:r>
              <a:rPr lang="ru-RU" sz="2400" i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пишутся </a:t>
            </a:r>
            <a:r>
              <a:rPr lang="ru-RU" sz="2800" b="1" i="1" u="sng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через дефис</a:t>
            </a:r>
          </a:p>
          <a:p>
            <a:pPr algn="ctr"/>
            <a:endParaRPr lang="ru-RU" sz="2800" b="1" i="1" u="sng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sz="2800" i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какой</a:t>
            </a:r>
            <a:r>
              <a:rPr lang="ru-RU" sz="2800" b="1" i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-</a:t>
            </a:r>
            <a:r>
              <a:rPr lang="ru-RU" sz="2800" i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то, какой</a:t>
            </a:r>
            <a:r>
              <a:rPr lang="ru-RU" sz="2800" b="1" i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-</a:t>
            </a:r>
            <a:r>
              <a:rPr lang="ru-RU" sz="2800" i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либо, какой</a:t>
            </a:r>
            <a:r>
              <a:rPr lang="ru-RU" sz="2800" b="1" i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-</a:t>
            </a:r>
            <a:r>
              <a:rPr lang="ru-RU" sz="2800" i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нибудь, где</a:t>
            </a:r>
            <a:r>
              <a:rPr lang="ru-RU" sz="2800" b="1" i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-</a:t>
            </a:r>
            <a:r>
              <a:rPr lang="ru-RU" sz="2800" i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либо, кое</a:t>
            </a:r>
            <a:r>
              <a:rPr lang="ru-RU" sz="2800" b="1" i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-</a:t>
            </a:r>
            <a:r>
              <a:rPr lang="ru-RU" sz="2800" i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кто, сколько</a:t>
            </a:r>
            <a:r>
              <a:rPr lang="ru-RU" sz="2800" b="1" i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-</a:t>
            </a:r>
            <a:r>
              <a:rPr lang="ru-RU" sz="2800" i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нибудь, зачем</a:t>
            </a:r>
            <a:r>
              <a:rPr lang="ru-RU" sz="2800" b="1" i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-</a:t>
            </a:r>
            <a:r>
              <a:rPr lang="ru-RU" sz="2800" i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то, куда</a:t>
            </a:r>
            <a:r>
              <a:rPr lang="ru-RU" sz="2800" b="1" i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-</a:t>
            </a:r>
            <a:r>
              <a:rPr lang="ru-RU" sz="2800" i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нибудь…</a:t>
            </a:r>
          </a:p>
          <a:p>
            <a:endParaRPr lang="ru-RU" sz="2800" i="1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sz="2400" i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Если частица </a:t>
            </a:r>
            <a:r>
              <a:rPr lang="ru-RU" sz="2400" i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кое- </a:t>
            </a:r>
            <a:r>
              <a:rPr lang="ru-RU" sz="2400" i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отделена от местоимения предлогом, то она пишется </a:t>
            </a:r>
            <a:r>
              <a:rPr lang="ru-RU" sz="2400" i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отдельно</a:t>
            </a:r>
          </a:p>
          <a:p>
            <a:pPr algn="ctr"/>
            <a:endParaRPr lang="ru-RU" sz="2400" i="1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sz="2800" b="1" i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кое </a:t>
            </a:r>
            <a:r>
              <a:rPr lang="ru-RU" sz="2800" b="1" i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у</a:t>
            </a:r>
            <a:r>
              <a:rPr lang="ru-RU" sz="2800" b="1" i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800" b="1" i="1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кого, </a:t>
            </a:r>
            <a:r>
              <a:rPr lang="ru-RU" sz="2800" b="1" i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кое </a:t>
            </a:r>
            <a:r>
              <a:rPr lang="ru-RU" sz="2800" b="1" i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с</a:t>
            </a:r>
            <a:r>
              <a:rPr lang="ru-RU" sz="2800" b="1" i="1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чем</a:t>
            </a:r>
            <a:r>
              <a:rPr lang="ru-RU" sz="2800" b="1" i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, кое </a:t>
            </a:r>
            <a:r>
              <a:rPr lang="ru-RU" sz="2800" b="1" i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о</a:t>
            </a:r>
            <a:r>
              <a:rPr lang="ru-RU" sz="2800" b="1" i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800" b="1" i="1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ком…</a:t>
            </a:r>
          </a:p>
          <a:p>
            <a:endParaRPr lang="ru-RU" sz="2800" i="1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endParaRPr lang="ru-RU" sz="2800" i="1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endParaRPr lang="ru-RU" sz="2800" b="1" i="1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endParaRPr lang="ru-RU" sz="2800" b="1" i="1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endParaRPr lang="ru-RU" sz="2400" b="1" i="1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endParaRPr lang="ru-RU" sz="2800" b="1" i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2" name="Скругленный прямоугольник 61"/>
          <p:cNvSpPr/>
          <p:nvPr/>
        </p:nvSpPr>
        <p:spPr>
          <a:xfrm>
            <a:off x="0" y="1428736"/>
            <a:ext cx="9144000" cy="5214974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i="1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ОТРИЦАТЕЛЬНЫЕ</a:t>
            </a:r>
          </a:p>
          <a:p>
            <a:pPr algn="ctr"/>
            <a:r>
              <a:rPr lang="ru-RU" sz="2000" b="1" i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указывают на отсутствие предметов, признаков, количества</a:t>
            </a:r>
          </a:p>
          <a:p>
            <a:pPr algn="ctr"/>
            <a:r>
              <a:rPr lang="ru-RU" sz="2400" i="1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кто? + ни ----</a:t>
            </a:r>
            <a:r>
              <a:rPr lang="ru-RU" sz="2400" b="1" i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никто</a:t>
            </a:r>
            <a:r>
              <a:rPr lang="ru-RU" sz="2400" i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 </a:t>
            </a:r>
            <a:r>
              <a:rPr lang="ru-RU" sz="2400" i="1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какой? + ни ---</a:t>
            </a:r>
            <a:r>
              <a:rPr lang="ru-RU" sz="2400" b="1" i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никакой </a:t>
            </a:r>
          </a:p>
          <a:p>
            <a:pPr algn="ctr"/>
            <a:r>
              <a:rPr lang="ru-RU" sz="2400" i="1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сколько? + ни --- </a:t>
            </a:r>
            <a:r>
              <a:rPr lang="ru-RU" sz="2400" b="1" i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нисколько</a:t>
            </a:r>
            <a:r>
              <a:rPr lang="ru-RU" sz="2400" i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,  </a:t>
            </a:r>
            <a:r>
              <a:rPr lang="ru-RU" sz="2400" i="1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когда? + ни--- </a:t>
            </a:r>
            <a:r>
              <a:rPr lang="ru-RU" sz="2400" b="1" i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никогда</a:t>
            </a:r>
          </a:p>
          <a:p>
            <a:pPr algn="ctr"/>
            <a:r>
              <a:rPr lang="ru-RU" sz="2000" b="1" i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1.мест.-сущ., 	</a:t>
            </a:r>
            <a:r>
              <a:rPr lang="ru-RU" sz="2000" b="1" i="1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мест.-прил</a:t>
            </a:r>
            <a:r>
              <a:rPr lang="ru-RU" sz="2000" b="1" i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.,	 </a:t>
            </a:r>
            <a:r>
              <a:rPr lang="ru-RU" sz="2000" b="1" i="1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мест.-числ</a:t>
            </a:r>
            <a:r>
              <a:rPr lang="ru-RU" sz="2000" b="1" i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.,	 </a:t>
            </a:r>
            <a:r>
              <a:rPr lang="ru-RU" sz="2000" b="1" i="1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мест.-нар</a:t>
            </a:r>
            <a:r>
              <a:rPr lang="ru-RU" sz="2000" b="1" i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.</a:t>
            </a:r>
          </a:p>
          <a:p>
            <a:pPr algn="ctr"/>
            <a:endParaRPr lang="ru-RU" sz="2000" b="1" i="1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endParaRPr lang="ru-RU" sz="2000" b="1" i="1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endParaRPr lang="ru-RU" sz="2000" b="1" i="1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endParaRPr lang="ru-RU" sz="2000" b="1" i="1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endParaRPr lang="ru-RU" sz="2000" b="1" i="1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endParaRPr lang="ru-RU" sz="2000" b="1" i="1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endParaRPr lang="ru-RU" sz="2400" b="1" i="1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endParaRPr lang="ru-RU" sz="2400" b="1" i="1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endParaRPr lang="ru-RU" sz="2400" b="1" i="1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endParaRPr lang="ru-RU" sz="2400" b="1" i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63" name="Picture 2" descr="C:\Users\Дом\Desktop\Смайлики\00105.gif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143900" y="1500174"/>
            <a:ext cx="409575" cy="371475"/>
          </a:xfrm>
          <a:prstGeom prst="rect">
            <a:avLst/>
          </a:prstGeom>
          <a:noFill/>
        </p:spPr>
      </p:pic>
      <p:sp>
        <p:nvSpPr>
          <p:cNvPr id="64" name="Скругленный прямоугольник 63"/>
          <p:cNvSpPr/>
          <p:nvPr/>
        </p:nvSpPr>
        <p:spPr>
          <a:xfrm>
            <a:off x="0" y="3357562"/>
            <a:ext cx="9144000" cy="1571636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sz="2000" i="1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endParaRPr lang="ru-RU" sz="2000" i="1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endParaRPr lang="ru-RU" sz="2000" i="1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sz="2000" i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2.Морфологические признаки – такие же, как и у вопросительных и относительных местоимений</a:t>
            </a:r>
          </a:p>
          <a:p>
            <a:r>
              <a:rPr lang="ru-RU" sz="2000" i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		</a:t>
            </a:r>
            <a:r>
              <a:rPr lang="ru-RU" sz="2000" i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НО:	И.п.----------		В.п. некого, нечего</a:t>
            </a:r>
          </a:p>
          <a:p>
            <a:r>
              <a:rPr lang="ru-RU" sz="2000" i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			Р.п. некого, нечего	Т.п. некем, нечем</a:t>
            </a:r>
          </a:p>
          <a:p>
            <a:r>
              <a:rPr lang="ru-RU" sz="2000" i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			Д.п.некому, нечему	П.п. не о ком, не о чём</a:t>
            </a:r>
          </a:p>
          <a:p>
            <a:r>
              <a:rPr lang="ru-RU" sz="2000" i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</a:t>
            </a:r>
          </a:p>
          <a:p>
            <a:endParaRPr lang="ru-RU" sz="2000" i="1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sz="2000" i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endParaRPr lang="ru-RU" sz="2000" i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5" name="Скругленный прямоугольник 64"/>
          <p:cNvSpPr/>
          <p:nvPr/>
        </p:nvSpPr>
        <p:spPr>
          <a:xfrm>
            <a:off x="0" y="4929198"/>
            <a:ext cx="9144000" cy="1714512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b="1" i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3.</a:t>
            </a:r>
            <a:r>
              <a:rPr lang="ru-RU" b="1" i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Никто </a:t>
            </a:r>
            <a:r>
              <a:rPr lang="ru-RU" i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(подлежащее) </a:t>
            </a:r>
            <a:r>
              <a:rPr lang="ru-RU" b="1" i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не забыт…</a:t>
            </a:r>
          </a:p>
          <a:p>
            <a:r>
              <a:rPr lang="ru-RU" b="1" i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Никакие</a:t>
            </a:r>
            <a:r>
              <a:rPr lang="ru-RU" b="1" i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 </a:t>
            </a:r>
            <a:r>
              <a:rPr lang="ru-RU" i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(определение) </a:t>
            </a:r>
            <a:r>
              <a:rPr lang="ru-RU" b="1" i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шорохи не нарушали удивительной тишины.</a:t>
            </a:r>
          </a:p>
          <a:p>
            <a:r>
              <a:rPr lang="ru-RU" b="1" i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Нигде  </a:t>
            </a:r>
            <a:r>
              <a:rPr lang="ru-RU" i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(обстоятельство) </a:t>
            </a:r>
            <a:r>
              <a:rPr lang="ru-RU" b="1" i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не мерцал огонёк.</a:t>
            </a:r>
          </a:p>
          <a:p>
            <a:r>
              <a:rPr lang="ru-RU" b="1" i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Никогда  </a:t>
            </a:r>
            <a:r>
              <a:rPr lang="ru-RU" i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(обстоятельство) </a:t>
            </a:r>
            <a:r>
              <a:rPr lang="ru-RU" b="1" i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ни о чём </a:t>
            </a:r>
            <a:r>
              <a:rPr lang="ru-RU" i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(дополнение)</a:t>
            </a:r>
            <a:r>
              <a:rPr lang="ru-RU" b="1" i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не жалейте…</a:t>
            </a:r>
            <a:endParaRPr lang="ru-RU" b="1" i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6" name="Скругленный прямоугольник 65"/>
          <p:cNvSpPr/>
          <p:nvPr/>
        </p:nvSpPr>
        <p:spPr>
          <a:xfrm>
            <a:off x="0" y="1928802"/>
            <a:ext cx="9144000" cy="4929198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400" b="1" i="1" dirty="0" smtClean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sz="2400" b="1" i="1" dirty="0" smtClean="0">
                <a:latin typeface="Arial" pitchFamily="34" charset="0"/>
                <a:cs typeface="Arial" pitchFamily="34" charset="0"/>
              </a:rPr>
              <a:t>под ударением – </a:t>
            </a:r>
            <a:r>
              <a:rPr lang="ru-RU" sz="2400" b="1" i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НЕ</a:t>
            </a:r>
            <a:r>
              <a:rPr lang="ru-RU" sz="2400" b="1" i="1" dirty="0" smtClean="0">
                <a:latin typeface="Arial" pitchFamily="34" charset="0"/>
                <a:cs typeface="Arial" pitchFamily="34" charset="0"/>
              </a:rPr>
              <a:t>	без ударения – </a:t>
            </a:r>
            <a:r>
              <a:rPr lang="ru-RU" sz="2400" b="1" i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НИ</a:t>
            </a:r>
          </a:p>
          <a:p>
            <a:r>
              <a:rPr lang="ru-RU" sz="2400" b="1" i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		некто			никто</a:t>
            </a:r>
          </a:p>
          <a:p>
            <a:r>
              <a:rPr lang="ru-RU" sz="2400" b="1" i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		негде				нигде	</a:t>
            </a:r>
          </a:p>
          <a:p>
            <a:r>
              <a:rPr lang="ru-RU" sz="2400" b="1" i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		некогда			никогда</a:t>
            </a:r>
          </a:p>
          <a:p>
            <a:r>
              <a:rPr lang="ru-RU" sz="2000" i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Если </a:t>
            </a:r>
            <a:r>
              <a:rPr lang="ru-RU" sz="2000" i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НЕ</a:t>
            </a:r>
            <a:r>
              <a:rPr lang="ru-RU" sz="2000" i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и </a:t>
            </a:r>
            <a:r>
              <a:rPr lang="ru-RU" sz="2000" i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НИ</a:t>
            </a:r>
            <a:r>
              <a:rPr lang="ru-RU" sz="2000" i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отделены от местоимения предлогом, то они пишутся </a:t>
            </a:r>
            <a:r>
              <a:rPr lang="ru-RU" sz="2000" i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ОТДЕЛЬНО</a:t>
            </a:r>
            <a:r>
              <a:rPr lang="ru-RU" sz="2000" i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</a:p>
          <a:p>
            <a:endParaRPr lang="ru-RU" sz="2000" i="1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sz="2800" i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не</a:t>
            </a:r>
            <a:r>
              <a:rPr lang="ru-RU" sz="2800" i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у </a:t>
            </a:r>
            <a:r>
              <a:rPr lang="ru-RU" sz="2800" i="1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кого</a:t>
            </a:r>
            <a:r>
              <a:rPr lang="ru-RU" sz="2800" i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ru-RU" sz="2800" i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ни</a:t>
            </a:r>
            <a:r>
              <a:rPr lang="ru-RU" sz="2800" i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у </a:t>
            </a:r>
            <a:r>
              <a:rPr lang="ru-RU" sz="2800" i="1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кого</a:t>
            </a:r>
            <a:r>
              <a:rPr lang="ru-RU" sz="2800" i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ru-RU" sz="2800" i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не</a:t>
            </a:r>
            <a:r>
              <a:rPr lang="ru-RU" sz="2800" i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с</a:t>
            </a:r>
            <a:r>
              <a:rPr lang="ru-RU" sz="2800" i="1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чем</a:t>
            </a:r>
            <a:r>
              <a:rPr lang="ru-RU" sz="2800" i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ru-RU" sz="2800" i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ни</a:t>
            </a:r>
            <a:r>
              <a:rPr lang="ru-RU" sz="2800" i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о</a:t>
            </a:r>
            <a:r>
              <a:rPr lang="ru-RU" sz="2800" i="1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ком</a:t>
            </a:r>
          </a:p>
          <a:p>
            <a:pPr algn="ctr"/>
            <a:endParaRPr lang="ru-RU" sz="2000" b="1" i="1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sz="2000" b="1" i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ЗАПОМНИ:</a:t>
            </a:r>
          </a:p>
          <a:p>
            <a:pPr algn="ctr"/>
            <a:r>
              <a:rPr lang="ru-RU" sz="2000" i="1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мест.-нар</a:t>
            </a:r>
            <a:r>
              <a:rPr lang="ru-RU" sz="2000" i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. пишутся</a:t>
            </a:r>
            <a:r>
              <a:rPr lang="ru-RU" sz="2000" b="1" i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слитно</a:t>
            </a:r>
          </a:p>
          <a:p>
            <a:pPr algn="ctr"/>
            <a:endParaRPr lang="ru-RU" sz="2000" b="1" i="1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sz="2400" b="1" i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ниоткуда, </a:t>
            </a:r>
            <a:r>
              <a:rPr lang="ru-RU" sz="2400" b="1" i="1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низачем</a:t>
            </a:r>
            <a:endParaRPr lang="ru-RU" sz="2400" b="1" i="1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endParaRPr lang="ru-RU" dirty="0"/>
          </a:p>
        </p:txBody>
      </p:sp>
      <p:sp>
        <p:nvSpPr>
          <p:cNvPr id="67" name="Скругленный прямоугольник 66"/>
          <p:cNvSpPr/>
          <p:nvPr/>
        </p:nvSpPr>
        <p:spPr>
          <a:xfrm>
            <a:off x="0" y="1428736"/>
            <a:ext cx="9144000" cy="5429264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ОПРЕДЕЛИТЕЛЬНЫЕ</a:t>
            </a:r>
          </a:p>
          <a:p>
            <a:pPr algn="ctr"/>
            <a:r>
              <a:rPr lang="ru-RU" b="1" i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весь, всякий, всяческий, другой, иной, каждый, любой, сам, самый</a:t>
            </a:r>
          </a:p>
          <a:p>
            <a:pPr algn="ctr"/>
            <a:r>
              <a:rPr lang="ru-RU" b="1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везде, всюду, всегда, иногда</a:t>
            </a:r>
          </a:p>
          <a:p>
            <a:pPr algn="ctr"/>
            <a:endParaRPr lang="ru-RU" b="1" i="1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endParaRPr lang="ru-RU" b="1" i="1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endParaRPr lang="ru-RU" b="1" i="1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endParaRPr lang="ru-RU" b="1" i="1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endParaRPr lang="ru-RU" b="1" i="1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endParaRPr lang="ru-RU" b="1" i="1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endParaRPr lang="ru-RU" b="1" i="1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endParaRPr lang="ru-RU" b="1" i="1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endParaRPr lang="ru-RU" b="1" i="1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endParaRPr lang="ru-RU" b="1" i="1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endParaRPr lang="ru-RU" b="1" i="1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endParaRPr lang="ru-RU" b="1" i="1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endParaRPr lang="ru-RU" b="1" i="1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endParaRPr lang="ru-RU" b="1" i="1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endParaRPr lang="ru-RU" b="1" i="1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endParaRPr lang="ru-RU" b="1" i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2" name="Скругленный прямоугольник 71"/>
          <p:cNvSpPr/>
          <p:nvPr/>
        </p:nvSpPr>
        <p:spPr>
          <a:xfrm>
            <a:off x="0" y="2428868"/>
            <a:ext cx="9144000" cy="642942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latin typeface="Arial" pitchFamily="34" charset="0"/>
                <a:cs typeface="Arial" pitchFamily="34" charset="0"/>
              </a:rPr>
              <a:t>1. </a:t>
            </a:r>
            <a:r>
              <a:rPr lang="ru-RU" b="1" i="1" dirty="0" err="1" smtClean="0">
                <a:latin typeface="Arial" pitchFamily="34" charset="0"/>
                <a:cs typeface="Arial" pitchFamily="34" charset="0"/>
              </a:rPr>
              <a:t>мест.-прил</a:t>
            </a:r>
            <a:r>
              <a:rPr lang="ru-RU" b="1" i="1" dirty="0" smtClean="0">
                <a:latin typeface="Arial" pitchFamily="34" charset="0"/>
                <a:cs typeface="Arial" pitchFamily="34" charset="0"/>
              </a:rPr>
              <a:t>.,  </a:t>
            </a:r>
            <a:r>
              <a:rPr lang="ru-RU" b="1" i="1" dirty="0" err="1" smtClean="0">
                <a:latin typeface="Arial" pitchFamily="34" charset="0"/>
                <a:cs typeface="Arial" pitchFamily="34" charset="0"/>
              </a:rPr>
              <a:t>мест.-нар</a:t>
            </a:r>
            <a:r>
              <a:rPr lang="ru-RU" b="1" i="1" dirty="0" smtClean="0">
                <a:latin typeface="Arial" pitchFamily="34" charset="0"/>
                <a:cs typeface="Arial" pitchFamily="34" charset="0"/>
              </a:rPr>
              <a:t>.</a:t>
            </a:r>
            <a:endParaRPr lang="ru-RU" b="1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3" name="Скругленный прямоугольник 72"/>
          <p:cNvSpPr/>
          <p:nvPr/>
        </p:nvSpPr>
        <p:spPr>
          <a:xfrm>
            <a:off x="0" y="3143248"/>
            <a:ext cx="9144000" cy="2143140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endParaRPr lang="ru-RU" b="1" smtClean="0">
              <a:latin typeface="Arial" pitchFamily="34" charset="0"/>
              <a:cs typeface="Arial" pitchFamily="34" charset="0"/>
            </a:endParaRPr>
          </a:p>
          <a:p>
            <a:r>
              <a:rPr lang="ru-RU" b="1" smtClean="0">
                <a:latin typeface="Arial" pitchFamily="34" charset="0"/>
                <a:cs typeface="Arial" pitchFamily="34" charset="0"/>
              </a:rPr>
              <a:t>2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. 								</a:t>
            </a:r>
            <a:r>
              <a:rPr lang="ru-RU" i="1" dirty="0" smtClean="0">
                <a:latin typeface="Arial" pitchFamily="34" charset="0"/>
                <a:cs typeface="Arial" pitchFamily="34" charset="0"/>
              </a:rPr>
              <a:t> иногда 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	  </a:t>
            </a:r>
          </a:p>
          <a:p>
            <a:r>
              <a:rPr lang="ru-RU" b="1" dirty="0" smtClean="0">
                <a:latin typeface="Arial" pitchFamily="34" charset="0"/>
                <a:cs typeface="Arial" pitchFamily="34" charset="0"/>
              </a:rPr>
              <a:t>    И. п.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всякий, любой, иной	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В.п.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всякий, любой, иной		----------------</a:t>
            </a:r>
          </a:p>
          <a:p>
            <a:r>
              <a:rPr lang="ru-RU" b="1" dirty="0" smtClean="0">
                <a:latin typeface="Arial" pitchFamily="34" charset="0"/>
                <a:cs typeface="Arial" pitchFamily="34" charset="0"/>
              </a:rPr>
              <a:t>    Р.п.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всякого, любого, иного	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Т.п.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всяким, любым, иным	------------------</a:t>
            </a:r>
          </a:p>
          <a:p>
            <a:r>
              <a:rPr lang="ru-RU" b="1" dirty="0" smtClean="0">
                <a:latin typeface="Arial" pitchFamily="34" charset="0"/>
                <a:cs typeface="Arial" pitchFamily="34" charset="0"/>
              </a:rPr>
              <a:t>    Д. п.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всякому, любому, иному	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П.п.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(о) всяком, любом, ином	------------------</a:t>
            </a:r>
          </a:p>
          <a:p>
            <a:endParaRPr lang="ru-RU" b="1" i="1" dirty="0" smtClean="0">
              <a:solidFill>
                <a:schemeClr val="accent3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b="1" i="1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ед. ч.м.р.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– другой, каждый	</a:t>
            </a:r>
            <a:r>
              <a:rPr lang="ru-RU" b="1" i="1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мн.ч.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–другие, каждые		------------------</a:t>
            </a:r>
          </a:p>
          <a:p>
            <a:r>
              <a:rPr lang="ru-RU" b="1" i="1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         ж.р.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– другая, каждая					------------------</a:t>
            </a:r>
          </a:p>
          <a:p>
            <a:r>
              <a:rPr lang="ru-RU" b="1" i="1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        ср. р.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– другое, каждое					-------------------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4" name="Скругленный прямоугольник 73"/>
          <p:cNvSpPr/>
          <p:nvPr/>
        </p:nvSpPr>
        <p:spPr>
          <a:xfrm>
            <a:off x="0" y="5357826"/>
            <a:ext cx="9144000" cy="1000132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i="1" dirty="0" smtClean="0">
                <a:latin typeface="Arial" pitchFamily="34" charset="0"/>
                <a:cs typeface="Arial" pitchFamily="34" charset="0"/>
              </a:rPr>
              <a:t>3.</a:t>
            </a:r>
            <a:r>
              <a:rPr lang="ru-RU" sz="2000" b="1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Каждой </a:t>
            </a:r>
            <a:r>
              <a:rPr lang="ru-RU" sz="1600" i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(определение) </a:t>
            </a:r>
            <a:r>
              <a:rPr lang="ru-RU" sz="2000" b="1" i="1" dirty="0" smtClean="0">
                <a:latin typeface="Arial" pitchFamily="34" charset="0"/>
                <a:cs typeface="Arial" pitchFamily="34" charset="0"/>
              </a:rPr>
              <a:t>веточкой живой лес беседует со мной.</a:t>
            </a:r>
          </a:p>
          <a:p>
            <a:pPr algn="ctr"/>
            <a:r>
              <a:rPr lang="ru-RU" sz="2000" b="1" i="1" dirty="0" smtClean="0">
                <a:latin typeface="Arial" pitchFamily="34" charset="0"/>
                <a:cs typeface="Arial" pitchFamily="34" charset="0"/>
              </a:rPr>
              <a:t>Поездки в Москву </a:t>
            </a:r>
            <a:r>
              <a:rPr lang="ru-RU" sz="2000" b="1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всегда</a:t>
            </a:r>
            <a:r>
              <a:rPr lang="ru-RU" sz="2000" b="1" i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1600" i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(обстоятельство)</a:t>
            </a:r>
            <a:r>
              <a:rPr lang="ru-RU" sz="1600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000" b="1" i="1" dirty="0" smtClean="0">
                <a:latin typeface="Arial" pitchFamily="34" charset="0"/>
                <a:cs typeface="Arial" pitchFamily="34" charset="0"/>
              </a:rPr>
              <a:t>были для меня праздником.</a:t>
            </a:r>
            <a:endParaRPr lang="ru-RU" sz="2000" b="1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5" name="Скругленный прямоугольник 74"/>
          <p:cNvSpPr/>
          <p:nvPr/>
        </p:nvSpPr>
        <p:spPr>
          <a:xfrm>
            <a:off x="0" y="1428736"/>
            <a:ext cx="9144000" cy="5429264"/>
          </a:xfrm>
          <a:prstGeom prst="roundRect">
            <a:avLst/>
          </a:prstGeom>
          <a:solidFill>
            <a:srgbClr val="66FF99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i="1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УКАЗАТЕЛЬНЫЕ</a:t>
            </a:r>
          </a:p>
          <a:p>
            <a:pPr algn="ctr"/>
            <a:r>
              <a:rPr lang="ru-RU" sz="1600" b="1" i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тот, этот, такой, таков, столько, так, там, туда, сюда, здесь, оттуда, отсюда, затем, потом, тогда, потому, поэтому</a:t>
            </a:r>
            <a:endParaRPr lang="ru-RU" b="1" i="1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endParaRPr lang="ru-RU" b="1" i="1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endParaRPr lang="ru-RU" b="1" i="1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endParaRPr lang="ru-RU" b="1" i="1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endParaRPr lang="ru-RU" b="1" i="1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endParaRPr lang="ru-RU" b="1" i="1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endParaRPr lang="ru-RU" b="1" i="1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endParaRPr lang="ru-RU" b="1" i="1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endParaRPr lang="ru-RU" b="1" i="1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endParaRPr lang="ru-RU" b="1" i="1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endParaRPr lang="ru-RU" b="1" i="1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endParaRPr lang="ru-RU" b="1" i="1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endParaRPr lang="ru-RU" b="1" i="1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endParaRPr lang="ru-RU" b="1" i="1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endParaRPr lang="ru-RU" b="1" i="1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b="1" i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000" b="1" i="1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</a:p>
          <a:p>
            <a:pPr algn="ctr"/>
            <a:endParaRPr lang="ru-RU" dirty="0"/>
          </a:p>
        </p:txBody>
      </p:sp>
      <p:sp>
        <p:nvSpPr>
          <p:cNvPr id="76" name="Скругленный прямоугольник 75"/>
          <p:cNvSpPr/>
          <p:nvPr/>
        </p:nvSpPr>
        <p:spPr>
          <a:xfrm>
            <a:off x="0" y="2357430"/>
            <a:ext cx="9144000" cy="3143272"/>
          </a:xfrm>
          <a:prstGeom prst="roundRect">
            <a:avLst/>
          </a:prstGeom>
          <a:solidFill>
            <a:srgbClr val="AFFDA9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b="1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endParaRPr lang="ru-RU" b="1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endParaRPr lang="ru-RU" b="1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endParaRPr lang="ru-RU" sz="1600" b="1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sz="16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1</a:t>
            </a:r>
            <a:r>
              <a:rPr lang="ru-RU" sz="1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.</a:t>
            </a:r>
            <a:r>
              <a:rPr lang="ru-RU" sz="1600" b="1" i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мест.-прил.			</a:t>
            </a:r>
            <a:r>
              <a:rPr lang="ru-RU" sz="1600" b="1" i="1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мест.-числ</a:t>
            </a:r>
            <a:r>
              <a:rPr lang="ru-RU" sz="1600" b="1" i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.			</a:t>
            </a:r>
            <a:r>
              <a:rPr lang="ru-RU" sz="1600" b="1" i="1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мест.-нар</a:t>
            </a:r>
            <a:r>
              <a:rPr lang="ru-RU" sz="1600" b="1" i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.</a:t>
            </a:r>
          </a:p>
          <a:p>
            <a:r>
              <a:rPr lang="ru-RU" sz="1400" b="1" i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2.</a:t>
            </a:r>
            <a:r>
              <a:rPr lang="ru-RU" sz="1400" i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изменяются по падежам		изменяются  только по падежам	не изменяются родам, числам</a:t>
            </a:r>
          </a:p>
          <a:p>
            <a:r>
              <a:rPr lang="ru-RU" sz="1400" i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И.п. </a:t>
            </a:r>
            <a:r>
              <a:rPr lang="ru-RU" sz="1400" b="1" i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такой	</a:t>
            </a:r>
            <a:r>
              <a:rPr lang="ru-RU" sz="1400" i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		</a:t>
            </a:r>
            <a:r>
              <a:rPr lang="ru-RU" sz="1400" b="1" i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столько	</a:t>
            </a:r>
            <a:r>
              <a:rPr lang="ru-RU" sz="1400" i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			---------------------</a:t>
            </a:r>
          </a:p>
          <a:p>
            <a:r>
              <a:rPr lang="ru-RU" sz="1400" i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Р.п. </a:t>
            </a:r>
            <a:r>
              <a:rPr lang="ru-RU" sz="1400" b="1" i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такого</a:t>
            </a:r>
            <a:r>
              <a:rPr lang="ru-RU" sz="1400" i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			</a:t>
            </a:r>
            <a:r>
              <a:rPr lang="ru-RU" sz="1400" b="1" i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стольких	</a:t>
            </a:r>
          </a:p>
          <a:p>
            <a:r>
              <a:rPr lang="ru-RU" sz="1400" i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Д.п. </a:t>
            </a:r>
            <a:r>
              <a:rPr lang="ru-RU" sz="1400" b="1" i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такому</a:t>
            </a:r>
            <a:r>
              <a:rPr lang="ru-RU" sz="1400" i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			</a:t>
            </a:r>
            <a:r>
              <a:rPr lang="ru-RU" sz="1400" b="1" i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стольким</a:t>
            </a:r>
          </a:p>
          <a:p>
            <a:r>
              <a:rPr lang="ru-RU" sz="1400" i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В.п. </a:t>
            </a:r>
            <a:r>
              <a:rPr lang="ru-RU" sz="1400" b="1" i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такого</a:t>
            </a:r>
            <a:r>
              <a:rPr lang="ru-RU" sz="1400" i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			как И. или Р.п.</a:t>
            </a:r>
          </a:p>
          <a:p>
            <a:r>
              <a:rPr lang="ru-RU" sz="1400" i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Т.п. </a:t>
            </a:r>
            <a:r>
              <a:rPr lang="ru-RU" sz="1400" b="1" i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таким			стольким</a:t>
            </a:r>
          </a:p>
          <a:p>
            <a:r>
              <a:rPr lang="ru-RU" sz="1400" i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П.п. </a:t>
            </a:r>
            <a:r>
              <a:rPr lang="ru-RU" sz="1400" b="1" i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(о) таком			(о) стольких</a:t>
            </a:r>
          </a:p>
          <a:p>
            <a:endParaRPr lang="ru-RU" sz="1400" b="1" i="1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sz="1400" b="1" i="1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М.р.- </a:t>
            </a:r>
            <a:r>
              <a:rPr lang="ru-RU" sz="1400" b="1" i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так</a:t>
            </a:r>
            <a:r>
              <a:rPr lang="ru-RU" sz="1400" b="1" i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ой, </a:t>
            </a:r>
          </a:p>
          <a:p>
            <a:r>
              <a:rPr lang="ru-RU" sz="1400" b="1" i="1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ж.р. - </a:t>
            </a:r>
            <a:r>
              <a:rPr lang="ru-RU" sz="1400" b="1" i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так</a:t>
            </a:r>
            <a:r>
              <a:rPr lang="ru-RU" sz="1400" b="1" i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ая, </a:t>
            </a:r>
          </a:p>
          <a:p>
            <a:r>
              <a:rPr lang="ru-RU" sz="1400" b="1" i="1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ср. р. - </a:t>
            </a:r>
            <a:r>
              <a:rPr lang="ru-RU" sz="1400" b="1" i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так</a:t>
            </a:r>
            <a:r>
              <a:rPr lang="ru-RU" sz="1400" b="1" i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ое, </a:t>
            </a:r>
          </a:p>
          <a:p>
            <a:r>
              <a:rPr lang="ru-RU" sz="1400" b="1" i="1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мн. ч. - </a:t>
            </a:r>
            <a:r>
              <a:rPr lang="ru-RU" sz="1400" b="1" i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так</a:t>
            </a:r>
            <a:r>
              <a:rPr lang="ru-RU" sz="1400" b="1" i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ие</a:t>
            </a:r>
          </a:p>
          <a:p>
            <a:r>
              <a:rPr lang="ru-RU" sz="1400" i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				                 </a:t>
            </a:r>
          </a:p>
          <a:p>
            <a:endParaRPr lang="ru-RU" sz="1400" i="1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endParaRPr lang="ru-RU" sz="1400" i="1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sz="1400" i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				</a:t>
            </a:r>
          </a:p>
          <a:p>
            <a:endParaRPr lang="ru-RU" sz="14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7" name="Скругленный прямоугольник 76"/>
          <p:cNvSpPr/>
          <p:nvPr/>
        </p:nvSpPr>
        <p:spPr>
          <a:xfrm>
            <a:off x="0" y="5500702"/>
            <a:ext cx="8858280" cy="1357298"/>
          </a:xfrm>
          <a:prstGeom prst="roundRect">
            <a:avLst/>
          </a:prstGeom>
          <a:solidFill>
            <a:srgbClr val="CAFEC6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sz="1400" b="1" i="1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endParaRPr lang="ru-RU" sz="1400" b="1" i="1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endParaRPr lang="ru-RU" sz="1400" b="1" i="1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endParaRPr lang="ru-RU" sz="1400" b="1" i="1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endParaRPr lang="ru-RU" sz="1400" b="1" i="1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sz="1400" b="1" i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3. «Плох </a:t>
            </a:r>
            <a:r>
              <a:rPr lang="ru-RU" sz="1400" b="1" i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тот</a:t>
            </a:r>
            <a:r>
              <a:rPr lang="ru-RU" sz="1400" b="1" i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1200" i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(определение) </a:t>
            </a:r>
            <a:r>
              <a:rPr lang="ru-RU" sz="1400" b="1" i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народ, который не помнит, не любит, не ценит своей истории». (В. М. Васнецов)</a:t>
            </a:r>
          </a:p>
          <a:p>
            <a:r>
              <a:rPr lang="ru-RU" sz="1400" b="1" i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Что посеешь, </a:t>
            </a:r>
            <a:r>
              <a:rPr lang="ru-RU" sz="1400" b="1" i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то</a:t>
            </a:r>
            <a:r>
              <a:rPr lang="ru-RU" sz="1400" b="1" i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1200" i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(</a:t>
            </a:r>
            <a:r>
              <a:rPr lang="ru-RU" sz="1200" i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дополнение</a:t>
            </a:r>
            <a:r>
              <a:rPr lang="ru-RU" sz="1200" i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) </a:t>
            </a:r>
            <a:r>
              <a:rPr lang="ru-RU" sz="1400" b="1" i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и </a:t>
            </a:r>
            <a:r>
              <a:rPr lang="ru-RU" sz="1400" b="1" i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пожнёшь.</a:t>
            </a:r>
          </a:p>
          <a:p>
            <a:r>
              <a:rPr lang="ru-RU" sz="1400" b="1" i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Каков вопрос, </a:t>
            </a:r>
            <a:r>
              <a:rPr lang="ru-RU" sz="1400" b="1" i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таков </a:t>
            </a:r>
            <a:r>
              <a:rPr lang="ru-RU" sz="1400" i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(</a:t>
            </a:r>
            <a:r>
              <a:rPr lang="ru-RU" sz="1200" i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сказуемое) </a:t>
            </a:r>
            <a:r>
              <a:rPr lang="ru-RU" sz="1400" b="1" i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ответ.</a:t>
            </a:r>
          </a:p>
          <a:p>
            <a:r>
              <a:rPr lang="ru-RU" sz="1400" b="1" i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«</a:t>
            </a:r>
            <a:r>
              <a:rPr lang="ru-RU" sz="1400" b="1" i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Там </a:t>
            </a:r>
            <a:r>
              <a:rPr lang="ru-RU" sz="1200" i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(обстоятельство) </a:t>
            </a:r>
            <a:r>
              <a:rPr lang="ru-RU" sz="1400" b="1" i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чудеса, </a:t>
            </a:r>
            <a:r>
              <a:rPr lang="ru-RU" sz="1400" b="1" i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там </a:t>
            </a:r>
            <a:r>
              <a:rPr lang="ru-RU" sz="1400" b="1" i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леший бродит…»</a:t>
            </a:r>
          </a:p>
          <a:p>
            <a:endParaRPr lang="ru-RU" sz="1400" b="1" i="1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sz="1400" b="1" i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</a:p>
          <a:p>
            <a:endParaRPr lang="ru-RU" sz="1600" b="1" i="1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endParaRPr lang="ru-RU" sz="1600" b="1" i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8" name="Скругленный прямоугольник 77"/>
          <p:cNvSpPr/>
          <p:nvPr/>
        </p:nvSpPr>
        <p:spPr>
          <a:xfrm>
            <a:off x="0" y="2357430"/>
            <a:ext cx="9144000" cy="4500570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i="1" dirty="0" smtClean="0">
                <a:latin typeface="Arial" pitchFamily="34" charset="0"/>
                <a:cs typeface="Arial" pitchFamily="34" charset="0"/>
              </a:rPr>
              <a:t>Местоимения – наречия </a:t>
            </a:r>
          </a:p>
          <a:p>
            <a:pPr algn="ctr"/>
            <a:r>
              <a:rPr lang="ru-RU" sz="3200" b="1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потому, затем, отсюда, оттуда, поэтому </a:t>
            </a:r>
          </a:p>
          <a:p>
            <a:pPr algn="ctr"/>
            <a:r>
              <a:rPr lang="ru-RU" sz="2800" i="1" dirty="0" smtClean="0">
                <a:latin typeface="Arial" pitchFamily="34" charset="0"/>
                <a:cs typeface="Arial" pitchFamily="34" charset="0"/>
              </a:rPr>
              <a:t>и подобные пишутся </a:t>
            </a:r>
            <a:r>
              <a:rPr lang="ru-RU" sz="2800" b="1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слитно</a:t>
            </a:r>
          </a:p>
          <a:p>
            <a:pPr algn="ctr"/>
            <a:endParaRPr lang="ru-RU" sz="2800" b="1" i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8" name="Picture 2" descr="C:\Users\Дом\Desktop\Смайлики\00105.gif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143900" y="1500174"/>
            <a:ext cx="409575" cy="3714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4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5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10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6"/>
                  </p:tgtEl>
                </p:cond>
              </p:nextCondLst>
            </p:seq>
            <p:seq concurrent="1" nextAc="seek">
              <p:cTn id="64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5" fill="hold">
                      <p:stCondLst>
                        <p:cond delay="0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9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70" restart="whenNotActive" fill="hold" evtFilter="cancelBubble" nodeType="interactiveSeq">
                <p:stCondLst>
                  <p:cond evt="onClick" delay="0">
                    <p:tgtEl>
                      <p:spTgt spid="6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1" fill="hold">
                      <p:stCondLst>
                        <p:cond delay="0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5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0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5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2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4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8"/>
                  </p:tgtEl>
                </p:cond>
              </p:nextCondLst>
            </p:seq>
            <p:seq concurrent="1" nextAc="seek">
              <p:cTn id="96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7" fill="hold">
                      <p:stCondLst>
                        <p:cond delay="0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105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6" fill="hold">
                      <p:stCondLst>
                        <p:cond delay="0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  <p:seq concurrent="1" nextAc="seek">
              <p:cTn id="112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3" fill="hold">
                      <p:stCondLst>
                        <p:cond delay="0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126" restart="whenNotActive" fill="hold" evtFilter="cancelBubble" nodeType="interactiveSeq">
                <p:stCondLst>
                  <p:cond evt="onClick" delay="0">
                    <p:tgtEl>
                      <p:spTgt spid="4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7" fill="hold">
                      <p:stCondLst>
                        <p:cond delay="0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4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0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3"/>
                  </p:tgtEl>
                </p:cond>
              </p:nextCondLst>
            </p:seq>
            <p:seq concurrent="1" nextAc="seek">
              <p:cTn id="141" restart="whenNotActive" fill="hold" evtFilter="cancelBubble" nodeType="interactiveSeq">
                <p:stCondLst>
                  <p:cond evt="onClick" delay="0">
                    <p:tgtEl>
                      <p:spTgt spid="4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2" fill="hold">
                      <p:stCondLst>
                        <p:cond delay="0"/>
                      </p:stCondLst>
                      <p:childTnLst>
                        <p:par>
                          <p:cTn id="143" fill="hold">
                            <p:stCondLst>
                              <p:cond delay="0"/>
                            </p:stCondLst>
                            <p:childTnLst>
                              <p:par>
                                <p:cTn id="144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6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2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4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6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4"/>
                  </p:tgtEl>
                </p:cond>
              </p:nextCondLst>
            </p:seq>
            <p:seq concurrent="1" nextAc="seek">
              <p:cTn id="15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9" fill="hold">
                      <p:stCondLst>
                        <p:cond delay="0"/>
                      </p:stCondLst>
                      <p:childTnLst>
                        <p:par>
                          <p:cTn id="160" fill="hold">
                            <p:stCondLst>
                              <p:cond delay="0"/>
                            </p:stCondLst>
                            <p:childTnLst>
                              <p:par>
                                <p:cTn id="1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3" fill="hold">
                      <p:stCondLst>
                        <p:cond delay="indefinite"/>
                      </p:stCondLst>
                      <p:childTnLst>
                        <p:par>
                          <p:cTn id="164" fill="hold">
                            <p:stCondLst>
                              <p:cond delay="0"/>
                            </p:stCondLst>
                            <p:childTnLst>
                              <p:par>
                                <p:cTn id="165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66" dur="5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7" dur="5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169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0" fill="hold">
                      <p:stCondLst>
                        <p:cond delay="0"/>
                      </p:stCondLst>
                      <p:childTnLst>
                        <p:par>
                          <p:cTn id="171" fill="hold">
                            <p:stCondLst>
                              <p:cond delay="0"/>
                            </p:stCondLst>
                            <p:childTnLst>
                              <p:par>
                                <p:cTn id="17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4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175" restart="whenNotActive" fill="hold" evtFilter="cancelBubble" nodeType="interactiveSeq">
                <p:stCondLst>
                  <p:cond evt="onClick" delay="0">
                    <p:tgtEl>
                      <p:spTgt spid="4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6" fill="hold">
                      <p:stCondLst>
                        <p:cond delay="0"/>
                      </p:stCondLst>
                      <p:childTnLst>
                        <p:par>
                          <p:cTn id="177" fill="hold">
                            <p:stCondLst>
                              <p:cond delay="0"/>
                            </p:stCondLst>
                            <p:childTnLst>
                              <p:par>
                                <p:cTn id="17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0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6"/>
                  </p:tgtEl>
                </p:cond>
              </p:nextCondLst>
            </p:seq>
            <p:seq concurrent="1" nextAc="seek">
              <p:cTn id="181" restart="whenNotActive" fill="hold" evtFilter="cancelBubble" nodeType="interactiveSeq">
                <p:stCondLst>
                  <p:cond evt="onClick" delay="0">
                    <p:tgtEl>
                      <p:spTgt spid="5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2" fill="hold">
                      <p:stCondLst>
                        <p:cond delay="0"/>
                      </p:stCondLst>
                      <p:childTnLst>
                        <p:par>
                          <p:cTn id="183" fill="hold">
                            <p:stCondLst>
                              <p:cond delay="0"/>
                            </p:stCondLst>
                            <p:childTnLst>
                              <p:par>
                                <p:cTn id="18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6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3"/>
                  </p:tgtEl>
                </p:cond>
              </p:nextCondLst>
            </p:seq>
            <p:seq concurrent="1" nextAc="seek">
              <p:cTn id="187" restart="whenNotActive" fill="hold" evtFilter="cancelBubble" nodeType="interactiveSeq">
                <p:stCondLst>
                  <p:cond evt="onClick" delay="0">
                    <p:tgtEl>
                      <p:spTgt spid="5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8" fill="hold">
                      <p:stCondLst>
                        <p:cond delay="0"/>
                      </p:stCondLst>
                      <p:childTnLst>
                        <p:par>
                          <p:cTn id="189" fill="hold">
                            <p:stCondLst>
                              <p:cond delay="0"/>
                            </p:stCondLst>
                            <p:childTnLst>
                              <p:par>
                                <p:cTn id="190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7"/>
                  </p:tgtEl>
                </p:cond>
              </p:nextCondLst>
            </p:seq>
            <p:seq concurrent="1" nextAc="seek">
              <p:cTn id="196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7" fill="hold">
                      <p:stCondLst>
                        <p:cond delay="0"/>
                      </p:stCondLst>
                      <p:childTnLst>
                        <p:par>
                          <p:cTn id="198" fill="hold">
                            <p:stCondLst>
                              <p:cond delay="0"/>
                            </p:stCondLst>
                            <p:childTnLst>
                              <p:par>
                                <p:cTn id="19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1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205" restart="whenNotActive" fill="hold" evtFilter="cancelBubble" nodeType="interactiveSeq">
                <p:stCondLst>
                  <p:cond evt="onClick" delay="0">
                    <p:tgtEl>
                      <p:spTgt spid="5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6" fill="hold">
                      <p:stCondLst>
                        <p:cond delay="0"/>
                      </p:stCondLst>
                      <p:childTnLst>
                        <p:par>
                          <p:cTn id="207" fill="hold">
                            <p:stCondLst>
                              <p:cond delay="0"/>
                            </p:stCondLst>
                            <p:childTnLst>
                              <p:par>
                                <p:cTn id="20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0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2"/>
                  </p:tgtEl>
                </p:cond>
              </p:nextCondLst>
            </p:seq>
            <p:seq concurrent="1" nextAc="seek">
              <p:cTn id="211" restart="whenNotActive" fill="hold" evtFilter="cancelBubble" nodeType="interactiveSeq">
                <p:stCondLst>
                  <p:cond evt="onClick" delay="0">
                    <p:tgtEl>
                      <p:spTgt spid="5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2" fill="hold">
                      <p:stCondLst>
                        <p:cond delay="0"/>
                      </p:stCondLst>
                      <p:childTnLst>
                        <p:par>
                          <p:cTn id="213" fill="hold">
                            <p:stCondLst>
                              <p:cond delay="0"/>
                            </p:stCondLst>
                            <p:childTnLst>
                              <p:par>
                                <p:cTn id="21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6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9"/>
                  </p:tgtEl>
                </p:cond>
              </p:nextCondLst>
            </p:seq>
            <p:seq concurrent="1" nextAc="seek">
              <p:cTn id="217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8" fill="hold">
                      <p:stCondLst>
                        <p:cond delay="0"/>
                      </p:stCondLst>
                      <p:childTnLst>
                        <p:par>
                          <p:cTn id="219" fill="hold">
                            <p:stCondLst>
                              <p:cond delay="0"/>
                            </p:stCondLst>
                            <p:childTnLst>
                              <p:par>
                                <p:cTn id="2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2" fill="hold">
                      <p:stCondLst>
                        <p:cond delay="indefinite"/>
                      </p:stCondLst>
                      <p:childTnLst>
                        <p:par>
                          <p:cTn id="223" fill="hold">
                            <p:stCondLst>
                              <p:cond delay="0"/>
                            </p:stCondLst>
                            <p:childTnLst>
                              <p:par>
                                <p:cTn id="224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25" dur="500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6" dur="500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228" restart="whenNotActive" fill="hold" evtFilter="cancelBubble" nodeType="interactiveSeq">
                <p:stCondLst>
                  <p:cond evt="onClick" delay="0">
                    <p:tgtEl>
                      <p:spTgt spid="6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9" fill="hold">
                      <p:stCondLst>
                        <p:cond delay="0"/>
                      </p:stCondLst>
                      <p:childTnLst>
                        <p:par>
                          <p:cTn id="230" fill="hold">
                            <p:stCondLst>
                              <p:cond delay="0"/>
                            </p:stCondLst>
                            <p:childTnLst>
                              <p:par>
                                <p:cTn id="23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0"/>
                  </p:tgtEl>
                </p:cond>
              </p:nextCondLst>
            </p:seq>
            <p:seq concurrent="1" nextAc="seek">
              <p:cTn id="239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0" fill="hold">
                      <p:stCondLst>
                        <p:cond delay="0"/>
                      </p:stCondLst>
                      <p:childTnLst>
                        <p:par>
                          <p:cTn id="241" fill="hold">
                            <p:stCondLst>
                              <p:cond delay="0"/>
                            </p:stCondLst>
                            <p:childTnLst>
                              <p:par>
                                <p:cTn id="24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4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7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248" restart="whenNotActive" fill="hold" evtFilter="cancelBubble" nodeType="interactiveSeq">
                <p:stCondLst>
                  <p:cond evt="onClick" delay="0">
                    <p:tgtEl>
                      <p:spTgt spid="6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9" fill="hold">
                      <p:stCondLst>
                        <p:cond delay="0"/>
                      </p:stCondLst>
                      <p:childTnLst>
                        <p:par>
                          <p:cTn id="250" fill="hold">
                            <p:stCondLst>
                              <p:cond delay="0"/>
                            </p:stCondLst>
                            <p:childTnLst>
                              <p:par>
                                <p:cTn id="25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3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2"/>
                  </p:tgtEl>
                </p:cond>
              </p:nextCondLst>
            </p:seq>
            <p:seq concurrent="1" nextAc="seek">
              <p:cTn id="254" restart="whenNotActive" fill="hold" evtFilter="cancelBubble" nodeType="interactiveSeq">
                <p:stCondLst>
                  <p:cond evt="onClick" delay="0">
                    <p:tgtEl>
                      <p:spTgt spid="6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5" fill="hold">
                      <p:stCondLst>
                        <p:cond delay="0"/>
                      </p:stCondLst>
                      <p:childTnLst>
                        <p:par>
                          <p:cTn id="256" fill="hold">
                            <p:stCondLst>
                              <p:cond delay="0"/>
                            </p:stCondLst>
                            <p:childTnLst>
                              <p:par>
                                <p:cTn id="25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9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4"/>
                  </p:tgtEl>
                </p:cond>
              </p:nextCondLst>
            </p:seq>
            <p:seq concurrent="1" nextAc="seek">
              <p:cTn id="260" restart="whenNotActive" fill="hold" evtFilter="cancelBubble" nodeType="interactiveSeq">
                <p:stCondLst>
                  <p:cond evt="onClick" delay="0">
                    <p:tgtEl>
                      <p:spTgt spid="6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1" fill="hold">
                      <p:stCondLst>
                        <p:cond delay="0"/>
                      </p:stCondLst>
                      <p:childTnLst>
                        <p:par>
                          <p:cTn id="262" fill="hold">
                            <p:stCondLst>
                              <p:cond delay="0"/>
                            </p:stCondLst>
                            <p:childTnLst>
                              <p:par>
                                <p:cTn id="26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5"/>
                  </p:tgtEl>
                </p:cond>
              </p:nextCondLst>
            </p:seq>
            <p:seq concurrent="1" nextAc="seek">
              <p:cTn id="271" restart="whenNotActive" fill="hold" evtFilter="cancelBubble" nodeType="interactiveSeq">
                <p:stCondLst>
                  <p:cond evt="onClick" delay="0">
                    <p:tgtEl>
                      <p:spTgt spid="6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2" fill="hold">
                      <p:stCondLst>
                        <p:cond delay="0"/>
                      </p:stCondLst>
                      <p:childTnLst>
                        <p:par>
                          <p:cTn id="273" fill="hold">
                            <p:stCondLst>
                              <p:cond delay="0"/>
                            </p:stCondLst>
                            <p:childTnLst>
                              <p:par>
                                <p:cTn id="27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6" fill="hold">
                      <p:stCondLst>
                        <p:cond delay="indefinite"/>
                      </p:stCondLst>
                      <p:childTnLst>
                        <p:par>
                          <p:cTn id="277" fill="hold">
                            <p:stCondLst>
                              <p:cond delay="0"/>
                            </p:stCondLst>
                            <p:childTnLst>
                              <p:par>
                                <p:cTn id="278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79" dur="500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0" dur="500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3"/>
                  </p:tgtEl>
                </p:cond>
              </p:nextCondLst>
            </p:seq>
            <p:seq concurrent="1" nextAc="seek">
              <p:cTn id="282" restart="whenNotActive" fill="hold" evtFilter="cancelBubble" nodeType="interactiveSeq">
                <p:stCondLst>
                  <p:cond evt="onClick" delay="0">
                    <p:tgtEl>
                      <p:spTgt spid="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3" fill="hold">
                      <p:stCondLst>
                        <p:cond delay="0"/>
                      </p:stCondLst>
                      <p:childTnLst>
                        <p:par>
                          <p:cTn id="284" fill="hold">
                            <p:stCondLst>
                              <p:cond delay="0"/>
                            </p:stCondLst>
                            <p:childTnLst>
                              <p:par>
                                <p:cTn id="28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7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"/>
                  </p:tgtEl>
                </p:cond>
              </p:nextCondLst>
            </p:seq>
            <p:seq concurrent="1" nextAc="seek">
              <p:cTn id="288" restart="whenNotActive" fill="hold" evtFilter="cancelBubble" nodeType="interactiveSeq">
                <p:stCondLst>
                  <p:cond evt="onClick" delay="0">
                    <p:tgtEl>
                      <p:spTgt spid="6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9" fill="hold">
                      <p:stCondLst>
                        <p:cond delay="0"/>
                      </p:stCondLst>
                      <p:childTnLst>
                        <p:par>
                          <p:cTn id="290" fill="hold">
                            <p:stCondLst>
                              <p:cond delay="0"/>
                            </p:stCondLst>
                            <p:childTnLst>
                              <p:par>
                                <p:cTn id="29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3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7"/>
                  </p:tgtEl>
                </p:cond>
              </p:nextCondLst>
            </p:seq>
            <p:seq concurrent="1" nextAc="seek">
              <p:cTn id="294" restart="whenNotActive" fill="hold" evtFilter="cancelBubble" nodeType="interactiveSeq">
                <p:stCondLst>
                  <p:cond evt="onClick" delay="0">
                    <p:tgtEl>
                      <p:spTgt spid="7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5" fill="hold">
                      <p:stCondLst>
                        <p:cond delay="0"/>
                      </p:stCondLst>
                      <p:childTnLst>
                        <p:par>
                          <p:cTn id="296" fill="hold">
                            <p:stCondLst>
                              <p:cond delay="0"/>
                            </p:stCondLst>
                            <p:childTnLst>
                              <p:par>
                                <p:cTn id="29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9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2"/>
                  </p:tgtEl>
                </p:cond>
              </p:nextCondLst>
            </p:seq>
            <p:seq concurrent="1" nextAc="seek">
              <p:cTn id="300" restart="whenNotActive" fill="hold" evtFilter="cancelBubble" nodeType="interactiveSeq">
                <p:stCondLst>
                  <p:cond evt="onClick" delay="0">
                    <p:tgtEl>
                      <p:spTgt spid="7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1" fill="hold">
                      <p:stCondLst>
                        <p:cond delay="0"/>
                      </p:stCondLst>
                      <p:childTnLst>
                        <p:par>
                          <p:cTn id="302" fill="hold">
                            <p:stCondLst>
                              <p:cond delay="0"/>
                            </p:stCondLst>
                            <p:childTnLst>
                              <p:par>
                                <p:cTn id="30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5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3"/>
                  </p:tgtEl>
                </p:cond>
              </p:nextCondLst>
            </p:seq>
            <p:seq concurrent="1" nextAc="seek">
              <p:cTn id="306" restart="whenNotActive" fill="hold" evtFilter="cancelBubble" nodeType="interactiveSeq">
                <p:stCondLst>
                  <p:cond evt="onClick" delay="0">
                    <p:tgtEl>
                      <p:spTgt spid="7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7" fill="hold">
                      <p:stCondLst>
                        <p:cond delay="0"/>
                      </p:stCondLst>
                      <p:childTnLst>
                        <p:par>
                          <p:cTn id="308" fill="hold">
                            <p:stCondLst>
                              <p:cond delay="0"/>
                            </p:stCondLst>
                            <p:childTnLst>
                              <p:par>
                                <p:cTn id="30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4"/>
                  </p:tgtEl>
                </p:cond>
              </p:nextCondLst>
            </p:seq>
            <p:seq concurrent="1" nextAc="seek">
              <p:cTn id="317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8" fill="hold">
                      <p:stCondLst>
                        <p:cond delay="0"/>
                      </p:stCondLst>
                      <p:childTnLst>
                        <p:par>
                          <p:cTn id="319" fill="hold">
                            <p:stCondLst>
                              <p:cond delay="0"/>
                            </p:stCondLst>
                            <p:childTnLst>
                              <p:par>
                                <p:cTn id="3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  <p:seq concurrent="1" nextAc="seek">
              <p:cTn id="324" restart="whenNotActive" fill="hold" evtFilter="cancelBubble" nodeType="interactiveSeq">
                <p:stCondLst>
                  <p:cond evt="onClick" delay="0">
                    <p:tgtEl>
                      <p:spTgt spid="7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5" fill="hold">
                      <p:stCondLst>
                        <p:cond delay="0"/>
                      </p:stCondLst>
                      <p:childTnLst>
                        <p:par>
                          <p:cTn id="326" fill="hold">
                            <p:stCondLst>
                              <p:cond delay="0"/>
                            </p:stCondLst>
                            <p:childTnLst>
                              <p:par>
                                <p:cTn id="3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5"/>
                  </p:tgtEl>
                </p:cond>
              </p:nextCondLst>
            </p:seq>
            <p:seq concurrent="1" nextAc="seek">
              <p:cTn id="329" restart="whenNotActive" fill="hold" evtFilter="cancelBubble" nodeType="interactiveSeq">
                <p:stCondLst>
                  <p:cond evt="onClick" delay="0">
                    <p:tgtEl>
                      <p:spTgt spid="7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0" fill="hold">
                      <p:stCondLst>
                        <p:cond delay="0"/>
                      </p:stCondLst>
                      <p:childTnLst>
                        <p:par>
                          <p:cTn id="331" fill="hold">
                            <p:stCondLst>
                              <p:cond delay="0"/>
                            </p:stCondLst>
                            <p:childTnLst>
                              <p:par>
                                <p:cTn id="3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6"/>
                  </p:tgtEl>
                </p:cond>
              </p:nextCondLst>
            </p:seq>
            <p:seq concurrent="1" nextAc="seek">
              <p:cTn id="334" restart="whenNotActive" fill="hold" evtFilter="cancelBubble" nodeType="interactiveSeq">
                <p:stCondLst>
                  <p:cond evt="onClick" delay="0">
                    <p:tgtEl>
                      <p:spTgt spid="7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5" fill="hold">
                      <p:stCondLst>
                        <p:cond delay="0"/>
                      </p:stCondLst>
                      <p:childTnLst>
                        <p:par>
                          <p:cTn id="336" fill="hold">
                            <p:stCondLst>
                              <p:cond delay="0"/>
                            </p:stCondLst>
                            <p:childTnLst>
                              <p:par>
                                <p:cTn id="33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7"/>
                  </p:tgtEl>
                </p:cond>
              </p:nextCondLst>
            </p:seq>
            <p:seq concurrent="1" nextAc="seek">
              <p:cTn id="345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46" fill="hold">
                      <p:stCondLst>
                        <p:cond delay="0"/>
                      </p:stCondLst>
                      <p:childTnLst>
                        <p:par>
                          <p:cTn id="347" fill="hold">
                            <p:stCondLst>
                              <p:cond delay="0"/>
                            </p:stCondLst>
                            <p:childTnLst>
                              <p:par>
                                <p:cTn id="34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0" fill="hold">
                      <p:stCondLst>
                        <p:cond delay="indefinite"/>
                      </p:stCondLst>
                      <p:childTnLst>
                        <p:par>
                          <p:cTn id="351" fill="hold">
                            <p:stCondLst>
                              <p:cond delay="0"/>
                            </p:stCondLst>
                            <p:childTnLst>
                              <p:par>
                                <p:cTn id="352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53" dur="500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4" dur="500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  <p:bldLst>
      <p:bldP spid="45" grpId="0" animBg="1"/>
      <p:bldP spid="45" grpId="1" animBg="1"/>
      <p:bldP spid="47" grpId="0" animBg="1"/>
      <p:bldP spid="47" grpId="1" animBg="1"/>
      <p:bldP spid="48" grpId="0" animBg="1"/>
      <p:bldP spid="48" grpId="1" animBg="1"/>
      <p:bldP spid="49" grpId="0" animBg="1"/>
      <p:bldP spid="49" grpId="1" animBg="1"/>
      <p:bldP spid="69" grpId="0" animBg="1"/>
      <p:bldP spid="69" grpId="1" animBg="1"/>
      <p:bldP spid="70" grpId="0" animBg="1"/>
      <p:bldP spid="71" grpId="1" animBg="1"/>
      <p:bldP spid="33" grpId="0" animBg="1"/>
      <p:bldP spid="41" grpId="0" animBg="1"/>
      <p:bldP spid="43" grpId="1" animBg="1"/>
      <p:bldP spid="44" grpId="0" animBg="1"/>
      <p:bldP spid="44" grpId="1" animBg="1"/>
      <p:bldP spid="42" grpId="0" animBg="1"/>
      <p:bldP spid="42" grpId="1" animBg="1"/>
      <p:bldP spid="46" grpId="0" animBg="1"/>
      <p:bldP spid="46" grpId="1" animBg="1"/>
      <p:bldP spid="53" grpId="0" animBg="1"/>
      <p:bldP spid="53" grpId="1" animBg="1"/>
      <p:bldP spid="57" grpId="0" animBg="1"/>
      <p:bldP spid="57" grpId="1" animBg="1"/>
      <p:bldP spid="52" grpId="0" animBg="1"/>
      <p:bldP spid="52" grpId="1" animBg="1"/>
      <p:bldP spid="59" grpId="0" animBg="1"/>
      <p:bldP spid="59" grpId="1" animBg="1"/>
      <p:bldP spid="60" grpId="0" animBg="1"/>
      <p:bldP spid="60" grpId="1" animBg="1"/>
      <p:bldP spid="61" grpId="0" animBg="1"/>
      <p:bldP spid="61" grpId="1" animBg="1"/>
      <p:bldP spid="62" grpId="0" animBg="1"/>
      <p:bldP spid="62" grpId="1" animBg="1"/>
      <p:bldP spid="64" grpId="0" animBg="1"/>
      <p:bldP spid="64" grpId="1" animBg="1"/>
      <p:bldP spid="65" grpId="0" animBg="1"/>
      <p:bldP spid="65" grpId="1" animBg="1"/>
      <p:bldP spid="66" grpId="0" animBg="1"/>
      <p:bldP spid="66" grpId="1" animBg="1"/>
      <p:bldP spid="67" grpId="0" animBg="1"/>
      <p:bldP spid="67" grpId="1" animBg="1"/>
      <p:bldP spid="72" grpId="0" animBg="1"/>
      <p:bldP spid="72" grpId="1" animBg="1"/>
      <p:bldP spid="73" grpId="0" animBg="1"/>
      <p:bldP spid="73" grpId="1" animBg="1"/>
      <p:bldP spid="74" grpId="0" animBg="1"/>
      <p:bldP spid="74" grpId="1" animBg="1"/>
      <p:bldP spid="75" grpId="0" animBg="1"/>
      <p:bldP spid="75" grpId="1" animBg="1"/>
      <p:bldP spid="76" grpId="0" animBg="1"/>
      <p:bldP spid="76" grpId="1" animBg="1"/>
      <p:bldP spid="77" grpId="0" animBg="1"/>
      <p:bldP spid="77" grpId="1" animBg="1"/>
      <p:bldP spid="78" grpId="0" animBg="1"/>
      <p:bldP spid="78" grpId="1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917</TotalTime>
  <Words>722</Words>
  <Application>Microsoft Office PowerPoint</Application>
  <PresentationFormat>Экран (4:3)</PresentationFormat>
  <Paragraphs>408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Слайд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Дом</dc:creator>
  <cp:lastModifiedBy>Румянцева</cp:lastModifiedBy>
  <cp:revision>94</cp:revision>
  <dcterms:created xsi:type="dcterms:W3CDTF">2013-04-11T16:03:12Z</dcterms:created>
  <dcterms:modified xsi:type="dcterms:W3CDTF">2013-04-25T08:33:36Z</dcterms:modified>
</cp:coreProperties>
</file>