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ом" initials="Д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41EE0-D4E0-4BEE-8168-82D1FCB9DE8D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0521E-4129-4613-A20C-555F74A50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0521E-4129-4613-A20C-555F74A50E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B12BF-6892-48E4-8C31-FF2281B7DE6B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2062-FE0F-4D34-B2CC-69A4AA901A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&#1050;&#1083;&#1102;&#1095;%20&#1053;&#1077;%20&#1089;%20&#1085;&#1072;&#1088;&#1077;&#1095;&#1080;&#1103;&#1084;&#1080;.docx" TargetMode="External"/><Relationship Id="rId13" Type="http://schemas.openxmlformats.org/officeDocument/2006/relationships/hyperlink" Target="&#1058;&#1077;&#1089;&#1090;%20&#1054;-&#1040;.docx" TargetMode="External"/><Relationship Id="rId18" Type="http://schemas.openxmlformats.org/officeDocument/2006/relationships/image" Target="../media/image6.gif"/><Relationship Id="rId3" Type="http://schemas.openxmlformats.org/officeDocument/2006/relationships/image" Target="../media/image1.gif"/><Relationship Id="rId7" Type="http://schemas.openxmlformats.org/officeDocument/2006/relationships/hyperlink" Target="&#1058;&#1077;&#1089;&#1090;%20&#1053;&#1045;%20&#1089;%20&#1085;&#1072;&#1088;&#1077;&#1095;&#1080;&#1103;&#1084;&#1080;.docx" TargetMode="External"/><Relationship Id="rId12" Type="http://schemas.openxmlformats.org/officeDocument/2006/relationships/hyperlink" Target="&#1050;&#1083;&#1102;&#1095;%202%20&#1053;-&#1053;&#1053;.docx" TargetMode="External"/><Relationship Id="rId17" Type="http://schemas.openxmlformats.org/officeDocument/2006/relationships/hyperlink" Target="&#1050;&#1083;&#1102;&#1095;%20&#1044;&#1077;&#1092;&#1080;&#1089;.docx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&#1044;&#1077;&#1092;&#1080;&#1089;%20&#1074;%20&#1085;&#1072;&#1088;&#1077;&#1095;&#1080;&#1103;&#1093;.docx" TargetMode="External"/><Relationship Id="rId20" Type="http://schemas.openxmlformats.org/officeDocument/2006/relationships/hyperlink" Target="&#1050;&#1083;&#1102;&#1095;%20&#1068;%20&#1087;&#1086;&#1089;&#1083;&#1077;%20&#1096;&#1080;&#1087;&#1103;&#1097;&#1080;&#1093;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hyperlink" Target="&#1058;&#1077;&#1089;&#1090;%20&#1053;-&#1053;&#1053;.docx" TargetMode="External"/><Relationship Id="rId5" Type="http://schemas.openxmlformats.org/officeDocument/2006/relationships/image" Target="../media/image3.gif"/><Relationship Id="rId15" Type="http://schemas.openxmlformats.org/officeDocument/2006/relationships/image" Target="../media/image5.gif"/><Relationship Id="rId10" Type="http://schemas.openxmlformats.org/officeDocument/2006/relationships/hyperlink" Target="&#1082;&#1083;&#1102;&#1095;%20&#1086;-&#1077;%20&#1087;&#1086;&#1089;&#1083;&#1077;%20&#1096;&#1080;&#1087;&#1103;&#1097;&#1080;&#1093;.docx" TargetMode="External"/><Relationship Id="rId19" Type="http://schemas.openxmlformats.org/officeDocument/2006/relationships/hyperlink" Target="&#1058;&#1077;&#1089;&#1090;%20&#1068;%20&#1087;&#1086;&#1089;&#1083;&#1077;%20&#1096;&#1080;&#1087;&#1103;&#1097;&#1080;&#1093;.docx" TargetMode="External"/><Relationship Id="rId4" Type="http://schemas.openxmlformats.org/officeDocument/2006/relationships/image" Target="../media/image2.gif"/><Relationship Id="rId9" Type="http://schemas.openxmlformats.org/officeDocument/2006/relationships/hyperlink" Target="&#1086;-&#1077;%20&#1087;&#1086;&#1089;&#1083;&#1077;%20&#1096;&#1080;&#1087;&#1103;&#1097;&#1080;&#1093;.doc" TargetMode="External"/><Relationship Id="rId14" Type="http://schemas.openxmlformats.org/officeDocument/2006/relationships/hyperlink" Target="&#1050;&#1083;&#1102;&#1095;%20&#1054;-&#1040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200024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НАРЕЧИЕ</a:t>
            </a:r>
          </a:p>
          <a:p>
            <a:pPr algn="ctr"/>
            <a:endParaRPr lang="ru-RU" sz="36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500042"/>
            <a:ext cx="9144000" cy="1500198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неизменяемая часть речи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признак действия 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учится упорно</a:t>
            </a:r>
          </a:p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ризнак признака 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слишком высокий (расшалившийся, далеко)</a:t>
            </a:r>
          </a:p>
          <a:p>
            <a:endParaRPr lang="ru-RU" sz="24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i="1" dirty="0">
              <a:solidFill>
                <a:schemeClr val="bg1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214554"/>
            <a:ext cx="3643338" cy="28575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.группы по значению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2714620"/>
            <a:ext cx="2857520" cy="35719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браза действия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3500438"/>
            <a:ext cx="2857520" cy="35719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времени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3500438"/>
            <a:ext cx="2857520" cy="35719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причины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6480" y="3500438"/>
            <a:ext cx="2857520" cy="35719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86480" y="2714620"/>
            <a:ext cx="2857520" cy="35719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места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643182"/>
            <a:ext cx="2857520" cy="35719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еры и степени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0" y="3071810"/>
            <a:ext cx="2857488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к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ак? каким образом?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3000372"/>
            <a:ext cx="2857488" cy="5000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какой степени? насколько?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86512" y="3071810"/>
            <a:ext cx="2857488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г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де? куда? откуда?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3857628"/>
            <a:ext cx="2857488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к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огда? как долго?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71802" y="3857628"/>
            <a:ext cx="2857488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очему?  отчего?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86512" y="3857628"/>
            <a:ext cx="2857488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з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ачем? для чего?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3.синтаксическая роль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786182" y="6357958"/>
            <a:ext cx="5357818" cy="50004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бычно: обстоятельство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14414" y="4286256"/>
            <a:ext cx="6357982" cy="35719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степени сравнения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( у наречий на –О,Е)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0" y="3071810"/>
            <a:ext cx="2857488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быстро, по-дружески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0" y="3857628"/>
            <a:ext cx="2857488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сегодня, вечером, долго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43240" y="3857628"/>
            <a:ext cx="2857520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сгоряча, сослепу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286512" y="3857628"/>
            <a:ext cx="2857488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нарочно, назло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286512" y="3071810"/>
            <a:ext cx="2857488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слева, домой, вперёд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143240" y="3000372"/>
            <a:ext cx="285752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чересчур, очень, вдвое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Блок-схема: узел суммирования 36">
            <a:hlinkClick r:id="" action="ppaction://hlinkshowjump?jump=endshow"/>
          </p:cNvPr>
          <p:cNvSpPr>
            <a:spLocks noChangeAspect="1"/>
          </p:cNvSpPr>
          <p:nvPr/>
        </p:nvSpPr>
        <p:spPr>
          <a:xfrm>
            <a:off x="8786842" y="142852"/>
            <a:ext cx="192881" cy="192872"/>
          </a:xfrm>
          <a:prstGeom prst="flowChartSummingJunct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0" y="4714884"/>
            <a:ext cx="4714876" cy="35719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СРАВНИТЕЛЬНАЯ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215074" y="4714884"/>
            <a:ext cx="2928926" cy="35719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ПРЕВОСХОДНАЯ</a:t>
            </a:r>
          </a:p>
        </p:txBody>
      </p:sp>
      <p:cxnSp>
        <p:nvCxnSpPr>
          <p:cNvPr id="30" name="Прямая со стрелкой 29"/>
          <p:cNvCxnSpPr/>
          <p:nvPr/>
        </p:nvCxnSpPr>
        <p:spPr>
          <a:xfrm rot="10800000" flipV="1">
            <a:off x="2571736" y="4643446"/>
            <a:ext cx="142876" cy="7143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786446" y="4643446"/>
            <a:ext cx="285752" cy="7143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0" y="5072074"/>
            <a:ext cx="2000232" cy="127159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простая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-ее, -ей, </a:t>
            </a:r>
            <a:r>
              <a:rPr lang="ru-RU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</a:t>
            </a:r>
            <a:endParaRPr lang="ru-RU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тепло - теплее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тонко-тоньше</a:t>
            </a:r>
          </a:p>
          <a:p>
            <a:pPr algn="ctr"/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2071670" y="5072074"/>
            <a:ext cx="2643206" cy="12858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сложная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наречие + более, менее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тепло - менее тепло</a:t>
            </a:r>
          </a:p>
          <a:p>
            <a:pPr algn="ctr"/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215042" y="5072074"/>
            <a:ext cx="2928958" cy="127159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сложная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сравнительная степень + всех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теплее всех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Дом\Desktop\Смайлики\Смайлики\big_smiles_138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00240"/>
            <a:ext cx="285750" cy="240030"/>
          </a:xfrm>
          <a:prstGeom prst="rect">
            <a:avLst/>
          </a:prstGeom>
          <a:noFill/>
        </p:spPr>
      </p:pic>
      <p:pic>
        <p:nvPicPr>
          <p:cNvPr id="1027" name="Picture 3" descr="C:\Users\Дом\Desktop\Смайлики\00105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00240"/>
            <a:ext cx="245745" cy="222885"/>
          </a:xfrm>
          <a:prstGeom prst="rect">
            <a:avLst/>
          </a:prstGeom>
          <a:noFill/>
        </p:spPr>
      </p:pic>
      <p:pic>
        <p:nvPicPr>
          <p:cNvPr id="1028" name="Picture 4" descr="C:\Users\Дом\Desktop\Смайлики\Смайлики\36_19_2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000240"/>
            <a:ext cx="377190" cy="251460"/>
          </a:xfrm>
          <a:prstGeom prst="rect">
            <a:avLst/>
          </a:prstGeom>
          <a:noFill/>
        </p:spPr>
      </p:pic>
      <p:pic>
        <p:nvPicPr>
          <p:cNvPr id="1029" name="Picture 5" descr="C:\Users\Дом\Desktop\Смайлики\Смайлики\57072114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1928802"/>
            <a:ext cx="392906" cy="356235"/>
          </a:xfrm>
          <a:prstGeom prst="rect">
            <a:avLst/>
          </a:prstGeom>
          <a:noFill/>
        </p:spPr>
      </p:pic>
      <p:sp>
        <p:nvSpPr>
          <p:cNvPr id="39" name="Прямоугольник с двумя скругленными противолежащими углами 38"/>
          <p:cNvSpPr>
            <a:spLocks noChangeAspect="1"/>
          </p:cNvSpPr>
          <p:nvPr/>
        </p:nvSpPr>
        <p:spPr>
          <a:xfrm>
            <a:off x="0" y="2214554"/>
            <a:ext cx="9144000" cy="4500570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Слитное и раздельное написание не с наречиями на -о(-е)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Алгоритм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Проверяю, есть ли противопоставление (или подразумевается)</a:t>
            </a:r>
          </a:p>
          <a:p>
            <a:pPr marL="457200" indent="-457200"/>
            <a:endParaRPr lang="ru-RU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нет                                                     </a:t>
            </a:r>
            <a:r>
              <a:rPr lang="ru-RU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есть</a:t>
            </a:r>
          </a:p>
          <a:p>
            <a:pPr marL="457200" indent="-457200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											</a:t>
            </a:r>
            <a:r>
              <a:rPr lang="ru-RU" sz="16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пишу раздельно</a:t>
            </a:r>
            <a:endParaRPr lang="ru-RU" b="1" i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Проверяю наличие слов </a:t>
            </a:r>
            <a:r>
              <a:rPr lang="ru-RU" sz="1600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далеко не, совсем не, ничуть не, нисколько не, вовсе не</a:t>
            </a:r>
          </a:p>
          <a:p>
            <a:pPr marL="342900" indent="-342900"/>
            <a:endParaRPr lang="ru-RU" sz="1600" i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1600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нет 				   </a:t>
            </a:r>
            <a:r>
              <a:rPr lang="ru-RU" sz="1600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есть</a:t>
            </a: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		</a:t>
            </a:r>
            <a:r>
              <a:rPr lang="ru-RU" sz="16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пишу раздельно</a:t>
            </a:r>
          </a:p>
          <a:p>
            <a:pPr marL="342900" indent="-342900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пишу слитно</a:t>
            </a:r>
          </a:p>
          <a:p>
            <a:pPr marL="342900" indent="-342900"/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___________________________________________________________________________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7" action="ppaction://hlinkfile"/>
              </a:rPr>
              <a:t>задание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							 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8" action="ppaction://hlinkfile"/>
              </a:rPr>
              <a:t>ключ</a:t>
            </a:r>
            <a:endParaRPr lang="ru-RU" sz="1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rot="5400000">
            <a:off x="2179621" y="3463925"/>
            <a:ext cx="35719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5400000">
            <a:off x="6108314" y="3535760"/>
            <a:ext cx="357190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5400000">
            <a:off x="1965307" y="4321181"/>
            <a:ext cx="78581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5400000">
            <a:off x="6180149" y="4178305"/>
            <a:ext cx="214314" cy="1588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5400000">
            <a:off x="2179621" y="5106999"/>
            <a:ext cx="35719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5400000">
            <a:off x="6144430" y="5214156"/>
            <a:ext cx="285752" cy="1588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6144430" y="5714222"/>
            <a:ext cx="285752" cy="1588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5400000">
            <a:off x="2179621" y="5678503"/>
            <a:ext cx="35719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с двумя скругленными противолежащими углами 50"/>
          <p:cNvSpPr>
            <a:spLocks noChangeAspect="1"/>
          </p:cNvSpPr>
          <p:nvPr/>
        </p:nvSpPr>
        <p:spPr>
          <a:xfrm>
            <a:off x="0" y="2214554"/>
            <a:ext cx="9144000" cy="4643446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О-Е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после шипящих  и Ц в суффиксах наречий</a:t>
            </a: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         под ударением	                   без ударения</a:t>
            </a:r>
          </a:p>
          <a:p>
            <a:pPr algn="ctr"/>
            <a:endParaRPr lang="ru-RU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    </a:t>
            </a: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                                                      Е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свеж</a:t>
            </a: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певуч</a:t>
            </a: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горяч</a:t>
            </a: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звонч</a:t>
            </a: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Исключение: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ещё</a:t>
            </a: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________________________________________________________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9" action="ppaction://hlinkfile"/>
              </a:rPr>
              <a:t>задание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9" action="ppaction://hlinkfile"/>
              </a:rPr>
              <a:t> 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</a:t>
            </a: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0" action="ppaction://hlinkfile"/>
              </a:rPr>
              <a:t>КЛЮЧ</a:t>
            </a:r>
            <a:r>
              <a:rPr lang="ru-RU" sz="105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0" action="ppaction://hlinkfile"/>
              </a:rPr>
              <a:t> </a:t>
            </a: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0" action="ppaction://hlinkfile"/>
              </a:rPr>
              <a:t> </a:t>
            </a: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ru-RU" sz="1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Прямая со стрелкой 52"/>
          <p:cNvCxnSpPr/>
          <p:nvPr/>
        </p:nvCxnSpPr>
        <p:spPr>
          <a:xfrm rot="5400000">
            <a:off x="2429654" y="3642520"/>
            <a:ext cx="28575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6001554" y="3642520"/>
            <a:ext cx="28575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с двумя скругленными противолежащими углами 56"/>
          <p:cNvSpPr>
            <a:spLocks noChangeAspect="1"/>
          </p:cNvSpPr>
          <p:nvPr/>
        </p:nvSpPr>
        <p:spPr>
          <a:xfrm>
            <a:off x="0" y="2214554"/>
            <a:ext cx="9144000" cy="4643446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 и НН в наречиях на –О и -Е</a:t>
            </a: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наречии пишется столько Н, сколько их в прилагательном, от которого оно образовано</a:t>
            </a: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медлЕННый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–  </a:t>
            </a:r>
            <a:r>
              <a:rPr lang="ru-RU" sz="16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медлЕННо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16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интересНый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6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интересНо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16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неожиданНый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6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неожиданНо</a:t>
            </a:r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_________________________________________________________________________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1" action="ppaction://hlinkfile"/>
              </a:rPr>
              <a:t>задание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			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2" action="ppaction://hlinkfile"/>
              </a:rPr>
              <a:t>ключ</a:t>
            </a:r>
            <a:endParaRPr lang="ru-RU" sz="1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с двумя скругленными противолежащими углами 57"/>
          <p:cNvSpPr>
            <a:spLocks noChangeAspect="1"/>
          </p:cNvSpPr>
          <p:nvPr/>
        </p:nvSpPr>
        <p:spPr>
          <a:xfrm>
            <a:off x="0" y="2214554"/>
            <a:ext cx="9144000" cy="4643446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Буквы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А -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конце наречий с приставками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–из, до-, с-,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в-. на-, за-</a:t>
            </a: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0" y="2743200"/>
          <a:ext cx="7929617" cy="41148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654883"/>
                <a:gridCol w="1861744"/>
                <a:gridCol w="4412990"/>
              </a:tblGrid>
              <a:tr h="10834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Из-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До-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С-</a:t>
                      </a:r>
                      <a:endParaRPr lang="ru-RU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4800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Если образовано от бесприставочного прилагательного</a:t>
                      </a:r>
                    </a:p>
                    <a:p>
                      <a:endParaRPr lang="ru-RU" b="0" i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b="0" i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из</a:t>
                      </a:r>
                      <a:r>
                        <a:rPr lang="ru-RU" b="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давн</a:t>
                      </a:r>
                      <a:r>
                        <a:rPr lang="ru-RU" b="0" i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lang="ru-RU" b="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давний</a:t>
                      </a:r>
                      <a:endParaRPr lang="ru-RU" b="0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3344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В-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На-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За-</a:t>
                      </a:r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endParaRPr lang="ru-RU" sz="5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lang="ru-RU" b="0" i="1" dirty="0" smtClean="0">
                          <a:latin typeface="Arial" pitchFamily="34" charset="0"/>
                          <a:cs typeface="Arial" pitchFamily="34" charset="0"/>
                        </a:rPr>
                        <a:t>лев</a:t>
                      </a:r>
                      <a:r>
                        <a:rPr lang="ru-RU" b="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lang="ru-RU" b="0" i="1" dirty="0" smtClean="0">
                          <a:latin typeface="Arial" pitchFamily="34" charset="0"/>
                          <a:cs typeface="Arial" pitchFamily="34" charset="0"/>
                        </a:rPr>
                        <a:t>                      левый</a:t>
                      </a:r>
                      <a:endParaRPr lang="ru-RU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83542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Из-</a:t>
                      </a:r>
                    </a:p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До-</a:t>
                      </a:r>
                    </a:p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С-</a:t>
                      </a:r>
                    </a:p>
                    <a:p>
                      <a:pPr algn="ctr"/>
                      <a:endParaRPr lang="ru-RU" b="1" i="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i="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</a:p>
                    <a:p>
                      <a:pPr algn="ctr"/>
                      <a:endParaRPr lang="ru-RU" sz="5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Если образовано от прилагательного, в котором уже была приставка</a:t>
                      </a:r>
                    </a:p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досрочн</a:t>
                      </a:r>
                      <a:r>
                        <a:rPr lang="ru-RU" b="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lang="ru-RU" b="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досрочный</a:t>
                      </a:r>
                    </a:p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_______________________________</a:t>
                      </a:r>
                    </a:p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  <a:hlinkClick r:id="rId13" action="ppaction://hlinkfile"/>
                        </a:rPr>
                        <a:t>задание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            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  <a:hlinkClick r:id="rId14" action="ppaction://hlinkfile"/>
                        </a:rPr>
                        <a:t> ключ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3" name="Прямая со стрелкой 62"/>
          <p:cNvCxnSpPr/>
          <p:nvPr/>
        </p:nvCxnSpPr>
        <p:spPr>
          <a:xfrm rot="10800000">
            <a:off x="4500562" y="4071942"/>
            <a:ext cx="78581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rot="10800000">
            <a:off x="4572000" y="4357694"/>
            <a:ext cx="78581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rot="10800000">
            <a:off x="4714876" y="6143644"/>
            <a:ext cx="78581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Дом\Desktop\Смайлики\Смайлики\003.gif"/>
          <p:cNvPicPr>
            <a:picLocks noChangeAspect="1" noChangeArrowheads="1" noCrop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1928802"/>
            <a:ext cx="314325" cy="314325"/>
          </a:xfrm>
          <a:prstGeom prst="rect">
            <a:avLst/>
          </a:prstGeom>
          <a:noFill/>
        </p:spPr>
      </p:pic>
      <p:sp>
        <p:nvSpPr>
          <p:cNvPr id="61" name="Прямоугольник с двумя скругленными противолежащими углами 60"/>
          <p:cNvSpPr>
            <a:spLocks noChangeAspect="1"/>
          </p:cNvSpPr>
          <p:nvPr/>
        </p:nvSpPr>
        <p:spPr>
          <a:xfrm>
            <a:off x="0" y="2214554"/>
            <a:ext cx="9144000" cy="4643446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Дефис между частями слова в наречиях</a:t>
            </a: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ому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-ему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-и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---------------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ому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осенн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ему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дружеск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в-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-их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(-</a:t>
            </a:r>
            <a:r>
              <a:rPr lang="ru-RU" sz="20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ых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-----------------------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треть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их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втор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ых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много +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много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------------------- много-много</a:t>
            </a: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давно + давно --------------------- давным-давно</a:t>
            </a: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ЗАПОМНИТЕ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 БОК О БОК, 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ТОЧЬ-В-ТОЧЬ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___________________________________________________________________________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6" action="ppaction://hlinkfile"/>
              </a:rPr>
              <a:t>задание	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</a:t>
            </a:r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7" action="ppaction://hlinkfile"/>
              </a:rPr>
              <a:t>ключ</a:t>
            </a:r>
            <a:endParaRPr lang="ru-RU" sz="16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Users\Дом\Desktop\Смайлики\Смайлики\0094.gif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2000240"/>
            <a:ext cx="285750" cy="231458"/>
          </a:xfrm>
          <a:prstGeom prst="rect">
            <a:avLst/>
          </a:prstGeom>
          <a:noFill/>
        </p:spPr>
      </p:pic>
      <p:sp>
        <p:nvSpPr>
          <p:cNvPr id="64" name="Прямоугольник с двумя скругленными противолежащими углами 63"/>
          <p:cNvSpPr>
            <a:spLocks noChangeAspect="1"/>
          </p:cNvSpPr>
          <p:nvPr/>
        </p:nvSpPr>
        <p:spPr>
          <a:xfrm>
            <a:off x="0" y="2214554"/>
            <a:ext cx="9144000" cy="4643446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Дефис между частями слова в наречиях</a:t>
            </a: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ому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-ему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-и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---------------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ому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осенн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ему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дружеск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в-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-их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(-</a:t>
            </a:r>
            <a:r>
              <a:rPr lang="ru-RU" sz="20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ых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-----------------------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треть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их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во-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втор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ых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много +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много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------------------- много-много</a:t>
            </a: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давно + давно --------------------- давным-давно</a:t>
            </a: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ЗАПОМНИТЕ: БОК О БОК, ТОЧЬ-В-ТОЧЬ</a:t>
            </a: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с двумя скругленными противолежащими углами 68"/>
          <p:cNvSpPr>
            <a:spLocks noChangeAspect="1"/>
          </p:cNvSpPr>
          <p:nvPr/>
        </p:nvSpPr>
        <p:spPr>
          <a:xfrm>
            <a:off x="0" y="2214554"/>
            <a:ext cx="9144000" cy="4643446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Ь после шипящих на конце наречий</a:t>
            </a: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ЗАПОМНИ:</a:t>
            </a: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УЖ ЗАМУЖ НЕВТЕРПЁЖ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пишется 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без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Ь</a:t>
            </a: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остальные наречия пиши с Ь:</a:t>
            </a: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настежь, сплошь, вскачь и т.д.</a:t>
            </a:r>
          </a:p>
          <a:p>
            <a:pPr algn="ctr"/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_______________________________________________________________</a:t>
            </a:r>
          </a:p>
          <a:p>
            <a:pPr algn="ctr"/>
            <a:r>
              <a:rPr lang="ru-RU" sz="1600" b="1" i="1" dirty="0" smtClean="0">
                <a:latin typeface="Arial" pitchFamily="34" charset="0"/>
                <a:cs typeface="Arial" pitchFamily="34" charset="0"/>
                <a:hlinkClick r:id="rId19" action="ppaction://hlinkfile"/>
              </a:rPr>
              <a:t>задание    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  <a:hlinkClick r:id="rId20" action="ppaction://hlinkfile"/>
              </a:rPr>
              <a:t>ключ</a:t>
            </a: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14282" y="2000240"/>
            <a:ext cx="5000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i="1" dirty="0" smtClean="0">
                <a:latin typeface="Arial" pitchFamily="34" charset="0"/>
                <a:cs typeface="Arial" pitchFamily="34" charset="0"/>
              </a:rPr>
              <a:t>НЕ</a:t>
            </a:r>
            <a:endParaRPr lang="ru-RU" sz="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643042" y="2000240"/>
            <a:ext cx="4395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i="1" dirty="0" smtClean="0">
                <a:latin typeface="Arial" pitchFamily="34" charset="0"/>
                <a:cs typeface="Arial" pitchFamily="34" charset="0"/>
              </a:rPr>
              <a:t>Н-НН</a:t>
            </a:r>
            <a:endParaRPr lang="ru-RU" sz="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7224" y="2000240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i="1" dirty="0" smtClean="0">
                <a:latin typeface="Arial" pitchFamily="34" charset="0"/>
                <a:cs typeface="Arial" pitchFamily="34" charset="0"/>
              </a:rPr>
              <a:t>О-Е</a:t>
            </a:r>
            <a:endParaRPr lang="ru-RU" sz="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858016" y="2000240"/>
            <a:ext cx="372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i="1" dirty="0" smtClean="0">
                <a:latin typeface="Arial" pitchFamily="34" charset="0"/>
                <a:cs typeface="Arial" pitchFamily="34" charset="0"/>
              </a:rPr>
              <a:t>О-А</a:t>
            </a:r>
            <a:endParaRPr lang="ru-RU" sz="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643834" y="2000240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i="1" dirty="0" smtClean="0">
                <a:latin typeface="Arial" pitchFamily="34" charset="0"/>
                <a:cs typeface="Arial" pitchFamily="34" charset="0"/>
              </a:rPr>
              <a:t>дефис</a:t>
            </a:r>
            <a:endParaRPr lang="ru-RU" sz="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643966" y="2000240"/>
            <a:ext cx="256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i="1" dirty="0" smtClean="0">
                <a:latin typeface="Arial" pitchFamily="34" charset="0"/>
                <a:cs typeface="Arial" pitchFamily="34" charset="0"/>
              </a:rPr>
              <a:t>Ь</a:t>
            </a:r>
            <a:endParaRPr lang="ru-RU" sz="8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6" fill="hold">
                      <p:stCondLst>
                        <p:cond delay="0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1" fill="hold">
                      <p:stCondLst>
                        <p:cond delay="0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65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6" fill="hold">
                      <p:stCondLst>
                        <p:cond delay="0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>
                      <p:stCondLst>
                        <p:cond delay="0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91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2" fill="hold">
                      <p:stCondLst>
                        <p:cond delay="0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6" fill="hold">
                      <p:stCondLst>
                        <p:cond delay="0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 animBg="1"/>
      <p:bldP spid="26" grpId="1" animBg="1"/>
      <p:bldP spid="26" grpId="2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8" grpId="0" animBg="1"/>
      <p:bldP spid="28" grpId="0" animBg="1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  <p:bldP spid="39" grpId="0" animBg="1"/>
      <p:bldP spid="39" grpId="1" animBg="1"/>
      <p:bldP spid="51" grpId="0" animBg="1"/>
      <p:bldP spid="51" grpId="1" animBg="1"/>
      <p:bldP spid="51" grpId="2" animBg="1"/>
      <p:bldP spid="51" grpId="3" animBg="1"/>
      <p:bldP spid="57" grpId="0" animBg="1"/>
      <p:bldP spid="57" grpId="1" animBg="1"/>
      <p:bldP spid="57" grpId="2" animBg="1"/>
      <p:bldP spid="57" grpId="3" animBg="1"/>
      <p:bldP spid="57" grpId="4" animBg="1"/>
      <p:bldP spid="57" grpId="5" animBg="1"/>
      <p:bldP spid="58" grpId="0" animBg="1"/>
      <p:bldP spid="58" grpId="1" animBg="1"/>
      <p:bldP spid="58" grpId="2" animBg="1"/>
      <p:bldP spid="58" grpId="3" animBg="1"/>
      <p:bldP spid="58" grpId="4" animBg="1"/>
      <p:bldP spid="58" grpId="5" animBg="1"/>
      <p:bldP spid="61" grpId="0" animBg="1"/>
      <p:bldP spid="61" grpId="1" animBg="1"/>
      <p:bldP spid="61" grpId="2" animBg="1"/>
      <p:bldP spid="61" grpId="3" animBg="1"/>
      <p:bldP spid="61" grpId="4" animBg="1"/>
      <p:bldP spid="61" grpId="5" animBg="1"/>
      <p:bldP spid="61" grpId="6" animBg="1"/>
      <p:bldP spid="61" grpId="7" animBg="1"/>
      <p:bldP spid="64" grpId="0" animBg="1"/>
      <p:bldP spid="64" grpId="1" animBg="1"/>
      <p:bldP spid="64" grpId="2" animBg="1"/>
      <p:bldP spid="64" grpId="3" animBg="1"/>
      <p:bldP spid="64" grpId="4" animBg="1"/>
      <p:bldP spid="64" grpId="5" animBg="1"/>
      <p:bldP spid="64" grpId="6" animBg="1"/>
      <p:bldP spid="64" grpId="7" animBg="1"/>
      <p:bldP spid="69" grpId="0" animBg="1"/>
      <p:bldP spid="69" grpId="1" animBg="1"/>
      <p:bldP spid="69" grpId="2" animBg="1"/>
      <p:bldP spid="69" grpId="3" animBg="1"/>
      <p:bldP spid="69" grpId="4" animBg="1"/>
      <p:bldP spid="69" grpId="5" animBg="1"/>
      <p:bldP spid="69" grpId="6" animBg="1"/>
      <p:bldP spid="69" grpId="7" animBg="1"/>
      <p:bldP spid="69" grpId="8" animBg="1"/>
      <p:bldP spid="69" grpId="9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</TotalTime>
  <Words>402</Words>
  <Application>Microsoft Office PowerPoint</Application>
  <PresentationFormat>Экран (4:3)</PresentationFormat>
  <Paragraphs>233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92</cp:revision>
  <dcterms:created xsi:type="dcterms:W3CDTF">2013-03-12T15:03:05Z</dcterms:created>
  <dcterms:modified xsi:type="dcterms:W3CDTF">2013-04-04T15:46:29Z</dcterms:modified>
</cp:coreProperties>
</file>