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7" r:id="rId2"/>
    <p:sldId id="272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74" r:id="rId14"/>
    <p:sldId id="273" r:id="rId15"/>
    <p:sldId id="275" r:id="rId16"/>
    <p:sldId id="276" r:id="rId17"/>
    <p:sldId id="269" r:id="rId18"/>
    <p:sldId id="270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1862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</a:rPr>
              <a:t>Результат </a:t>
            </a:r>
            <a:r>
              <a:rPr kumimoji="0" lang="ru-RU" sz="1862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</a:rPr>
              <a:t>сформированности</a:t>
            </a:r>
            <a:r>
              <a:rPr kumimoji="0" lang="ru-RU" sz="1862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</a:rPr>
              <a:t> функциональной грамотности</a:t>
            </a:r>
            <a:endParaRPr lang="ru-RU" b="1" dirty="0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Алексеева Лилиана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Читательская грамотность</c:v>
                </c:pt>
                <c:pt idx="1">
                  <c:v>Финансовая грамотность</c:v>
                </c:pt>
                <c:pt idx="2">
                  <c:v>Глобальные компетенции</c:v>
                </c:pt>
                <c:pt idx="3">
                  <c:v>Математическая грамотность</c:v>
                </c:pt>
                <c:pt idx="4">
                  <c:v>Креативное мышление</c:v>
                </c:pt>
                <c:pt idx="5">
                  <c:v>Естественнонаучная грамотность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0.2</c:v>
                </c:pt>
                <c:pt idx="1">
                  <c:v>0.5</c:v>
                </c:pt>
                <c:pt idx="2" formatCode="0.00%">
                  <c:v>0.2727</c:v>
                </c:pt>
                <c:pt idx="3" formatCode="0.00%">
                  <c:v>0.2767</c:v>
                </c:pt>
                <c:pt idx="4" formatCode="0.00%">
                  <c:v>0.21429999999999999</c:v>
                </c:pt>
                <c:pt idx="5" formatCode="0.00%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B5-46E6-ADC4-1D1AD1E676C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Петров Саян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Читательская грамотность</c:v>
                </c:pt>
                <c:pt idx="1">
                  <c:v>Финансовая грамотность</c:v>
                </c:pt>
                <c:pt idx="2">
                  <c:v>Глобальные компетенции</c:v>
                </c:pt>
                <c:pt idx="3">
                  <c:v>Математическая грамотность</c:v>
                </c:pt>
                <c:pt idx="4">
                  <c:v>Креативное мышление</c:v>
                </c:pt>
                <c:pt idx="5">
                  <c:v>Естественнонаучная грамотность</c:v>
                </c:pt>
              </c:strCache>
            </c:strRef>
          </c:cat>
          <c:val>
            <c:numRef>
              <c:f>Лист1!$C$2:$C$7</c:f>
              <c:numCache>
                <c:formatCode>0.00%</c:formatCode>
                <c:ptCount val="6"/>
                <c:pt idx="0">
                  <c:v>0.1333</c:v>
                </c:pt>
                <c:pt idx="1">
                  <c:v>0.41670000000000001</c:v>
                </c:pt>
                <c:pt idx="2">
                  <c:v>0.63639999999999997</c:v>
                </c:pt>
                <c:pt idx="3">
                  <c:v>0.2767</c:v>
                </c:pt>
                <c:pt idx="4">
                  <c:v>0.1429</c:v>
                </c:pt>
                <c:pt idx="5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B5-46E6-ADC4-1D1AD1E676C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Павлова Света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Читательская грамотность</c:v>
                </c:pt>
                <c:pt idx="1">
                  <c:v>Финансовая грамотность</c:v>
                </c:pt>
                <c:pt idx="2">
                  <c:v>Глобальные компетенции</c:v>
                </c:pt>
                <c:pt idx="3">
                  <c:v>Математическая грамотность</c:v>
                </c:pt>
                <c:pt idx="4">
                  <c:v>Креативное мышление</c:v>
                </c:pt>
                <c:pt idx="5">
                  <c:v>Естественнонаучная грамотность</c:v>
                </c:pt>
              </c:strCache>
            </c:strRef>
          </c:cat>
          <c:val>
            <c:numRef>
              <c:f>Лист1!$D$2:$D$7</c:f>
              <c:numCache>
                <c:formatCode>0.00%</c:formatCode>
                <c:ptCount val="6"/>
                <c:pt idx="0">
                  <c:v>0.33329999999999999</c:v>
                </c:pt>
                <c:pt idx="1">
                  <c:v>0.33329999999999999</c:v>
                </c:pt>
                <c:pt idx="2">
                  <c:v>0.2727</c:v>
                </c:pt>
                <c:pt idx="3">
                  <c:v>6.6699999999999995E-2</c:v>
                </c:pt>
                <c:pt idx="4">
                  <c:v>0.5</c:v>
                </c:pt>
                <c:pt idx="5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B5-46E6-ADC4-1D1AD1E676C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Алексеев Федя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Читательская грамотность</c:v>
                </c:pt>
                <c:pt idx="1">
                  <c:v>Финансовая грамотность</c:v>
                </c:pt>
                <c:pt idx="2">
                  <c:v>Глобальные компетенции</c:v>
                </c:pt>
                <c:pt idx="3">
                  <c:v>Математическая грамотность</c:v>
                </c:pt>
                <c:pt idx="4">
                  <c:v>Креативное мышление</c:v>
                </c:pt>
                <c:pt idx="5">
                  <c:v>Естественнонаучная грамотность</c:v>
                </c:pt>
              </c:strCache>
            </c:strRef>
          </c:cat>
          <c:val>
            <c:numRef>
              <c:f>Лист1!$E$2:$E$7</c:f>
              <c:numCache>
                <c:formatCode>0.00%</c:formatCode>
                <c:ptCount val="6"/>
                <c:pt idx="0" formatCode="0%">
                  <c:v>0.6</c:v>
                </c:pt>
                <c:pt idx="1">
                  <c:v>0.41670000000000001</c:v>
                </c:pt>
                <c:pt idx="2">
                  <c:v>0.2727</c:v>
                </c:pt>
                <c:pt idx="3">
                  <c:v>0.33329999999999999</c:v>
                </c:pt>
                <c:pt idx="4">
                  <c:v>0.71430000000000005</c:v>
                </c:pt>
                <c:pt idx="5" formatCode="0%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B5-46E6-ADC4-1D1AD1E67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63645664"/>
        <c:axId val="463653984"/>
      </c:barChart>
      <c:catAx>
        <c:axId val="463645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3653984"/>
        <c:crosses val="autoZero"/>
        <c:auto val="1"/>
        <c:lblAlgn val="ctr"/>
        <c:lblOffset val="100"/>
        <c:noMultiLvlLbl val="0"/>
      </c:catAx>
      <c:valAx>
        <c:axId val="4636539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364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Читательская грамотность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Алексеева Лилиана</c:v>
                </c:pt>
                <c:pt idx="1">
                  <c:v>Петров Саян</c:v>
                </c:pt>
                <c:pt idx="2">
                  <c:v>Павлова Света</c:v>
                </c:pt>
                <c:pt idx="3">
                  <c:v>Алексеев Федя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D3-4237-B430-E7F0264A7B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Финансовая грамотность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Алексеева Лилиана</c:v>
                </c:pt>
                <c:pt idx="1">
                  <c:v>Петров Саян</c:v>
                </c:pt>
                <c:pt idx="2">
                  <c:v>Павлова Света</c:v>
                </c:pt>
                <c:pt idx="3">
                  <c:v>Алексеев Федя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D3-4237-B430-E7F0264A7B0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Глобальные компетенции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Алексеева Лилиана</c:v>
                </c:pt>
                <c:pt idx="1">
                  <c:v>Петров Саян</c:v>
                </c:pt>
                <c:pt idx="2">
                  <c:v>Павлова Света</c:v>
                </c:pt>
                <c:pt idx="3">
                  <c:v>Алексеев Федя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D3-4237-B430-E7F0264A7B0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Матемитческая грамотность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Алексеева Лилиана</c:v>
                </c:pt>
                <c:pt idx="1">
                  <c:v>Петров Саян</c:v>
                </c:pt>
                <c:pt idx="2">
                  <c:v>Павлова Света</c:v>
                </c:pt>
                <c:pt idx="3">
                  <c:v>Алексеев Федя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3D3-4237-B430-E7F0264A7B0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Креативное мышление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Алексеева Лилиана</c:v>
                </c:pt>
                <c:pt idx="1">
                  <c:v>Петров Саян</c:v>
                </c:pt>
                <c:pt idx="2">
                  <c:v>Павлова Света</c:v>
                </c:pt>
                <c:pt idx="3">
                  <c:v>Алексеев Федя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D3-4237-B430-E7F0264A7B0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Естественнонаучная грамотность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Алексеева Лилиана</c:v>
                </c:pt>
                <c:pt idx="1">
                  <c:v>Петров Саян</c:v>
                </c:pt>
                <c:pt idx="2">
                  <c:v>Павлова Света</c:v>
                </c:pt>
                <c:pt idx="3">
                  <c:v>Алексеев Федя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3D3-4237-B430-E7F0264A7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2128624"/>
        <c:axId val="722144016"/>
      </c:barChart>
      <c:catAx>
        <c:axId val="722128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2144016"/>
        <c:crosses val="autoZero"/>
        <c:auto val="1"/>
        <c:lblAlgn val="ctr"/>
        <c:lblOffset val="100"/>
        <c:noMultiLvlLbl val="0"/>
      </c:catAx>
      <c:valAx>
        <c:axId val="722144016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2128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2616B2-FBCA-43E9-A1BA-D3F45B83807C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852A-4ECD-4178-826B-693CFBD33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430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2852A-4ECD-4178-826B-693CFBD33F7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1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9644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5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0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5668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590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9635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024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816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34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1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90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205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84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34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482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963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067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8EB3B8D-50C2-46AC-BADE-F94CB33905E5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2C43410-8A6C-4A43-B815-4E2ED91955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8982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2412"/>
            <a:ext cx="4877223" cy="30055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746" y="2787804"/>
            <a:ext cx="11173522" cy="6338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платформы </a:t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РЭШ для оценки </a:t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</a:t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14117" y="4231821"/>
            <a:ext cx="45831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Ильина С.А. учитель истории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обществознания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МБОУ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Кюкяйская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имени А.К. Акимова»</a:t>
            </a:r>
          </a:p>
        </p:txBody>
      </p:sp>
    </p:spTree>
    <p:extLst>
      <p:ext uri="{BB962C8B-B14F-4D97-AF65-F5344CB8AC3E}">
        <p14:creationId xmlns:p14="http://schemas.microsoft.com/office/powerpoint/2010/main" val="1946799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7083" y="778080"/>
            <a:ext cx="3274143" cy="30417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Тестовая работа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для учащихся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" r="-435" b="49374"/>
          <a:stretch/>
        </p:blipFill>
        <p:spPr>
          <a:xfrm>
            <a:off x="373248" y="242462"/>
            <a:ext cx="7773151" cy="22028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110" t="5342" r="730" b="10988"/>
          <a:stretch/>
        </p:blipFill>
        <p:spPr>
          <a:xfrm>
            <a:off x="865236" y="2634918"/>
            <a:ext cx="6789173" cy="393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13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400071" cy="102122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Результат для детей.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4117" y="1216563"/>
            <a:ext cx="9595598" cy="539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0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889" y="506347"/>
            <a:ext cx="10009807" cy="8317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Для учителя проверенные готовые итоги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0742" y="1667726"/>
            <a:ext cx="8533453" cy="465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62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93" t="12227" r="5754" b="12612"/>
          <a:stretch/>
        </p:blipFill>
        <p:spPr>
          <a:xfrm>
            <a:off x="210633" y="678426"/>
            <a:ext cx="11706064" cy="531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82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787" t="15345" r="10285" b="8208"/>
          <a:stretch/>
        </p:blipFill>
        <p:spPr>
          <a:xfrm>
            <a:off x="353961" y="398207"/>
            <a:ext cx="11553505" cy="584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31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2781871"/>
              </p:ext>
            </p:extLst>
          </p:nvPr>
        </p:nvGraphicFramePr>
        <p:xfrm>
          <a:off x="684212" y="685800"/>
          <a:ext cx="10819529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9668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591851"/>
              </p:ext>
            </p:extLst>
          </p:nvPr>
        </p:nvGraphicFramePr>
        <p:xfrm>
          <a:off x="368710" y="103239"/>
          <a:ext cx="11474245" cy="6194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55818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2253" y="160659"/>
            <a:ext cx="7412115" cy="75353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Другие платформы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556" r="9629"/>
          <a:stretch/>
        </p:blipFill>
        <p:spPr>
          <a:xfrm>
            <a:off x="751809" y="914192"/>
            <a:ext cx="10436630" cy="571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16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8361" y="1033232"/>
            <a:ext cx="9514868" cy="56313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22702" y="177749"/>
            <a:ext cx="5804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платформы </a:t>
            </a:r>
          </a:p>
        </p:txBody>
      </p:sp>
    </p:spTree>
    <p:extLst>
      <p:ext uri="{BB962C8B-B14F-4D97-AF65-F5344CB8AC3E}">
        <p14:creationId xmlns:p14="http://schemas.microsoft.com/office/powerpoint/2010/main" val="1153455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452" y="262890"/>
            <a:ext cx="9765792" cy="61036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497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85" y="664360"/>
            <a:ext cx="11928015" cy="554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68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461" y="1006466"/>
            <a:ext cx="9892123" cy="55616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3963" y="114367"/>
            <a:ext cx="11090786" cy="800033"/>
          </a:xfrm>
        </p:spPr>
        <p:txBody>
          <a:bodyPr>
            <a:normAutofit fontScale="90000"/>
          </a:bodyPr>
          <a:lstStyle/>
          <a:p>
            <a:r>
              <a:rPr lang="sah-RU" b="1" dirty="0" smtClean="0">
                <a:solidFill>
                  <a:srgbClr val="FF0000"/>
                </a:solidFill>
              </a:rPr>
              <a:t>Российская электронная школа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10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697" y="365125"/>
            <a:ext cx="10867103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Функциональная грамотность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543" r="11952" b="37563"/>
          <a:stretch/>
        </p:blipFill>
        <p:spPr>
          <a:xfrm>
            <a:off x="1356850" y="1312607"/>
            <a:ext cx="9779407" cy="516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02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116" y="889232"/>
            <a:ext cx="3557240" cy="42514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Выбираешь свое мероприятие, дату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17" t="7548" r="34776" b="5636"/>
          <a:stretch/>
        </p:blipFill>
        <p:spPr>
          <a:xfrm>
            <a:off x="3971693" y="202714"/>
            <a:ext cx="7960111" cy="630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00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7148" y="1250027"/>
            <a:ext cx="3864078" cy="233383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ahnschrift Light SemiCondensed" panose="020B0502040204020203" pitchFamily="34" charset="0"/>
              </a:rPr>
              <a:t>Выбор Контрольно-Измерительных материалов</a:t>
            </a:r>
            <a:endParaRPr lang="ru-RU" dirty="0">
              <a:solidFill>
                <a:srgbClr val="FF0000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694" t="5425" r="18123" b="5240"/>
          <a:stretch/>
        </p:blipFill>
        <p:spPr>
          <a:xfrm>
            <a:off x="471949" y="388620"/>
            <a:ext cx="7536426" cy="608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39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739284" cy="8147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Материал КИМ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693" y="1179872"/>
            <a:ext cx="10693333" cy="601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76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0820" y="365125"/>
            <a:ext cx="3735658" cy="425112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Код доступа для детей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3875" b="35868"/>
          <a:stretch/>
        </p:blipFill>
        <p:spPr>
          <a:xfrm>
            <a:off x="634868" y="489587"/>
            <a:ext cx="7315952" cy="571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01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0621297" cy="1050720"/>
          </a:xfrm>
        </p:spPr>
        <p:txBody>
          <a:bodyPr/>
          <a:lstStyle/>
          <a:p>
            <a:pPr algn="ctr"/>
            <a:r>
              <a:rPr lang="ru-RU" dirty="0" smtClean="0"/>
              <a:t>Войти как обучающийся.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035" t="8968" r="24659" b="11124"/>
          <a:stretch/>
        </p:blipFill>
        <p:spPr>
          <a:xfrm>
            <a:off x="412954" y="1415846"/>
            <a:ext cx="5397910" cy="50202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3479" t="14267" r="25970" b="19419"/>
          <a:stretch/>
        </p:blipFill>
        <p:spPr>
          <a:xfrm>
            <a:off x="6424442" y="1415846"/>
            <a:ext cx="5460300" cy="502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6232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113</TotalTime>
  <Words>62</Words>
  <Application>Microsoft Office PowerPoint</Application>
  <PresentationFormat>Широкоэкранный</PresentationFormat>
  <Paragraphs>16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Bahnschrift Light SemiCondensed</vt:lpstr>
      <vt:lpstr>Calibri</vt:lpstr>
      <vt:lpstr>Century Gothic</vt:lpstr>
      <vt:lpstr>Times New Roman</vt:lpstr>
      <vt:lpstr>Wingdings 3</vt:lpstr>
      <vt:lpstr>Сектор</vt:lpstr>
      <vt:lpstr>Использование платформы  РЭШ для оценки  функциональной грамотности     </vt:lpstr>
      <vt:lpstr>Презентация PowerPoint</vt:lpstr>
      <vt:lpstr>Российская электронная школа</vt:lpstr>
      <vt:lpstr>Функциональная грамотность</vt:lpstr>
      <vt:lpstr>Выбираешь свое мероприятие, дату </vt:lpstr>
      <vt:lpstr>Выбор Контрольно-Измерительных материалов</vt:lpstr>
      <vt:lpstr>Материал КИМ</vt:lpstr>
      <vt:lpstr>Код доступа для детей</vt:lpstr>
      <vt:lpstr>Войти как обучающийся. </vt:lpstr>
      <vt:lpstr>Тестовая работа для учащихся</vt:lpstr>
      <vt:lpstr>Результат для детей. </vt:lpstr>
      <vt:lpstr>Для учителя проверенные готовые итоги</vt:lpstr>
      <vt:lpstr>Презентация PowerPoint</vt:lpstr>
      <vt:lpstr>Презентация PowerPoint</vt:lpstr>
      <vt:lpstr>Презентация PowerPoint</vt:lpstr>
      <vt:lpstr>Презентация PowerPoint</vt:lpstr>
      <vt:lpstr>Другие платформы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электронная школа</dc:title>
  <dc:creator>Пользователь</dc:creator>
  <cp:lastModifiedBy>Пользователь</cp:lastModifiedBy>
  <cp:revision>32</cp:revision>
  <dcterms:created xsi:type="dcterms:W3CDTF">2022-02-25T05:07:08Z</dcterms:created>
  <dcterms:modified xsi:type="dcterms:W3CDTF">2022-11-16T07:35:26Z</dcterms:modified>
</cp:coreProperties>
</file>