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1%82%D0%B0%D1%80%D1%88%D0%B8%D0%B9_%D1%81%D0%B5%D1%80%D0%B6%D0%B0%D0%BD%D1%82" TargetMode="External"/><Relationship Id="rId3" Type="http://schemas.openxmlformats.org/officeDocument/2006/relationships/hyperlink" Target="https://ru.wikipedia.org/wiki/%D0%9A%D0%BE%D0%BC%D0%B0%D0%BD%D0%B4%D0%B8%D1%80" TargetMode="External"/><Relationship Id="rId7" Type="http://schemas.openxmlformats.org/officeDocument/2006/relationships/hyperlink" Target="https://ru.wikipedia.org/wiki/%D0%A1%D0%BE%D0%B2%D0%B5%D1%82%D1%81%D0%BA%D0%B0%D1%8F_%D0%B3%D0%B2%D0%B0%D1%80%D0%B4%D0%B8%D1%8F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76-%D1%8F_%D0%B3%D0%B2%D0%B0%D1%80%D0%B4%D0%B5%D0%B9%D1%81%D0%BA%D0%B0%D1%8F_%D0%B4%D0%B5%D1%81%D0%B0%D0%BD%D1%82%D0%BD%D0%BE-%D1%88%D1%82%D1%83%D1%80%D0%BC%D0%BE%D0%B2%D0%B0%D1%8F_%D0%B4%D0%B8%D0%B2%D0%B8%D0%B7%D0%B8%D1%8F" TargetMode="External"/><Relationship Id="rId5" Type="http://schemas.openxmlformats.org/officeDocument/2006/relationships/hyperlink" Target="https://ru.wikipedia.org/wiki/239-%D0%B9_%D0%B3%D0%B2%D0%B0%D1%80%D0%B4%D0%B5%D0%B9%D1%81%D0%BA%D0%B8%D0%B9_%D1%81%D1%82%D1%80%D0%B5%D0%BB%D0%BA%D0%BE%D0%B2%D1%8B%D0%B9_%D0%BF%D0%BE%D0%BB%D0%BA" TargetMode="External"/><Relationship Id="rId4" Type="http://schemas.openxmlformats.org/officeDocument/2006/relationships/hyperlink" Target="https://ru.wikipedia.org/wiki/%D0%A0%D0%B0%D1%81%D1%87%D1%91%D1%82_(%D0%B2%D0%BE%D0%B5%D0%BD%D0%BD%D0%BE%D0%B5_%D0%B4%D0%B5%D0%BB%D0%BE)" TargetMode="External"/><Relationship Id="rId9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2%D0%B5%D1%80%D1%85%D0%BE%D0%B2%D0%BD%D1%8B%D0%B9_%D0%A1%D0%BE%D0%B2%D0%B5%D1%82_%D0%A1%D0%A1%D0%A1%D0%A0" TargetMode="External"/><Relationship Id="rId3" Type="http://schemas.openxmlformats.org/officeDocument/2006/relationships/hyperlink" Target="https://ru.wikipedia.org/wiki/%D0%92%D0%B5%D0%BB%D0%B8%D0%BA%D0%B0%D1%8F_%D0%9E%D1%82%D0%B5%D1%87%D0%B5%D1%81%D1%82%D0%B2%D0%B5%D0%BD%D0%BD%D0%B0%D1%8F_%D0%B2%D0%BE%D0%B9%D0%BD%D0%B0" TargetMode="External"/><Relationship Id="rId7" Type="http://schemas.openxmlformats.org/officeDocument/2006/relationships/hyperlink" Target="https://ru.wikipedia.org/wiki/%D0%9A%D0%B0%D0%BD%D0%B4%D0%B8%D0%B4%D0%B0%D1%82_%D0%B8%D1%81%D1%82%D0%BE%D1%80%D0%B8%D1%87%D0%B5%D1%81%D0%BA%D0%B8%D1%85_%D0%BD%D0%B0%D1%83%D0%BA" TargetMode="External"/><Relationship Id="rId12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%D0%93%D0%B5%D0%BD%D0%B5%D1%80%D0%B0%D0%BB-%D0%BB%D0%B5%D0%B9%D1%82%D0%B5%D0%BD%D0%B0%D0%BD%D1%82_%D0%B0%D0%B2%D0%B8%D0%B0%D1%86%D0%B8%D0%B8" TargetMode="External"/><Relationship Id="rId11" Type="http://schemas.openxmlformats.org/officeDocument/2006/relationships/hyperlink" Target="https://ru.wikipedia.org/wiki/%D0%9C%D0%B5%D0%B4%D0%B0%D0%BB%D1%8C_%C2%AB%D0%97%D0%BE%D0%BB%D0%BE%D1%82%D0%B0%D1%8F_%D0%97%D0%B2%D0%B5%D0%B7%D0%B4%D0%B0%C2%BB_(%D0%A1%D0%A1%D0%A1%D0%A0)" TargetMode="External"/><Relationship Id="rId5" Type="http://schemas.openxmlformats.org/officeDocument/2006/relationships/hyperlink" Target="https://ru.wikipedia.org/wiki/1945_%D0%B3%D0%BE%D0%B4" TargetMode="External"/><Relationship Id="rId10" Type="http://schemas.openxmlformats.org/officeDocument/2006/relationships/hyperlink" Target="https://ru.wikipedia.org/wiki/%D0%9E%D1%80%D0%B4%D0%B5%D0%BD_%D0%9B%D0%B5%D0%BD%D0%B8%D0%BD%D0%B0" TargetMode="External"/><Relationship Id="rId4" Type="http://schemas.openxmlformats.org/officeDocument/2006/relationships/hyperlink" Target="https://ru.wikipedia.org/wiki/%D0%93%D0%B5%D1%80%D0%BE%D0%B9_%D0%A1%D0%BE%D0%B2%D0%B5%D1%82%D1%81%D0%BA%D0%BE%D0%B3%D0%BE_%D0%A1%D0%BE%D1%8E%D0%B7%D0%B0" TargetMode="External"/><Relationship Id="rId9" Type="http://schemas.openxmlformats.org/officeDocument/2006/relationships/hyperlink" Target="https://ru.wikipedia.org/wiki/29_%D0%B8%D1%8E%D0%BD%D1%8F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bcrs.org/regions/primorskiy-kray/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780928"/>
            <a:ext cx="7772400" cy="158417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Известные </a:t>
            </a:r>
            <a:r>
              <a:rPr lang="ru-RU" b="1" dirty="0"/>
              <a:t>люди, связанные с малой родиной</a:t>
            </a:r>
            <a:r>
              <a:rPr lang="ru-RU" b="1" dirty="0" smtClean="0"/>
              <a:t>»</a:t>
            </a:r>
            <a:br>
              <a:rPr lang="ru-RU" b="1" dirty="0" smtClean="0"/>
            </a:br>
            <a:r>
              <a:rPr lang="ru-RU" b="1" dirty="0" smtClean="0"/>
              <a:t>Приморский край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4509120"/>
            <a:ext cx="3816424" cy="112968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Автор Колесникова Ирина Николаевна 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учитель физической культуры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 МБОУ ООШ </a:t>
            </a:r>
            <a:r>
              <a:rPr lang="ru-RU" sz="1800" dirty="0" err="1" smtClean="0">
                <a:solidFill>
                  <a:schemeClr val="tx1"/>
                </a:solidFill>
              </a:rPr>
              <a:t>с.Комаровка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s://abali.ru/wp-content/uploads/2013/03/gerb_primorskogo_kraya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789430" cy="20302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7037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Ярмольник Леонид Исаакович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LeonidYarmolnik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72816"/>
            <a:ext cx="2448271" cy="331236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923928" y="1600200"/>
            <a:ext cx="4762872" cy="4525963"/>
          </a:xfrm>
        </p:spPr>
        <p:txBody>
          <a:bodyPr>
            <a:normAutofit/>
          </a:bodyPr>
          <a:lstStyle/>
          <a:p>
            <a:r>
              <a:rPr lang="ru-RU" dirty="0"/>
              <a:t>Советский и российский актёр.</a:t>
            </a:r>
          </a:p>
          <a:p>
            <a:r>
              <a:rPr lang="ru-RU" dirty="0"/>
              <a:t>Родился 22.01.1954, г. </a:t>
            </a:r>
            <a:r>
              <a:rPr lang="ru-RU" dirty="0" err="1"/>
              <a:t>Гродеково</a:t>
            </a:r>
            <a:r>
              <a:rPr lang="ru-RU" dirty="0"/>
              <a:t> Приморского края</a:t>
            </a:r>
          </a:p>
          <a:p>
            <a:r>
              <a:rPr lang="ru-RU" dirty="0"/>
              <a:t>Лауреат Приза «Золотой Овен», как лучший продюсер года (1995, за фильм «Московские каникулы»)</a:t>
            </a:r>
          </a:p>
          <a:p>
            <a:r>
              <a:rPr lang="ru-RU" dirty="0"/>
              <a:t>Лауреат Государственной премии России (2001, за фильм «Барак»)</a:t>
            </a:r>
          </a:p>
        </p:txBody>
      </p:sp>
    </p:spTree>
    <p:extLst>
      <p:ext uri="{BB962C8B-B14F-4D97-AF65-F5344CB8AC3E}">
        <p14:creationId xmlns:p14="http://schemas.microsoft.com/office/powerpoint/2010/main" val="3734675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Никишенков</a:t>
            </a:r>
            <a:r>
              <a:rPr lang="ru-RU" b="1" dirty="0"/>
              <a:t> Алексей Алексеевич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https://www.koob.pro/foto/author/16817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1772816"/>
            <a:ext cx="2563886" cy="31857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923928" y="1600200"/>
            <a:ext cx="4762872" cy="452596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(12 марта 1949, Спасск-Дальний — 23 сентября 2013, Москва)</a:t>
            </a:r>
          </a:p>
          <a:p>
            <a:r>
              <a:rPr lang="ru-RU" dirty="0"/>
              <a:t>Российский этнолог, специалист в области англоязычной антропологии, этнографии народов Австралии и Океании, истории первобытного общества. Доктор исторических наук, профессор, заведующий кафедрой этнологии МГУ им. М. В. Ломоносова (2006—2013).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4940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Илья Игоревич Лагутенко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2013 год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2448272" cy="36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923928" y="1600200"/>
            <a:ext cx="4762872" cy="4525963"/>
          </a:xfrm>
        </p:spPr>
        <p:txBody>
          <a:bodyPr>
            <a:normAutofit/>
          </a:bodyPr>
          <a:lstStyle/>
          <a:p>
            <a:r>
              <a:rPr lang="ru-RU" dirty="0"/>
              <a:t>Родился 16 октября 1968 в Москве в семье художника-модельера Елены Борисовны и архитектора Игоря Витальевича Лагутенко. После смерти отца в 1969 году полугодовалый Илья вместе с матерью переехал в ее родной город Владивосток, где и провел все детство.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5789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Константин Борисович </a:t>
            </a:r>
            <a:r>
              <a:rPr lang="ru-RU" b="1" dirty="0" err="1"/>
              <a:t>Пуликовский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https://fireflyer.ru/wp-content/uploads/2021/02/Pulikovskij_v_voennoj_forme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2808312" cy="345638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851920" y="1600200"/>
            <a:ext cx="4834880" cy="452596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Родился 9 февраля 1948, Уссурийск, Приморский край, РСФСР, СССР.</a:t>
            </a:r>
          </a:p>
          <a:p>
            <a:r>
              <a:rPr lang="ru-RU" dirty="0"/>
              <a:t>Российский военный и государственный деятель, генерал-лейтенант, полномочный представитель Президента Российской Федерации в Дальневосточном федеральном округе с мая 2000 года по ноябрь 2005 года, глава </a:t>
            </a:r>
            <a:r>
              <a:rPr lang="ru-RU" dirty="0" err="1"/>
              <a:t>Ростехнадзора</a:t>
            </a:r>
            <a:r>
              <a:rPr lang="ru-RU" dirty="0"/>
              <a:t> с декабря 2005 года по сентябрь 2008 года.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718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>Владимир Гаврилович ХОМРАЧ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(</a:t>
            </a:r>
            <a:r>
              <a:rPr lang="ru-RU" sz="3600" b="1" dirty="0"/>
              <a:t>г. Уссурийск, Приморский край)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5" name="Объект 4" descr="Хомрач Владимир Гаврилович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28801"/>
            <a:ext cx="2304256" cy="201622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4008" y="1628800"/>
            <a:ext cx="4038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28 сентября 1943 года одним из первых переправился через Днепр и ворвался в траншеи противника.</a:t>
            </a:r>
            <a:r>
              <a:rPr lang="ru-RU" b="1" dirty="0"/>
              <a:t> Владимир Гаврилович </a:t>
            </a:r>
            <a:r>
              <a:rPr lang="ru-RU" b="1" dirty="0" err="1"/>
              <a:t>Хомрач</a:t>
            </a:r>
            <a:r>
              <a:rPr lang="ru-RU" dirty="0"/>
              <a:t> (13.04.1920 — 07.10.1994) — гвардии старший сержант, </a:t>
            </a:r>
            <a:r>
              <a:rPr lang="ru-RU" dirty="0">
                <a:hlinkClick r:id="rId3" tooltip="Командир"/>
              </a:rPr>
              <a:t>командир</a:t>
            </a:r>
            <a:r>
              <a:rPr lang="ru-RU" dirty="0"/>
              <a:t> миномётного </a:t>
            </a:r>
            <a:r>
              <a:rPr lang="ru-RU" dirty="0">
                <a:hlinkClick r:id="rId4" tooltip="Расчёт (военное дело)"/>
              </a:rPr>
              <a:t>расчёта</a:t>
            </a:r>
            <a:r>
              <a:rPr lang="ru-RU" dirty="0"/>
              <a:t> </a:t>
            </a:r>
            <a:r>
              <a:rPr lang="ru-RU" dirty="0">
                <a:hlinkClick r:id="rId5"/>
              </a:rPr>
              <a:t>239-го гвардейского стрелкового полка</a:t>
            </a:r>
            <a:r>
              <a:rPr lang="ru-RU" dirty="0"/>
              <a:t> </a:t>
            </a:r>
            <a:r>
              <a:rPr lang="ru-RU" dirty="0">
                <a:hlinkClick r:id="rId6" tooltip="76-я гвардейская десантно-штурмовая дивизия"/>
              </a:rPr>
              <a:t>76-й гвардейской стрелковой дивизии</a:t>
            </a:r>
            <a:r>
              <a:rPr lang="ru-RU" dirty="0"/>
              <a:t>, </a:t>
            </a:r>
            <a:r>
              <a:rPr lang="ru-RU" dirty="0">
                <a:hlinkClick r:id="rId7" tooltip="Советская гвардия"/>
              </a:rPr>
              <a:t>гвардии</a:t>
            </a:r>
            <a:r>
              <a:rPr lang="ru-RU" dirty="0"/>
              <a:t> </a:t>
            </a:r>
            <a:r>
              <a:rPr lang="ru-RU" dirty="0">
                <a:hlinkClick r:id="rId8" tooltip="Старший сержант"/>
              </a:rPr>
              <a:t>старший сержант</a:t>
            </a:r>
            <a:r>
              <a:rPr lang="ru-RU" dirty="0" smtClean="0"/>
              <a:t>. Герой Советского </a:t>
            </a:r>
            <a:r>
              <a:rPr lang="ru-RU" dirty="0"/>
              <a:t>С</a:t>
            </a:r>
            <a:r>
              <a:rPr lang="ru-RU" dirty="0" smtClean="0"/>
              <a:t>оюза</a:t>
            </a:r>
            <a:endParaRPr lang="ru-RU" dirty="0"/>
          </a:p>
          <a:p>
            <a:endParaRPr lang="ru-RU" dirty="0"/>
          </a:p>
        </p:txBody>
      </p:sp>
      <p:pic>
        <p:nvPicPr>
          <p:cNvPr id="6" name="Рисунок 5" descr="https://www.kirovsky-dv.ru/_bl/1/05633638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05064"/>
            <a:ext cx="2304256" cy="180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9600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err="1"/>
              <a:t>Феодо́сий</a:t>
            </a:r>
            <a:r>
              <a:rPr lang="ru-RU" b="1" dirty="0"/>
              <a:t> </a:t>
            </a:r>
            <a:r>
              <a:rPr lang="ru-RU" b="1" dirty="0" err="1"/>
              <a:t>Порфи́рьевич</a:t>
            </a:r>
            <a:r>
              <a:rPr lang="ru-RU" b="1" dirty="0"/>
              <a:t> Котляр</a:t>
            </a:r>
            <a:endParaRPr lang="ru-RU" dirty="0"/>
          </a:p>
        </p:txBody>
      </p:sp>
      <p:pic>
        <p:nvPicPr>
          <p:cNvPr id="5" name="Объект 4" descr="Котляр Феодосий Порфирьевич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1944216" cy="208823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283968" y="1484784"/>
            <a:ext cx="4183376" cy="4641696"/>
          </a:xfrm>
        </p:spPr>
        <p:txBody>
          <a:bodyPr>
            <a:noAutofit/>
          </a:bodyPr>
          <a:lstStyle/>
          <a:p>
            <a:r>
              <a:rPr lang="ru-RU" sz="1600" dirty="0"/>
              <a:t>советский лётчик бомбардировочной авиации и военачальник, участник </a:t>
            </a:r>
            <a:r>
              <a:rPr lang="ru-RU" sz="1600" dirty="0">
                <a:hlinkClick r:id="rId3"/>
              </a:rPr>
              <a:t>Великой Отечественной войны</a:t>
            </a:r>
            <a:r>
              <a:rPr lang="ru-RU" sz="1600" dirty="0"/>
              <a:t>, </a:t>
            </a:r>
            <a:r>
              <a:rPr lang="ru-RU" sz="1600" dirty="0">
                <a:hlinkClick r:id="rId4" tooltip="Герой Советского Союза"/>
              </a:rPr>
              <a:t>Герой Советского Союза</a:t>
            </a:r>
            <a:r>
              <a:rPr lang="ru-RU" sz="1600" dirty="0"/>
              <a:t> (</a:t>
            </a:r>
            <a:r>
              <a:rPr lang="ru-RU" sz="1600" dirty="0">
                <a:hlinkClick r:id="rId5" tooltip="1945 год"/>
              </a:rPr>
              <a:t>1945</a:t>
            </a:r>
            <a:r>
              <a:rPr lang="ru-RU" sz="1600" dirty="0"/>
              <a:t>). </a:t>
            </a:r>
            <a:r>
              <a:rPr lang="ru-RU" sz="1600" dirty="0">
                <a:hlinkClick r:id="rId6" tooltip="Генерал-лейтенант авиации"/>
              </a:rPr>
              <a:t>Генерал-лейтенант авиации</a:t>
            </a:r>
            <a:r>
              <a:rPr lang="ru-RU" sz="1600" dirty="0"/>
              <a:t> (18.02.1958). </a:t>
            </a:r>
            <a:r>
              <a:rPr lang="ru-RU" sz="1600" dirty="0">
                <a:hlinkClick r:id="rId7" tooltip="Кандидат исторических наук"/>
              </a:rPr>
              <a:t>Кандидат исторических наук</a:t>
            </a:r>
            <a:r>
              <a:rPr lang="ru-RU" sz="1600" dirty="0"/>
              <a:t>.</a:t>
            </a:r>
          </a:p>
          <a:p>
            <a:r>
              <a:rPr lang="ru-RU" sz="1600" dirty="0"/>
              <a:t>Указом Президиума </a:t>
            </a:r>
            <a:r>
              <a:rPr lang="ru-RU" sz="1600" dirty="0">
                <a:hlinkClick r:id="rId8" tooltip="Верховный Совет СССР"/>
              </a:rPr>
              <a:t>Верховного Совета СССР</a:t>
            </a:r>
            <a:r>
              <a:rPr lang="ru-RU" sz="1600" dirty="0"/>
              <a:t> от </a:t>
            </a:r>
            <a:r>
              <a:rPr lang="ru-RU" sz="1600" dirty="0">
                <a:hlinkClick r:id="rId9" tooltip="29 июня"/>
              </a:rPr>
              <a:t>29 июня</a:t>
            </a:r>
            <a:r>
              <a:rPr lang="ru-RU" sz="1600" dirty="0"/>
              <a:t> </a:t>
            </a:r>
            <a:r>
              <a:rPr lang="ru-RU" sz="1600" dirty="0">
                <a:hlinkClick r:id="rId5" tooltip="1945 год"/>
              </a:rPr>
              <a:t>1945 года</a:t>
            </a:r>
            <a:r>
              <a:rPr lang="ru-RU" sz="1600" dirty="0"/>
              <a:t> «за образцовое выполнение боевых заданий Командования на фронте борьбы с немецкими захватчиками и проявленные при этом отвагу и геройство» гвардии генерал-майору авиации Феодосию Котляру присвоено звание </a:t>
            </a:r>
            <a:r>
              <a:rPr lang="ru-RU" sz="1600" dirty="0">
                <a:hlinkClick r:id="rId4" tooltip="Герой Советского Союза"/>
              </a:rPr>
              <a:t>Героя Советского Союза</a:t>
            </a:r>
            <a:r>
              <a:rPr lang="ru-RU" sz="1600" dirty="0"/>
              <a:t> с вручением </a:t>
            </a:r>
            <a:r>
              <a:rPr lang="ru-RU" sz="1600" dirty="0">
                <a:hlinkClick r:id="rId10" tooltip="Орден Ленина"/>
              </a:rPr>
              <a:t>ордена Ленина</a:t>
            </a:r>
            <a:r>
              <a:rPr lang="ru-RU" sz="1600" dirty="0"/>
              <a:t> и </a:t>
            </a:r>
            <a:r>
              <a:rPr lang="ru-RU" sz="1600" dirty="0">
                <a:hlinkClick r:id="rId11" tooltip="Медаль "/>
              </a:rPr>
              <a:t>медали «Золотая Звезда»</a:t>
            </a:r>
            <a:r>
              <a:rPr lang="ru-RU" sz="1600" dirty="0"/>
              <a:t> за номером 6314.</a:t>
            </a:r>
          </a:p>
          <a:p>
            <a:endParaRPr lang="ru-RU" sz="1600" dirty="0"/>
          </a:p>
        </p:txBody>
      </p:sp>
      <p:pic>
        <p:nvPicPr>
          <p:cNvPr id="6" name="Рисунок 5" descr="https://mognovse.ru/mogno/820/819832/819832_html_m98a298d.gif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4077072"/>
            <a:ext cx="2448271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0864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08720"/>
            <a:ext cx="748883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Обсудим вместе.</a:t>
            </a:r>
            <a:r>
              <a:rPr lang="ru-RU" sz="2800" dirty="0"/>
              <a:t> </a:t>
            </a:r>
          </a:p>
          <a:p>
            <a:r>
              <a:rPr lang="ru-RU" sz="2800" dirty="0"/>
              <a:t>1.       Какой вклад в культуру общества внесли люди, с которыми мы познакомились?</a:t>
            </a:r>
          </a:p>
          <a:p>
            <a:r>
              <a:rPr lang="ru-RU" sz="2800" dirty="0"/>
              <a:t>2.       Могут ли они стать примером для подражания?</a:t>
            </a:r>
          </a:p>
          <a:p>
            <a:r>
              <a:rPr lang="ru-RU" sz="2800" dirty="0"/>
              <a:t>3.       Есть ли в жизни место трудовым подвигам, или героем можно стать только на войне?</a:t>
            </a:r>
          </a:p>
          <a:p>
            <a:r>
              <a:rPr lang="ru-RU" sz="2800" dirty="0"/>
              <a:t>4.       Пострадала бы нравственность общества, если бы люди не думали о результатах своего труда, а заботились только о своём благе?</a:t>
            </a:r>
          </a:p>
        </p:txBody>
      </p:sp>
    </p:spTree>
    <p:extLst>
      <p:ext uri="{BB962C8B-B14F-4D97-AF65-F5344CB8AC3E}">
        <p14:creationId xmlns:p14="http://schemas.microsoft.com/office/powerpoint/2010/main" val="6379887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 descr="https://primgazeta.ru/upload/img/archive/15/04/06/most-na-ostrov-russkii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2060848"/>
            <a:ext cx="3822700" cy="374441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16016" y="2060848"/>
            <a:ext cx="3822192" cy="3816424"/>
          </a:xfrm>
        </p:spPr>
        <p:txBody>
          <a:bodyPr>
            <a:normAutofit/>
          </a:bodyPr>
          <a:lstStyle/>
          <a:p>
            <a:r>
              <a:rPr lang="ru-RU" dirty="0"/>
              <a:t>В Приморском крае столько всего удивительного и прекрасного, что мы с вами можем гордиться им. А еще больше мы гордится  знаменитыми людьми, которые живут в Приморском крае.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693483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17203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Цель:</a:t>
            </a:r>
            <a:r>
              <a:rPr lang="ru-RU" dirty="0"/>
              <a:t> Формирование отношения и уважения к труду собственному и труду других людей.</a:t>
            </a:r>
          </a:p>
          <a:p>
            <a:r>
              <a:rPr lang="ru-RU" b="1" dirty="0"/>
              <a:t>Задачи: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Обучающая:</a:t>
            </a:r>
            <a:r>
              <a:rPr lang="ru-RU" dirty="0"/>
              <a:t> расширять представление детей о значении созидательного труда в жизни</a:t>
            </a:r>
            <a:br>
              <a:rPr lang="ru-RU" dirty="0"/>
            </a:br>
            <a:r>
              <a:rPr lang="ru-RU" b="1" dirty="0"/>
              <a:t>Развивающая: </a:t>
            </a:r>
            <a:r>
              <a:rPr lang="ru-RU" dirty="0"/>
              <a:t>развивать способность к анализу, обобщению; развивать у детей коммуникативные навыки, способности к сотрудничеству</a:t>
            </a:r>
            <a:br>
              <a:rPr lang="ru-RU" dirty="0"/>
            </a:br>
            <a:r>
              <a:rPr lang="ru-RU" b="1" dirty="0"/>
              <a:t>Воспитательная: </a:t>
            </a:r>
            <a:r>
              <a:rPr lang="ru-RU" dirty="0"/>
              <a:t>воспитывать бережное отношение к результатам созидательного труда.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145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1600200"/>
            <a:ext cx="4402832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Люблю мой край:</a:t>
            </a:r>
            <a:br>
              <a:rPr lang="ru-RU" dirty="0"/>
            </a:br>
            <a:r>
              <a:rPr lang="ru-RU" dirty="0"/>
              <a:t>Как странно это слышать:</a:t>
            </a:r>
            <a:br>
              <a:rPr lang="ru-RU" dirty="0"/>
            </a:br>
            <a:r>
              <a:rPr lang="ru-RU" dirty="0"/>
              <a:t>Ведь каждый человек свой любит край!</a:t>
            </a:r>
            <a:br>
              <a:rPr lang="ru-RU" dirty="0"/>
            </a:br>
            <a:r>
              <a:rPr lang="ru-RU" dirty="0"/>
              <a:t>Но небо здесь синее, солнце выше,</a:t>
            </a:r>
            <a:br>
              <a:rPr lang="ru-RU" dirty="0"/>
            </a:br>
            <a:r>
              <a:rPr lang="ru-RU" dirty="0"/>
              <a:t>И в цвет сирени здесь окрашен май!</a:t>
            </a:r>
          </a:p>
          <a:p>
            <a:pPr marL="0" indent="0">
              <a:buNone/>
            </a:pPr>
            <a:r>
              <a:rPr lang="ru-RU" dirty="0"/>
              <a:t>Дождем и сеном пахнет лето,</a:t>
            </a:r>
            <a:br>
              <a:rPr lang="ru-RU" dirty="0"/>
            </a:br>
            <a:r>
              <a:rPr lang="ru-RU" dirty="0"/>
              <a:t>Зовет прохладою река:</a:t>
            </a:r>
            <a:br>
              <a:rPr lang="ru-RU" dirty="0"/>
            </a:br>
            <a:r>
              <a:rPr lang="ru-RU" dirty="0"/>
              <a:t>А осень золотом одета,</a:t>
            </a:r>
            <a:br>
              <a:rPr lang="ru-RU" dirty="0"/>
            </a:br>
            <a:r>
              <a:rPr lang="ru-RU" dirty="0"/>
              <a:t>Плывут клочками облака.</a:t>
            </a:r>
          </a:p>
          <a:p>
            <a:pPr marL="0" indent="0">
              <a:buNone/>
            </a:pPr>
            <a:r>
              <a:rPr lang="ru-RU" dirty="0"/>
              <a:t>Лыжнею манит вдаль зима,</a:t>
            </a:r>
            <a:br>
              <a:rPr lang="ru-RU" dirty="0"/>
            </a:br>
            <a:r>
              <a:rPr lang="ru-RU" dirty="0"/>
              <a:t>Морозным утром снег хрустит:</a:t>
            </a:r>
            <a:br>
              <a:rPr lang="ru-RU" dirty="0"/>
            </a:br>
            <a:r>
              <a:rPr lang="ru-RU" dirty="0"/>
              <a:t>И выйдет с берегов река — в апреле.</a:t>
            </a:r>
            <a:br>
              <a:rPr lang="ru-RU" dirty="0"/>
            </a:br>
            <a:r>
              <a:rPr lang="ru-RU" dirty="0"/>
              <a:t>Лес весной шумит:</a:t>
            </a:r>
          </a:p>
          <a:p>
            <a:pPr marL="0" indent="0">
              <a:buNone/>
            </a:pPr>
            <a:r>
              <a:rPr lang="ru-RU" dirty="0"/>
              <a:t>Люблю мой край!</a:t>
            </a:r>
            <a:br>
              <a:rPr lang="ru-RU" dirty="0"/>
            </a:br>
            <a:r>
              <a:rPr lang="ru-RU" dirty="0"/>
              <a:t>Я много мест </a:t>
            </a:r>
            <a:r>
              <a:rPr lang="ru-RU" dirty="0" err="1"/>
              <a:t>видала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/>
              <a:t>И можно хоть полмира обойти,</a:t>
            </a:r>
            <a:br>
              <a:rPr lang="ru-RU" dirty="0"/>
            </a:br>
            <a:r>
              <a:rPr lang="ru-RU" dirty="0"/>
              <a:t>Но ближе и родней родного края,</a:t>
            </a:r>
            <a:br>
              <a:rPr lang="ru-RU" dirty="0"/>
            </a:br>
            <a:r>
              <a:rPr lang="ru-RU" dirty="0"/>
              <a:t>Я думаю, мне больше не найти!</a:t>
            </a:r>
          </a:p>
          <a:p>
            <a:pPr marL="0" indent="0">
              <a:buNone/>
            </a:pPr>
            <a:r>
              <a:rPr lang="ru-RU" dirty="0"/>
              <a:t>А. </a:t>
            </a:r>
            <a:r>
              <a:rPr lang="ru-RU" dirty="0" err="1"/>
              <a:t>Коблева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Люблю мой край:</a:t>
            </a:r>
            <a:br>
              <a:rPr lang="ru-RU" dirty="0"/>
            </a:br>
            <a:endParaRPr lang="ru-RU" dirty="0"/>
          </a:p>
        </p:txBody>
      </p:sp>
      <p:sp>
        <p:nvSpPr>
          <p:cNvPr id="4" name="AutoShape 2" descr="https://georating.ru/img/photos/vladivostok_158773948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https://static.tildacdn.com/tild6363-6334-4131-b230-663136653933/_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3384376" cy="35283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6657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1484784"/>
            <a:ext cx="4906888" cy="4641379"/>
          </a:xfrm>
        </p:spPr>
        <p:txBody>
          <a:bodyPr>
            <a:normAutofit/>
          </a:bodyPr>
          <a:lstStyle/>
          <a:p>
            <a:r>
              <a:rPr lang="ru-RU" dirty="0"/>
              <a:t>Вы  уже знаете, что труд — одна из главных человеческих ценностей. В любую историческую эпоху, любой народ был богат людьми, славные трудовые подвиги которых вносили вклад в развитие страны, её культуры. Вспомним лишь некоторых из тех, чьи жизнь и труд могут служить примером для каждого человека.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Приморский край</a:t>
            </a:r>
            <a:endParaRPr lang="ru-RU" dirty="0"/>
          </a:p>
        </p:txBody>
      </p:sp>
      <p:pic>
        <p:nvPicPr>
          <p:cNvPr id="4" name="Рисунок 3" descr="https://key-ms.ru/wp-content/uploads/e/3/f/e3f78190e3a1ea118a4c5ade271d38ed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3046835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5421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2808311"/>
          </a:xfrm>
        </p:spPr>
        <p:txBody>
          <a:bodyPr/>
          <a:lstStyle/>
          <a:p>
            <a:r>
              <a:rPr lang="ru-RU" b="1" dirty="0"/>
              <a:t>Знаменитые </a:t>
            </a:r>
            <a:r>
              <a:rPr lang="ru-RU" b="1" dirty="0" smtClean="0"/>
              <a:t>уроженцы. </a:t>
            </a:r>
            <a:r>
              <a:rPr lang="ru-RU" b="1" dirty="0">
                <a:hlinkClick r:id="rId2"/>
              </a:rPr>
              <a:t>Приморский край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1831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Василий Николаевич  РЕЩУК</a:t>
            </a:r>
            <a:r>
              <a:rPr lang="ru-RU" dirty="0"/>
              <a:t> – кинооператор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http://history.vestiprim.ru/uploads/posts/2017-04/1491744788_1990_operator_vasiliy_reschuk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44824"/>
            <a:ext cx="2592288" cy="297691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067944" y="1628800"/>
            <a:ext cx="4618856" cy="4497363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/>
              <a:t>Рещук</a:t>
            </a:r>
            <a:r>
              <a:rPr lang="ru-RU" dirty="0"/>
              <a:t> Василий Николаевич - член Союза кинематографистов России -  родился в 1940 г. в </a:t>
            </a:r>
            <a:r>
              <a:rPr lang="ru-RU" dirty="0" err="1"/>
              <a:t>с.Иннокентьевка</a:t>
            </a:r>
            <a:r>
              <a:rPr lang="ru-RU" dirty="0"/>
              <a:t> Приморского края. В 1961г. окончил Владивостокское художественное училище. В 1963 г. поступил на художественный факультет Дальневосточного института искусств, но не закончил ВУЗ, посчитав, что среднего художественного образования для работы кинооператором вполне достаточно.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8165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Анна Ивановна Щетинина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Щетинина А. И. за работой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3168352" cy="302433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995936" y="1628800"/>
            <a:ext cx="4690864" cy="4497363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(26 февраля 1908 — 25 сентября 1999)</a:t>
            </a:r>
            <a:br>
              <a:rPr lang="ru-RU" dirty="0"/>
            </a:br>
            <a:r>
              <a:rPr lang="ru-RU" dirty="0"/>
              <a:t>Первая в мире женщина — капитан дальнего плавания.</a:t>
            </a:r>
          </a:p>
          <a:p>
            <a:r>
              <a:rPr lang="ru-RU" dirty="0"/>
              <a:t>Анна Ивановна родилась 26 февраля 1908 года на станции Океанской под Владивостоком. Отец Иван Иванович (1877—1946) — родился в селе </a:t>
            </a:r>
            <a:r>
              <a:rPr lang="ru-RU" dirty="0" err="1"/>
              <a:t>Чумай</a:t>
            </a:r>
            <a:r>
              <a:rPr lang="ru-RU" dirty="0"/>
              <a:t> Томской губернии (ныне </a:t>
            </a:r>
            <a:r>
              <a:rPr lang="ru-RU" dirty="0" err="1"/>
              <a:t>Чебулинский</a:t>
            </a:r>
            <a:r>
              <a:rPr lang="ru-RU" dirty="0"/>
              <a:t> район Кемеровской области), работал стрелочником, лесником, рабочим и служащим на рыбных промыслах, плотником и комендантом дач в </a:t>
            </a:r>
            <a:r>
              <a:rPr lang="ru-RU" dirty="0" err="1"/>
              <a:t>Облотделе</a:t>
            </a:r>
            <a:r>
              <a:rPr lang="ru-RU" dirty="0"/>
              <a:t> НКВД. Мать Мария </a:t>
            </a:r>
            <a:r>
              <a:rPr lang="ru-RU" dirty="0" err="1"/>
              <a:t>Философовна</a:t>
            </a:r>
            <a:r>
              <a:rPr lang="ru-RU" dirty="0"/>
              <a:t> (род. 1876) — из Кемеровской области. Брат Владимир Иванович (род. 1919) — родился во Владивостоке, работал мастером цеха Авиазавода на станции Варфоломеевка Приморского края.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4470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Олег Сергеевич Гарин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Гарин Олег - Футбол - Знаменитые спортсмены - Приморский спорт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2880320" cy="302433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851920" y="1600200"/>
            <a:ext cx="4834880" cy="4525963"/>
          </a:xfrm>
        </p:spPr>
        <p:txBody>
          <a:bodyPr/>
          <a:lstStyle/>
          <a:p>
            <a:r>
              <a:rPr lang="ru-RU" dirty="0"/>
              <a:t> (22 сентября 1966, Находка, Приморский край, РСФСР, СССР) — советский и российский футболист, нападающий, тренер. Один из лучших бомбардиров чемпионата России начала 1990-х.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7669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Елена Олеговна Серова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Yelena Serova (2016-03-10)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2592288" cy="331236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995936" y="1600200"/>
            <a:ext cx="4690864" cy="4525963"/>
          </a:xfrm>
        </p:spPr>
        <p:txBody>
          <a:bodyPr>
            <a:normAutofit/>
          </a:bodyPr>
          <a:lstStyle/>
          <a:p>
            <a:r>
              <a:rPr lang="ru-RU" dirty="0"/>
              <a:t>Родилась 22 апреля 1976 года в селе Воздвиженка, Уссурийский городской округ Приморского края — российский космонавт-испытатель отряда ФГБУ «НИИ ЦПК имени Ю. А. Гагарина».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8311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</TotalTime>
  <Words>357</Words>
  <Application>Microsoft Office PowerPoint</Application>
  <PresentationFormat>Экран (4:3)</PresentationFormat>
  <Paragraphs>49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 Известные люди, связанные с малой родиной» Приморский край </vt:lpstr>
      <vt:lpstr>Презентация PowerPoint</vt:lpstr>
      <vt:lpstr>Люблю мой край: </vt:lpstr>
      <vt:lpstr>Приморский край</vt:lpstr>
      <vt:lpstr>Знаменитые уроженцы. Приморский край</vt:lpstr>
      <vt:lpstr>Василий Николаевич  РЕЩУК – кинооператор </vt:lpstr>
      <vt:lpstr>Анна Ивановна Щетинина </vt:lpstr>
      <vt:lpstr>Олег Сергеевич Гарин </vt:lpstr>
      <vt:lpstr>Елена Олеговна Серова </vt:lpstr>
      <vt:lpstr>Ярмольник Леонид Исаакович </vt:lpstr>
      <vt:lpstr>Никишенков Алексей Алексеевич </vt:lpstr>
      <vt:lpstr>Илья Игоревич Лагутенко </vt:lpstr>
      <vt:lpstr>Константин Борисович Пуликовский </vt:lpstr>
      <vt:lpstr>Владимир Гаврилович ХОМРАЧ  (г. Уссурийск, Приморский край) </vt:lpstr>
      <vt:lpstr>Феодо́сий Порфи́рьевич Котляр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Известные люди, связанные с малой родиной» </dc:title>
  <dc:creator>павел</dc:creator>
  <cp:lastModifiedBy>павел</cp:lastModifiedBy>
  <cp:revision>7</cp:revision>
  <dcterms:created xsi:type="dcterms:W3CDTF">2022-11-17T20:34:44Z</dcterms:created>
  <dcterms:modified xsi:type="dcterms:W3CDTF">2022-11-17T21:27:00Z</dcterms:modified>
</cp:coreProperties>
</file>