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0"/>
  </p:notesMasterIdLst>
  <p:sldIdLst>
    <p:sldId id="258" r:id="rId2"/>
    <p:sldId id="259" r:id="rId3"/>
    <p:sldId id="260" r:id="rId4"/>
    <p:sldId id="278" r:id="rId5"/>
    <p:sldId id="277" r:id="rId6"/>
    <p:sldId id="276" r:id="rId7"/>
    <p:sldId id="275" r:id="rId8"/>
    <p:sldId id="273" r:id="rId9"/>
    <p:sldId id="272" r:id="rId10"/>
    <p:sldId id="271" r:id="rId11"/>
    <p:sldId id="285" r:id="rId12"/>
    <p:sldId id="286" r:id="rId13"/>
    <p:sldId id="287" r:id="rId14"/>
    <p:sldId id="288" r:id="rId15"/>
    <p:sldId id="289" r:id="rId16"/>
    <p:sldId id="291" r:id="rId17"/>
    <p:sldId id="292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94660"/>
  </p:normalViewPr>
  <p:slideViewPr>
    <p:cSldViewPr>
      <p:cViewPr varScale="1">
        <p:scale>
          <a:sx n="69" d="100"/>
          <a:sy n="69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B8FF63-B908-4D04-9EB3-114C6E7BC738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C2A1D8-F7B9-4C75-B326-2263F324A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56DB85-5AAC-4381-BFB6-65FDA90117D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0CC639-65C1-42C8-89E0-2F6F7BFE600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83EC1A-04B3-4E87-AAB8-A74DE6D1987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80936-F7F2-42C3-AC6D-78F9711F5AA6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94F48-3544-4D94-B56A-64D0D4F72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98A5-9171-4759-A2B9-A698AD54144B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493B-9C62-4612-B316-3D079AD27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AE3FE-4F84-4AAF-8A6B-864682F2C47E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D3720-62AB-401A-9023-0937E9EFC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80996-945E-4DAE-AF73-1F65EED0FF92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413C7-A29B-462F-BD16-D1A6FE1FF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3E81C-6260-489A-BD78-D409357DD42E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E6DF4-6BDD-4C80-A495-8F3166DA8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85A91-6387-4374-8215-8F77282637F1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89665-0BC5-4442-87A8-140453C27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FB9DB-0BD7-4AE4-A7E6-A89B63E76E22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3C87E-33E3-4B00-996D-DBE510AE4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823B3-9D1C-4483-9DCE-B69AC83033EB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558B3-2F73-492B-AC8B-6648B2FD5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F0BA-CC3F-4137-B785-D35BFDB828CA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DFD50-251B-42E1-9FC3-9B54BF430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68CD9-885A-4529-AC49-0DCBB3A082FC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67602-C318-4897-BE4A-391CB4D7E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951E-9D7E-48D8-8C0F-E60F90855D92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BD95B-C7FE-4A6A-BAD8-878876985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19FB20-E662-4567-82DC-C935D1F4F810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88E3A3-551B-446E-88CE-3AF4CBF6F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57;&#1085;&#1103;&#1090;&#1099;&#1081;%20&#1087;&#1077;&#1076;&#1072;&#1075;&#1086;&#1075;&#1072;&#1084;&#1080;%20&#1085;&#1072;%20&#1090;&#1077;&#1084;&#1091;%20&#1088;&#1086;&#1083;&#1080;&#1082;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3" Type="http://schemas.openxmlformats.org/officeDocument/2006/relationships/image" Target="../media/image1.jpeg"/><Relationship Id="rId7" Type="http://schemas.openxmlformats.org/officeDocument/2006/relationships/hyperlink" Target="&#1052;&#1099;%20&#1088;&#1072;&#1079;&#1086;&#1073;&#1088;&#1072;&#1083;&#1080;&#1089;&#1100;-%20&#1050;&#1072;&#1082;%20&#1088;&#1072;&#1073;&#1086;&#1090;&#1072;&#1102;&#1090;%20&#1074;&#1082;&#1083;&#1072;&#1076;&#1099;%20&#1080;%20&#1082;&#1072;&#1082;%20&#1079;&#1072;&#1088;&#1072;&#1073;&#1086;&#1090;&#1072;&#1090;&#1100;,%20&#1074;&#1083;&#1086;&#1078;&#1080;&#1074;%20&#1089;&#1073;&#1077;&#1088;&#1077;&#1078;&#1077;&#1085;&#1080;&#1103;.mp4" TargetMode="External"/><Relationship Id="rId12" Type="http://schemas.openxmlformats.org/officeDocument/2006/relationships/slide" Target="slide1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14.xml"/><Relationship Id="rId5" Type="http://schemas.openxmlformats.org/officeDocument/2006/relationships/image" Target="../media/image6.png"/><Relationship Id="rId10" Type="http://schemas.openxmlformats.org/officeDocument/2006/relationships/slide" Target="slide13.xml"/><Relationship Id="rId4" Type="http://schemas.openxmlformats.org/officeDocument/2006/relationships/image" Target="../media/image3.png"/><Relationship Id="rId9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5"/>
          <p:cNvPicPr>
            <a:picLocks noChangeAspect="1" noChangeArrowheads="1"/>
          </p:cNvPicPr>
          <p:nvPr/>
        </p:nvPicPr>
        <p:blipFill>
          <a:blip r:embed="rId2"/>
          <a:srcRect l="5975" t="23392" r="31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4251325"/>
            <a:ext cx="9140825" cy="2078038"/>
          </a:xfrm>
          <a:prstGeom prst="rect">
            <a:avLst/>
          </a:prstGeom>
          <a:solidFill>
            <a:schemeClr val="bg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Connector 8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 bwMode="white">
          <a:xfrm>
            <a:off x="0" y="4127500"/>
            <a:ext cx="9140825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 bwMode="white">
          <a:xfrm>
            <a:off x="0" y="6448425"/>
            <a:ext cx="9140825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Заголовок 1"/>
          <p:cNvSpPr>
            <a:spLocks noGrp="1"/>
          </p:cNvSpPr>
          <p:nvPr>
            <p:ph type="ctrTitle"/>
          </p:nvPr>
        </p:nvSpPr>
        <p:spPr>
          <a:xfrm>
            <a:off x="2227263" y="4454525"/>
            <a:ext cx="6434137" cy="1085850"/>
          </a:xfrm>
        </p:spPr>
        <p:txBody>
          <a:bodyPr/>
          <a:lstStyle/>
          <a:p>
            <a:pPr eaLnBrk="1" hangingPunct="1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СОДЕЙСТВИЕ В СОЗДАНИИ КАДРОВОГО ПОТЕНЦИАЛА УЧИТЕЛЕЙ, МЕТОДИСТОВ, АДМИНИСТРАТОРОВ ОБРАЗОВАТЕЛЬНЫХ ОРГАНИЗАЦИЙ В ОБЛАСТИ ФИНАНСОВОЙ ГРАМОТНОСТИ, А ТАКЖЕ ЭФФЕКТИВНОЙ ИНФРАСТРУКТУРЫ ПО ПОДДЕРЖКЕ ИХ ДЕЯТЕЛЬНОСТИ ПО РАСПРОСТРАНЕНИЮ ФИНАНСОВОЙ ГРАМОТНОСТИ</a:t>
            </a:r>
          </a:p>
        </p:txBody>
      </p:sp>
      <p:sp>
        <p:nvSpPr>
          <p:cNvPr id="143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7263" y="5949950"/>
            <a:ext cx="6434137" cy="287338"/>
          </a:xfrm>
        </p:spPr>
        <p:txBody>
          <a:bodyPr/>
          <a:lstStyle/>
          <a:p>
            <a:pPr eaLnBrk="1" hangingPunct="1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01.11.2019 г. Тамбов</a:t>
            </a:r>
          </a:p>
        </p:txBody>
      </p:sp>
      <p:pic>
        <p:nvPicPr>
          <p:cNvPr id="14343" name="Рисунок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4375150"/>
            <a:ext cx="6746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9488" y="4454525"/>
            <a:ext cx="7620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5567363"/>
            <a:ext cx="15271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63" y="549275"/>
            <a:ext cx="7886700" cy="935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оценки педагогической эффективности занятия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6626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22963" y="5832475"/>
            <a:ext cx="952500" cy="952500"/>
          </a:xfrm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413" y="6003925"/>
            <a:ext cx="101758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6021388"/>
            <a:ext cx="20383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2"/>
          <p:cNvSpPr txBox="1">
            <a:spLocks noChangeArrowheads="1"/>
          </p:cNvSpPr>
          <p:nvPr/>
        </p:nvSpPr>
        <p:spPr bwMode="auto">
          <a:xfrm>
            <a:off x="757238" y="1452563"/>
            <a:ext cx="78105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Вопросы для педагогической рефлексии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Усвоение учащимися терминов урочного занятия.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Степень взаимодействия учащихся в команде.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Степень включенности учащихся в обсуждение.</a:t>
            </a: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Критерии оценки эффективности занятия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Полный охват детей в процессе обсуждения.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Степень активности взаимодействия педагогов и учащихся.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7596188" y="5661025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5" action="ppaction://hlinksldjump"/>
              </a:rPr>
              <a:t>выход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43597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>
                <a:hlinkClick r:id="rId2" action="ppaction://hlinkfile"/>
              </a:rPr>
              <a:t/>
            </a:r>
            <a:br>
              <a:rPr lang="ru-RU" sz="4000" dirty="0">
                <a:hlinkClick r:id="rId2" action="ppaction://hlinkfile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1 этап – мотивационный ролик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idx="4294967295"/>
          </p:nvPr>
        </p:nvSpPr>
        <p:spPr>
          <a:xfrm>
            <a:off x="700088" y="1849438"/>
            <a:ext cx="7535862" cy="1722437"/>
          </a:xfrm>
        </p:spPr>
        <p:txBody>
          <a:bodyPr rtlCol="0">
            <a:normAutofit fontScale="77500" lnSpcReduction="20000"/>
          </a:bodyPr>
          <a:lstStyle/>
          <a:p>
            <a:pPr marL="92075" indent="11113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Вопросы: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выбрать вклад?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вклад выбрать?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ваши деньги вырастут?</a:t>
            </a:r>
          </a:p>
          <a:p>
            <a:pPr marL="92075" indent="11113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  <p:pic>
        <p:nvPicPr>
          <p:cNvPr id="27651" name="Picture 2" descr="Картинки по запросу картинки про банковский вкла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365625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7548563" y="0"/>
            <a:ext cx="1617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Приложение 1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435975" cy="1143000"/>
          </a:xfrm>
        </p:spPr>
        <p:txBody>
          <a:bodyPr/>
          <a:lstStyle/>
          <a:p>
            <a:pPr eaLnBrk="1" hangingPunct="1"/>
            <a:r>
              <a:rPr lang="ru-RU" sz="4000" b="1" u="sng" smtClean="0">
                <a:latin typeface="Times New Roman" pitchFamily="18" charset="0"/>
                <a:cs typeface="Times New Roman" pitchFamily="18" charset="0"/>
              </a:rPr>
              <a:t>2 этап – изучение нового материала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4294967295"/>
          </p:nvPr>
        </p:nvSpPr>
        <p:spPr>
          <a:xfrm>
            <a:off x="357188" y="1357313"/>
            <a:ext cx="8501062" cy="4286250"/>
          </a:xfrm>
        </p:spPr>
        <p:txBody>
          <a:bodyPr/>
          <a:lstStyle/>
          <a:p>
            <a:pPr marL="92075" indent="11113" eaLnBrk="1" hangingPunct="1">
              <a:buFont typeface="Arial" charset="0"/>
              <a:buNone/>
            </a:pPr>
            <a:r>
              <a:rPr lang="ru-RU" sz="3500" i="1" smtClean="0">
                <a:latin typeface="Times New Roman" pitchFamily="18" charset="0"/>
                <a:cs typeface="Times New Roman" pitchFamily="18" charset="0"/>
              </a:rPr>
              <a:t>Основные понятия:</a:t>
            </a:r>
          </a:p>
          <a:p>
            <a:pPr marL="92075" indent="11113" eaLnBrk="1" hangingPunct="1">
              <a:buFont typeface="Arial" charset="0"/>
              <a:buNone/>
            </a:pPr>
            <a:endParaRPr lang="ru-RU" sz="3500" i="1" smtClean="0">
              <a:latin typeface="Times New Roman" pitchFamily="18" charset="0"/>
              <a:cs typeface="Times New Roman" pitchFamily="18" charset="0"/>
            </a:endParaRPr>
          </a:p>
          <a:p>
            <a:pPr marL="92075" indent="11113" eaLnBrk="1" hangingPunct="1">
              <a:buFont typeface="Arial" charset="0"/>
              <a:buNone/>
            </a:pPr>
            <a:r>
              <a:rPr lang="ru-RU" sz="35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smtClean="0">
                <a:latin typeface="Times New Roman" pitchFamily="18" charset="0"/>
                <a:cs typeface="Times New Roman" pitchFamily="18" charset="0"/>
              </a:rPr>
              <a:t>Банковский вклад</a:t>
            </a:r>
            <a:r>
              <a:rPr lang="ru-RU" sz="3500" i="1" smtClean="0">
                <a:latin typeface="Times New Roman" pitchFamily="18" charset="0"/>
                <a:cs typeface="Times New Roman" pitchFamily="18" charset="0"/>
              </a:rPr>
              <a:t> – это денежные средства, переданные банку под проценты и на условиях возврата, определенных договором банковского </a:t>
            </a:r>
            <a:r>
              <a:rPr lang="ru-RU" sz="4800" i="1" smtClean="0">
                <a:latin typeface="Times New Roman" pitchFamily="18" charset="0"/>
                <a:cs typeface="Times New Roman" pitchFamily="18" charset="0"/>
              </a:rPr>
              <a:t>вклада.</a:t>
            </a:r>
          </a:p>
          <a:p>
            <a:pPr marL="92075" indent="11113" eaLnBrk="1" hangingPunct="1">
              <a:buFont typeface="Arial" charset="0"/>
              <a:buNone/>
            </a:pPr>
            <a:endParaRPr lang="ru-RU" sz="2800" smtClean="0"/>
          </a:p>
        </p:txBody>
      </p:sp>
      <p:pic>
        <p:nvPicPr>
          <p:cNvPr id="28675" name="Picture 2" descr="Картинки по запросу картинки про банковский вкл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8925" y="4911725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7548563" y="0"/>
            <a:ext cx="1595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Приложение 2</a:t>
            </a:r>
            <a:endParaRPr lang="ru-RU" u="sng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750" y="928688"/>
          <a:ext cx="8247063" cy="5572126"/>
        </p:xfrm>
        <a:graphic>
          <a:graphicData uri="http://schemas.openxmlformats.org/drawingml/2006/table">
            <a:tbl>
              <a:tblPr/>
              <a:tblGrid>
                <a:gridCol w="2344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9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2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востребования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Срочный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ограничен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Ограничен сроком действия договора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Ставка %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Низкая или =0%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Выше, может перекрывать темп инфляции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условия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 частичное снятие,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Досрочное погашение без потери %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Частичное снятие не всегда,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 досрочное погашение, но с потерей %,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 продление, но иногда на новых условиях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цель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текущих расчетов и платежей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накопления на будущее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2115" marR="5211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723" name="Rectangle 1"/>
          <p:cNvSpPr>
            <a:spLocks noChangeArrowheads="1"/>
          </p:cNvSpPr>
          <p:nvPr/>
        </p:nvSpPr>
        <p:spPr bwMode="auto">
          <a:xfrm>
            <a:off x="0" y="-292100"/>
            <a:ext cx="88582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вкладов 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9724" name="TextBox 3"/>
          <p:cNvSpPr txBox="1">
            <a:spLocks noChangeArrowheads="1"/>
          </p:cNvSpPr>
          <p:nvPr/>
        </p:nvSpPr>
        <p:spPr bwMode="auto">
          <a:xfrm>
            <a:off x="7358063" y="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Приложение 3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-142875"/>
            <a:ext cx="8435975" cy="1143000"/>
          </a:xfrm>
        </p:spPr>
        <p:txBody>
          <a:bodyPr/>
          <a:lstStyle/>
          <a:p>
            <a:pPr eaLnBrk="1" hangingPunct="1"/>
            <a:r>
              <a:rPr lang="ru-RU" sz="3200" b="1" u="sng" smtClean="0">
                <a:latin typeface="Times New Roman" pitchFamily="18" charset="0"/>
                <a:cs typeface="Times New Roman" pitchFamily="18" charset="0"/>
              </a:rPr>
              <a:t>3 этап – работа с формулами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4294967295"/>
          </p:nvPr>
        </p:nvSpPr>
        <p:spPr>
          <a:xfrm>
            <a:off x="285750" y="1000125"/>
            <a:ext cx="7950200" cy="4857750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простой процент </a:t>
            </a: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процент, начисляемый на сумму, определенную в договоре, исходя из срока операции с определенной периодичностью без учёта ранее начисленных процентов: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7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7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7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7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где деньги – сумма денежных средств,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процент – годовая процентная ставка,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дни – количество дней, за которые начисляется процент.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где n – количество лет, умноженное на количество   интервалов в году.</a:t>
            </a:r>
          </a:p>
          <a:p>
            <a:pPr marL="92075" indent="11113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  <p:pic>
        <p:nvPicPr>
          <p:cNvPr id="30723" name="Picture 2" descr="Картинки по запросу картинки про банковский вкл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5157788"/>
            <a:ext cx="2074863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07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2428875"/>
            <a:ext cx="61531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Прямоугольник 6"/>
          <p:cNvSpPr>
            <a:spLocks noChangeArrowheads="1"/>
          </p:cNvSpPr>
          <p:nvPr/>
        </p:nvSpPr>
        <p:spPr bwMode="auto">
          <a:xfrm>
            <a:off x="7548563" y="0"/>
            <a:ext cx="1595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Приложение 4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435975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4 этап – кейс 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4294967295"/>
          </p:nvPr>
        </p:nvSpPr>
        <p:spPr>
          <a:xfrm>
            <a:off x="700088" y="1071563"/>
            <a:ext cx="7535862" cy="3571875"/>
          </a:xfrm>
        </p:spPr>
        <p:txBody>
          <a:bodyPr rtlCol="0">
            <a:normAutofit fontScale="400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  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Предположим, Иван Семёнович положил на вклад 50000 рублей на срок 3 месяца под процентную ставку 6 % годовых. Найти: какой доход получит Иван Семёнович по окончании срока действия вклада?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Предположим, Иван Семёнович положил на вклад 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50000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рублей на срок 1 год. Процентная ставка составляет 10 % годовых. Найти: какой доход получит Иван Семёнович по окончании срока действия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вклада? Сравните какой вклад будет более выгоднее?</a:t>
            </a:r>
          </a:p>
        </p:txBody>
      </p:sp>
      <p:pic>
        <p:nvPicPr>
          <p:cNvPr id="31747" name="Picture 2" descr="Картинки по запросу картинки про банковский вкл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4786313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9" name="Прямоугольник 5"/>
          <p:cNvSpPr>
            <a:spLocks noChangeArrowheads="1"/>
          </p:cNvSpPr>
          <p:nvPr/>
        </p:nvSpPr>
        <p:spPr bwMode="auto">
          <a:xfrm>
            <a:off x="7429500" y="142875"/>
            <a:ext cx="1595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Приложение 5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9750" y="1763713"/>
            <a:ext cx="8461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</a:p>
          <a:p>
            <a:pPr algn="ctr"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Из какого аппарата выдаётся нам зарплата? (банкомат)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Коль трудился круглый год, будет кругленьким ...(доход)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И врачу, и акробату выдают за труд ...(зарплату)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Вносят в кассу платежи. Что за фирма, подскажи? (банк)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Будут целыми, как в танке сбереженья ваши в ...(банке)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Он финансовый факир, в банк к себе вас ждёт ...(банкир)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7429500" y="0"/>
            <a:ext cx="1595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Приложение 6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684213" y="0"/>
            <a:ext cx="76311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Экономические ребусы</a:t>
            </a:r>
            <a:endParaRPr lang="ru-RU" alt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379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238" y="1392238"/>
            <a:ext cx="2520950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4" descr="https://ds03.infourok.ru/uploads/ex/1117/0004df8e-82cc3c9d/img10.jpg"/>
          <p:cNvPicPr>
            <a:picLocks noChangeAspect="1" noChangeArrowheads="1"/>
          </p:cNvPicPr>
          <p:nvPr/>
        </p:nvPicPr>
        <p:blipFill>
          <a:blip r:embed="rId3"/>
          <a:srcRect l="6477" t="22932" r="5466" b="44000"/>
          <a:stretch>
            <a:fillRect/>
          </a:stretch>
        </p:blipFill>
        <p:spPr bwMode="auto">
          <a:xfrm>
            <a:off x="1143000" y="4000500"/>
            <a:ext cx="446405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5" descr="https://ds03.infourok.ru/uploads/ex/1117/0004df8e-82cc3c9d/640/img22.jpg"/>
          <p:cNvPicPr>
            <a:picLocks noChangeAspect="1" noChangeArrowheads="1"/>
          </p:cNvPicPr>
          <p:nvPr/>
        </p:nvPicPr>
        <p:blipFill>
          <a:blip r:embed="rId4"/>
          <a:srcRect l="32870" t="3467" r="33424" b="34303"/>
          <a:stretch>
            <a:fillRect/>
          </a:stretch>
        </p:blipFill>
        <p:spPr bwMode="auto">
          <a:xfrm>
            <a:off x="6000750" y="3500438"/>
            <a:ext cx="1439863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6" descr="https://ds03.infourok.ru/uploads/ex/1117/0004df8e-82cc3c9d/img14.jpg"/>
          <p:cNvPicPr>
            <a:picLocks noChangeAspect="1" noChangeArrowheads="1"/>
          </p:cNvPicPr>
          <p:nvPr/>
        </p:nvPicPr>
        <p:blipFill>
          <a:blip r:embed="rId5"/>
          <a:srcRect l="10558" t="10400" r="4802" b="52734"/>
          <a:stretch>
            <a:fillRect/>
          </a:stretch>
        </p:blipFill>
        <p:spPr bwMode="auto">
          <a:xfrm>
            <a:off x="3492500" y="1412875"/>
            <a:ext cx="42306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611188" y="620713"/>
            <a:ext cx="7200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Задание: Решить ребусы по терминам пройденной темы.</a:t>
            </a:r>
          </a:p>
        </p:txBody>
      </p:sp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684213" y="242093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Банк</a:t>
            </a:r>
          </a:p>
        </p:txBody>
      </p:sp>
      <p:sp>
        <p:nvSpPr>
          <p:cNvPr id="33800" name="Text Box 10"/>
          <p:cNvSpPr txBox="1">
            <a:spLocks noChangeArrowheads="1"/>
          </p:cNvSpPr>
          <p:nvPr/>
        </p:nvSpPr>
        <p:spPr bwMode="auto">
          <a:xfrm>
            <a:off x="2714625" y="5786438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Деньги</a:t>
            </a:r>
          </a:p>
        </p:txBody>
      </p:sp>
      <p:sp>
        <p:nvSpPr>
          <p:cNvPr id="33801" name="Text Box 11"/>
          <p:cNvSpPr txBox="1">
            <a:spLocks noChangeArrowheads="1"/>
          </p:cNvSpPr>
          <p:nvPr/>
        </p:nvSpPr>
        <p:spPr bwMode="auto">
          <a:xfrm>
            <a:off x="4787900" y="2708275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Доходность </a:t>
            </a:r>
          </a:p>
        </p:txBody>
      </p:sp>
      <p:sp>
        <p:nvSpPr>
          <p:cNvPr id="33802" name="Text Box 12"/>
          <p:cNvSpPr txBox="1">
            <a:spLocks noChangeArrowheads="1"/>
          </p:cNvSpPr>
          <p:nvPr/>
        </p:nvSpPr>
        <p:spPr bwMode="auto">
          <a:xfrm>
            <a:off x="6215063" y="6072188"/>
            <a:ext cx="1152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Вклад</a:t>
            </a:r>
          </a:p>
        </p:txBody>
      </p:sp>
      <p:sp>
        <p:nvSpPr>
          <p:cNvPr id="33803" name="Прямоугольник 11"/>
          <p:cNvSpPr>
            <a:spLocks noChangeArrowheads="1"/>
          </p:cNvSpPr>
          <p:nvPr/>
        </p:nvSpPr>
        <p:spPr bwMode="auto">
          <a:xfrm>
            <a:off x="7429500" y="0"/>
            <a:ext cx="159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Приложение 7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2"/>
          <p:cNvPicPr>
            <a:picLocks noChangeAspect="1" noChangeArrowheads="1"/>
          </p:cNvPicPr>
          <p:nvPr/>
        </p:nvPicPr>
        <p:blipFill>
          <a:blip r:embed="rId2"/>
          <a:srcRect t="22551" b="11145"/>
          <a:stretch>
            <a:fillRect/>
          </a:stretch>
        </p:blipFill>
        <p:spPr bwMode="auto">
          <a:xfrm>
            <a:off x="0" y="0"/>
            <a:ext cx="9144000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628650" y="5534025"/>
            <a:ext cx="6103938" cy="822325"/>
          </a:xfrm>
        </p:spPr>
        <p:txBody>
          <a:bodyPr/>
          <a:lstStyle/>
          <a:p>
            <a:pPr algn="l"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</a:p>
        </p:txBody>
      </p:sp>
      <p:pic>
        <p:nvPicPr>
          <p:cNvPr id="34819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3550" y="5943600"/>
            <a:ext cx="6746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0588" y="6013450"/>
            <a:ext cx="7620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8713" y="6170613"/>
            <a:ext cx="15271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урока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8 класса по теме:</a:t>
            </a:r>
          </a:p>
        </p:txBody>
      </p:sp>
      <p:pic>
        <p:nvPicPr>
          <p:cNvPr id="15362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5778500"/>
            <a:ext cx="952500" cy="839788"/>
          </a:xfrm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865813"/>
            <a:ext cx="10175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5865813"/>
            <a:ext cx="20383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971550" y="2676525"/>
            <a:ext cx="71294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 «Вклады: как сохранить и приумножить»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28650" y="1052513"/>
            <a:ext cx="7886700" cy="4968875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Команда проекта: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Андреева Мария Юрьевна - учитель математики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Анисимова Виктория Юрьевна - учитель истории и обществознания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Антипова Елена Васильевна - учитель географии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Бочарова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Елена Александровна - учитель математики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Блудова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Алла Владимировна - учитель географии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Ведищева Нина Николаевна - учитель обществознания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Владимирова Наталия Васильевна - учитель технологии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Дегтярева Наталия Алексеевна - учитель географии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Карпунина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Светлана Владимировна - учитель географии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Лисенкова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Ольга Владимировна - учитель географии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22963" y="5865813"/>
            <a:ext cx="952500" cy="952500"/>
          </a:xfrm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7275" y="5951538"/>
            <a:ext cx="10175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6021388"/>
            <a:ext cx="20383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000125" y="820738"/>
            <a:ext cx="7686675" cy="596900"/>
          </a:xfrm>
        </p:spPr>
        <p:txBody>
          <a:bodyPr/>
          <a:lstStyle/>
          <a:p>
            <a:pPr algn="l" eaLnBrk="1" hangingPunct="1"/>
            <a:r>
              <a:rPr lang="ru-RU" sz="2800" b="1" u="sng" smtClean="0">
                <a:latin typeface="Times New Roman" pitchFamily="18" charset="0"/>
                <a:cs typeface="Times New Roman" pitchFamily="18" charset="0"/>
              </a:rPr>
              <a:t>Актуальность темы:</a:t>
            </a:r>
          </a:p>
        </p:txBody>
      </p:sp>
      <p:pic>
        <p:nvPicPr>
          <p:cNvPr id="17410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5897563"/>
            <a:ext cx="952500" cy="952500"/>
          </a:xfrm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983288"/>
            <a:ext cx="10175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6021388"/>
            <a:ext cx="20383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1000125" y="1417638"/>
            <a:ext cx="75485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занятия заключается в формировании у учащихся 8 класса необходимых знаний, умений и навыков для принятия рациональных финансовых решений в сфере управления личными финансами.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28650" y="239713"/>
            <a:ext cx="7886700" cy="525462"/>
          </a:xfrm>
        </p:spPr>
        <p:txBody>
          <a:bodyPr/>
          <a:lstStyle/>
          <a:p>
            <a:pPr indent="449263"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Характеристика условий реализации проекта: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/>
          </a:p>
        </p:txBody>
      </p:sp>
      <p:pic>
        <p:nvPicPr>
          <p:cNvPr id="18434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72188" y="6143625"/>
            <a:ext cx="803275" cy="652463"/>
          </a:xfrm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6215063"/>
            <a:ext cx="8032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6215063"/>
            <a:ext cx="20383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288" y="571500"/>
            <a:ext cx="8204200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Объект:</a:t>
            </a:r>
            <a:r>
              <a:rPr lang="ru-RU" sz="1600" dirty="0">
                <a:latin typeface="+mn-lt"/>
                <a:cs typeface="+mn-cs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изучения взаимодействия человека с банком.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образовательной организации: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Лицей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г.Уварово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им.А.И.Данилова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Лицей № 29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г.Тамбов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2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г.Мичуринск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Новоникольская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Мичуринского района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Моисеево-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Алабушская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Уваровского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МБОУ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Староюрьевской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с.Новоюрьево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Кочетовская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Мичуринский район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Ярославский филиал МБОУ Никифоровский СОШ № 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Нащёкинский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филиал МБОУ Бондарской СОШ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Андреева Мария Юрьевна-учитель математики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Анисимова Виктория Юрьевна-учитель истории и обществознания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Антипова Елена Васильевна-учитель географии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Бочарова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Елена Александровна учитель математики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Блудова Алла Владимировна- учитель географии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Ведищева Нина Николаевна- учитель обществознания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Владимирова Наталия Васильевна-учитель технологии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Дегтярева Наталия Алексеевна- учитель географии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Карпунина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Светлана Владимировна-учитель географии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Лисенкова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Ольга Владимировна-учитель географии</a:t>
            </a:r>
          </a:p>
          <a:p>
            <a:pPr marL="4320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83661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Общая характеристика занятия:</a:t>
            </a:r>
          </a:p>
        </p:txBody>
      </p:sp>
      <p:pic>
        <p:nvPicPr>
          <p:cNvPr id="19458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857875" y="5949950"/>
            <a:ext cx="962025" cy="908050"/>
          </a:xfrm>
        </p:spPr>
      </p:pic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076950"/>
            <a:ext cx="101758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8638" y="6076950"/>
            <a:ext cx="203676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9400" y="684213"/>
            <a:ext cx="8636000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занятия: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Вклады: как сохранить и приумножить».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деятельности учащихся: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урочная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 </a:t>
            </a: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занятий по теме 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занятия: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новых знаний.</a:t>
            </a: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проведения: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интегрированный урок.</a:t>
            </a: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мультимедийный компьютер, проектор.</a:t>
            </a:r>
          </a:p>
          <a:p>
            <a:pPr algn="just">
              <a:lnSpc>
                <a:spcPct val="125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обеспечение:</a:t>
            </a:r>
          </a:p>
          <a:p>
            <a:pPr indent="-285750" algn="just">
              <a:lnSpc>
                <a:spcPct val="125000"/>
              </a:lnSpc>
              <a:buFont typeface="Arial" panose="020B0604020202020204" pitchFamily="34" charset="0"/>
              <a:buChar char="•"/>
              <a:defRPr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Липсиц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 В. Финансовая грамотность: материалы для учащихся. 8-9 классы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  Дополнительное образование: Серия «Учимся разумному финансовому поведению»/ И.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Липсиц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 А. Вигдорчик — М.: ВИТА-ПРЕСС, 2014</a:t>
            </a:r>
          </a:p>
          <a:p>
            <a:pPr indent="-285750" algn="just">
              <a:lnSpc>
                <a:spcPct val="125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Вигдорчик Е.,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Липсиц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Корлюгова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Ю. Финансовая грамотность. 8 классы: методические рекомендации для учителя. — М.: ВИТА-ПРЕСС, 2014. </a:t>
            </a:r>
          </a:p>
          <a:p>
            <a:pPr indent="-285750" algn="just">
              <a:lnSpc>
                <a:spcPct val="125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Рязанова О. И. Финансовая грамотность: методические рекомендации для учителя. 8-9 классы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 / О. И. Рязанова, И.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Липсиц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 Б. Лавренова. — М.: ВИТА-ПРЕСС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2014.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2071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Педагогическая характеристика занятия:</a:t>
            </a:r>
          </a:p>
        </p:txBody>
      </p:sp>
      <p:pic>
        <p:nvPicPr>
          <p:cNvPr id="21506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929313" y="6215063"/>
            <a:ext cx="952500" cy="642937"/>
          </a:xfrm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6286500"/>
            <a:ext cx="10175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5463" y="6215063"/>
            <a:ext cx="20383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468313" y="620713"/>
            <a:ext cx="8443912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сформировать у учащихся понимание возможностей, позволяющих с выгодой использовать в будущем имеющиеся у них свободные деньги.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сформировать основные знания о банковских вкладах, процентах по вкладу;</a:t>
            </a:r>
          </a:p>
          <a:p>
            <a:pPr algn="just"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научить сравнивать условия по вкладам для выбора оптимального варианта;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научить выбирать подходящий вид вложения, проводить предварительные расчёты по вкладам с использованием формулы простых процентов.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Планируемые образовательные результаты: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Личностные результаты: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• развивать умение работать в группе,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воспитывать рациональное управление сбережениями,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формировать бережное отношение к сбережениям.</a:t>
            </a: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Метапредметные результаты: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проводить сравнительный анализ;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создавать и преобразовывать модели и схемы для решения задач;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давать определения понятиям;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выдвигать версии, выбирать средства достижения цели в группе и индивидуально;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обобщать понятия.</a:t>
            </a: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• ознакомить учащихся с понятием «банковские вклады»;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ознакомить с принципами роста сбережений при рациональном вложении их в банки.</a:t>
            </a:r>
          </a:p>
          <a:p>
            <a:pPr algn="just">
              <a:buFont typeface="Arial" charset="0"/>
              <a:buChar char="•"/>
            </a:pP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00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характеристика занятия:</a:t>
            </a:r>
          </a:p>
        </p:txBody>
      </p:sp>
      <p:pic>
        <p:nvPicPr>
          <p:cNvPr id="23554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76925" y="5799138"/>
            <a:ext cx="952500" cy="952500"/>
          </a:xfrm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6938" y="5949950"/>
            <a:ext cx="101758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5949950"/>
            <a:ext cx="20383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900113" y="1052513"/>
            <a:ext cx="761523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Перечень технологий, рекомендуемых к использованию на занятии: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Технология сотрудничества.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Информационно-коммуникационные технологии.</a:t>
            </a:r>
          </a:p>
          <a:p>
            <a:pPr algn="just"/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Перечень методических приемов, рекомендуемых к использованию на занятии: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работа с таблицей;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работа с понятиями;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анализ источников информации;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практическое исследование объектов;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участие в обсуждении видеоролика и жизненных ситуаций;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выработка коллективных решений;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доказательство и аргументация точек зрения;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практическая работа.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11188" y="-458788"/>
            <a:ext cx="7886700" cy="132556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Описание учебного процесса:</a:t>
            </a:r>
          </a:p>
        </p:txBody>
      </p:sp>
      <p:pic>
        <p:nvPicPr>
          <p:cNvPr id="24579" name="Объект 3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935663" y="5929313"/>
            <a:ext cx="952500" cy="866775"/>
          </a:xfrm>
        </p:spPr>
      </p:pic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18075" y="6021388"/>
            <a:ext cx="1017588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6021388"/>
            <a:ext cx="20383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850" y="620713"/>
          <a:ext cx="8605838" cy="5270184"/>
        </p:xfrm>
        <a:graphic>
          <a:graphicData uri="http://schemas.openxmlformats.org/drawingml/2006/table">
            <a:tbl>
              <a:tblPr/>
              <a:tblGrid>
                <a:gridCol w="2519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4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учащихся при выполнении заданий или типы заданий для учащихся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.Оргмомент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Приветствие.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95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II. Обсуждение базовых понятий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 Мотивация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мин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просматривают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action="ppaction://hlinkfile"/>
                        </a:rPr>
                        <a:t>ролик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обсуждают, отвечая на поставленный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вопрос.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2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 Работа с понятиями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мин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Осваивают базовые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понятия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помощью беседы и презентации, формулируют выводы на основании анализа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таблицы.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2.3. Работа с формулами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мин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Ознакомление с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формулой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для решения типовых задач.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6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III. Формирование практических умений определять и оценивать выгоду вложений с помощью математических задач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Решают математические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задачи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группам по теме: «Вклады: как сохранить и приумножить».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IV. Подведение итогов урока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мин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Рефлексия.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998</Words>
  <Application>Microsoft Office PowerPoint</Application>
  <PresentationFormat>Экран (4:3)</PresentationFormat>
  <Paragraphs>182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Тема Office</vt:lpstr>
      <vt:lpstr>  СОДЕЙСТВИЕ В СОЗДАНИИ КАДРОВОГО ПОТЕНЦИАЛА УЧИТЕЛЕЙ, МЕТОДИСТОВ, АДМИНИСТРАТОРОВ ОБРАЗОВАТЕЛЬНЫХ ОРГАНИЗАЦИЙ В ОБЛАСТИ ФИНАНСОВОЙ ГРАМОТНОСТИ, А ТАКЖЕ ЭФФЕКТИВНОЙ ИНФРАСТРУКТУРЫ ПО ПОДДЕРЖКЕ ИХ ДЕЯТЕЛЬНОСТИ ПО РАСПРОСТРАНЕНИЮ ФИНАНСОВОЙ ГРАМОТНОСТИ</vt:lpstr>
      <vt:lpstr> Методическая разработка урока  для 8 класса по теме:</vt:lpstr>
      <vt:lpstr>Команда проекта:  Андреева Мария Юрьевна - учитель математики Анисимова Виктория Юрьевна - учитель истории и обществознания Антипова Елена Васильевна - учитель географии Бочарова Елена Александровна - учитель математики Блудова Алла Владимировна - учитель географии Ведищева Нина Николаевна - учитель обществознания Владимирова Наталия Васильевна - учитель технологии Дегтярева Наталия Алексеевна - учитель географии Карпунина Светлана Владимировна - учитель географии Лисенкова Ольга Владимировна - учитель географии  </vt:lpstr>
      <vt:lpstr>Актуальность темы:</vt:lpstr>
      <vt:lpstr>Характеристика условий реализации проекта: </vt:lpstr>
      <vt:lpstr>Общая характеристика занятия:</vt:lpstr>
      <vt:lpstr>Педагогическая характеристика занятия:</vt:lpstr>
      <vt:lpstr>Методическая характеристика занятия:</vt:lpstr>
      <vt:lpstr>Описание учебного процесса:</vt:lpstr>
      <vt:lpstr>Методика оценки педагогической эффективности занятия </vt:lpstr>
      <vt:lpstr> 1 этап – мотивационный ролик</vt:lpstr>
      <vt:lpstr>2 этап – изучение нового материала</vt:lpstr>
      <vt:lpstr>Презентация PowerPoint</vt:lpstr>
      <vt:lpstr>3 этап – работа с формулами</vt:lpstr>
      <vt:lpstr>4 этап – кейс </vt:lpstr>
      <vt:lpstr>Презентация PowerPoint</vt:lpstr>
      <vt:lpstr>Презентация PowerPoint</vt:lpstr>
      <vt:lpstr>Благодарим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СОДЕЙСТВИЕ В СОЗДАНИИ КАДРОВОГО ПОТЕНЦИАЛА УЧИТЕЛЕЙ, МЕТОДИСТОВ, АДМИНИСТРАТОРОВ ОБРАЗОВАТЕЛЬНЫХ ОРГАНИЗАЦИЙ В ОБЛАСТИ ФИНАНСОВОЙ ГРАМОТНОСТИ, А ТАКЖЕ ЭФФЕКТИВНОЙ ИНФРАСТРУКТУРЫ ПО ПОДДЕРЖКЕ ИХ ДЕЯТЕЛЬНОСТИ ПО РАСПРОСТРАНЕНИЮ ФИНАНСОВОЙ ГРАМОТНОСТИ</dc:title>
  <dc:creator>user</dc:creator>
  <cp:lastModifiedBy>User-10</cp:lastModifiedBy>
  <cp:revision>48</cp:revision>
  <dcterms:modified xsi:type="dcterms:W3CDTF">2022-11-18T05:57:17Z</dcterms:modified>
</cp:coreProperties>
</file>