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tags/tag2.xml" ContentType="application/vnd.openxmlformats-officedocument.presentationml.tags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20"/>
  </p:notesMasterIdLst>
  <p:sldIdLst>
    <p:sldId id="256" r:id="rId3"/>
    <p:sldId id="257" r:id="rId4"/>
    <p:sldId id="289" r:id="rId5"/>
    <p:sldId id="297" r:id="rId6"/>
    <p:sldId id="293" r:id="rId7"/>
    <p:sldId id="296" r:id="rId8"/>
    <p:sldId id="298" r:id="rId9"/>
    <p:sldId id="292" r:id="rId10"/>
    <p:sldId id="299" r:id="rId11"/>
    <p:sldId id="295" r:id="rId12"/>
    <p:sldId id="288" r:id="rId13"/>
    <p:sldId id="290" r:id="rId14"/>
    <p:sldId id="291" r:id="rId15"/>
    <p:sldId id="294" r:id="rId16"/>
    <p:sldId id="300" r:id="rId17"/>
    <p:sldId id="287" r:id="rId18"/>
    <p:sldId id="301" r:id="rId19"/>
  </p:sldIdLst>
  <p:sldSz cx="12192000" cy="6858000"/>
  <p:notesSz cx="6858000" cy="9144000"/>
  <p:custDataLst>
    <p:tags r:id="rId2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orient="horz" pos="2201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5280F"/>
    <a:srgbClr val="FFF4E6"/>
    <a:srgbClr val="FACCB7"/>
    <a:srgbClr val="C70000"/>
    <a:srgbClr val="B40000"/>
    <a:srgbClr val="9A0000"/>
    <a:srgbClr val="8E0000"/>
    <a:srgbClr val="860000"/>
    <a:srgbClr val="EFD867"/>
    <a:srgbClr val="EDD35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1386" autoAdjust="0"/>
    <p:restoredTop sz="86434" autoAdjust="0"/>
  </p:normalViewPr>
  <p:slideViewPr>
    <p:cSldViewPr snapToGrid="0" showGuides="1">
      <p:cViewPr>
        <p:scale>
          <a:sx n="40" d="100"/>
          <a:sy n="40" d="100"/>
        </p:scale>
        <p:origin x="-834" y="-606"/>
      </p:cViewPr>
      <p:guideLst>
        <p:guide orient="horz" pos="2160"/>
        <p:guide orient="horz" pos="2201"/>
        <p:guide pos="3840"/>
      </p:guideLst>
    </p:cSldViewPr>
  </p:slideViewPr>
  <p:outlineViewPr>
    <p:cViewPr>
      <p:scale>
        <a:sx n="33" d="100"/>
        <a:sy n="33" d="100"/>
      </p:scale>
      <p:origin x="0" y="666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 showGuides="1">
      <p:cViewPr varScale="1">
        <p:scale>
          <a:sx n="48" d="100"/>
          <a:sy n="48" d="100"/>
        </p:scale>
        <p:origin x="-2970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107E83B-532B-4847-992F-725D11D9BB50}" type="datetimeFigureOut">
              <a:rPr lang="zh-CN" altLang="en-US" smtClean="0"/>
              <a:t>2022/11/18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0A1A49A-F344-4462-8652-DB8F67F48E3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42485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A1A49A-F344-4462-8652-DB8F67F48E36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27557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A1A49A-F344-4462-8652-DB8F67F48E36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171238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A1A49A-F344-4462-8652-DB8F67F48E36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27557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F6821A-882B-429B-BADE-C9B4BD41CECE}" type="datetimeFigureOut">
              <a:rPr lang="zh-CN" altLang="en-US" smtClean="0"/>
              <a:t>2022/11/18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768105-A130-4487-B4A0-B249F736CD4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12324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3000"/>
    </mc:Choice>
    <mc:Fallback xmlns="">
      <p:transition advTm="300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2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2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F6821A-882B-429B-BADE-C9B4BD41CECE}" type="datetimeFigureOut">
              <a:rPr lang="zh-CN" altLang="en-US" smtClean="0"/>
              <a:t>2022/11/18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768105-A130-4487-B4A0-B249F736CD4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26077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3000"/>
    </mc:Choice>
    <mc:Fallback xmlns="">
      <p:transition advTm="300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99B9EB2-0717-409A-B1C1-EC7F80FF8E51}" type="datetimeFigureOut">
              <a:rPr lang="zh-CN" altLang="en-US" smtClean="0"/>
              <a:t>2022/11/18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62DDA3C-55E3-436C-8907-1B92F441DF6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588798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99B9EB2-0717-409A-B1C1-EC7F80FF8E51}" type="datetimeFigureOut">
              <a:rPr lang="zh-CN" altLang="en-US" smtClean="0"/>
              <a:t>2022/11/18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62DDA3C-55E3-436C-8907-1B92F441DF6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912959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99B9EB2-0717-409A-B1C1-EC7F80FF8E51}" type="datetimeFigureOut">
              <a:rPr lang="zh-CN" altLang="en-US" smtClean="0"/>
              <a:t>2022/11/18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62DDA3C-55E3-436C-8907-1B92F441DF6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972469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99B9EB2-0717-409A-B1C1-EC7F80FF8E51}" type="datetimeFigureOut">
              <a:rPr lang="zh-CN" altLang="en-US" smtClean="0"/>
              <a:t>2022/11/18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62DDA3C-55E3-436C-8907-1B92F441DF6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247472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99B9EB2-0717-409A-B1C1-EC7F80FF8E51}" type="datetimeFigureOut">
              <a:rPr lang="zh-CN" altLang="en-US" smtClean="0"/>
              <a:t>2022/11/18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62DDA3C-55E3-436C-8907-1B92F441DF6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675035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99B9EB2-0717-409A-B1C1-EC7F80FF8E51}" type="datetimeFigureOut">
              <a:rPr lang="zh-CN" altLang="en-US" smtClean="0"/>
              <a:t>2022/11/18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62DDA3C-55E3-436C-8907-1B92F441DF6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025899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99B9EB2-0717-409A-B1C1-EC7F80FF8E51}" type="datetimeFigureOut">
              <a:rPr lang="zh-CN" altLang="en-US" smtClean="0"/>
              <a:t>2022/11/18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62DDA3C-55E3-436C-8907-1B92F441DF6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618971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99B9EB2-0717-409A-B1C1-EC7F80FF8E51}" type="datetimeFigureOut">
              <a:rPr lang="zh-CN" altLang="en-US" smtClean="0"/>
              <a:t>2022/11/18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62DDA3C-55E3-436C-8907-1B92F441DF6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14515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99B9EB2-0717-409A-B1C1-EC7F80FF8E51}" type="datetimeFigureOut">
              <a:rPr lang="zh-CN" altLang="en-US" smtClean="0"/>
              <a:t>2022/11/18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62DDA3C-55E3-436C-8907-1B92F441DF6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14663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42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7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F6821A-882B-429B-BADE-C9B4BD41CECE}" type="datetimeFigureOut">
              <a:rPr lang="zh-CN" altLang="en-US" smtClean="0"/>
              <a:t>2022/11/18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768105-A130-4487-B4A0-B249F736CD4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90072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3000"/>
    </mc:Choice>
    <mc:Fallback xmlns="">
      <p:transition advTm="3000"/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99B9EB2-0717-409A-B1C1-EC7F80FF8E51}" type="datetimeFigureOut">
              <a:rPr lang="zh-CN" altLang="en-US" smtClean="0"/>
              <a:t>2022/11/18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62DDA3C-55E3-436C-8907-1B92F441DF6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350854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99B9EB2-0717-409A-B1C1-EC7F80FF8E51}" type="datetimeFigureOut">
              <a:rPr lang="zh-CN" altLang="en-US" smtClean="0"/>
              <a:t>2022/11/18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62DDA3C-55E3-436C-8907-1B92F441DF6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33254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F6821A-882B-429B-BADE-C9B4BD41CECE}" type="datetimeFigureOut">
              <a:rPr lang="zh-CN" altLang="en-US" smtClean="0"/>
              <a:t>2022/11/18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768105-A130-4487-B4A0-B249F736CD4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68940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3000"/>
    </mc:Choice>
    <mc:Fallback xmlns="">
      <p:transition advTm="300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9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2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2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F6821A-882B-429B-BADE-C9B4BD41CECE}" type="datetimeFigureOut">
              <a:rPr lang="zh-CN" altLang="en-US" smtClean="0"/>
              <a:t>2022/11/18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768105-A130-4487-B4A0-B249F736CD4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9596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3000"/>
    </mc:Choice>
    <mc:Fallback xmlns="">
      <p:transition advTm="300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F6821A-882B-429B-BADE-C9B4BD41CECE}" type="datetimeFigureOut">
              <a:rPr lang="zh-CN" altLang="en-US" smtClean="0"/>
              <a:t>2022/11/18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768105-A130-4487-B4A0-B249F736CD4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35222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3000"/>
    </mc:Choice>
    <mc:Fallback xmlns="">
      <p:transition advTm="300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F6821A-882B-429B-BADE-C9B4BD41CECE}" type="datetimeFigureOut">
              <a:rPr lang="zh-CN" altLang="en-US" smtClean="0"/>
              <a:t>2022/11/18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768105-A130-4487-B4A0-B249F736CD4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41993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3000"/>
    </mc:Choice>
    <mc:Fallback xmlns="">
      <p:transition advTm="300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9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F6821A-882B-429B-BADE-C9B4BD41CECE}" type="datetimeFigureOut">
              <a:rPr lang="zh-CN" altLang="en-US" smtClean="0"/>
              <a:t>2022/11/18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768105-A130-4487-B4A0-B249F736CD4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10522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3000"/>
    </mc:Choice>
    <mc:Fallback xmlns="">
      <p:transition advTm="300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9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F6821A-882B-429B-BADE-C9B4BD41CECE}" type="datetimeFigureOut">
              <a:rPr lang="zh-CN" altLang="en-US" smtClean="0"/>
              <a:t>2022/11/18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768105-A130-4487-B4A0-B249F736CD4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74017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3000"/>
    </mc:Choice>
    <mc:Fallback xmlns="">
      <p:transition advTm="300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F6821A-882B-429B-BADE-C9B4BD41CECE}" type="datetimeFigureOut">
              <a:rPr lang="zh-CN" altLang="en-US" smtClean="0"/>
              <a:t>2022/11/18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768105-A130-4487-B4A0-B249F736CD4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8866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3000"/>
    </mc:Choice>
    <mc:Fallback xmlns="">
      <p:transition advTm="300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11" Type="http://schemas.openxmlformats.org/officeDocument/2006/relationships/slideLayout" Target="../slideLayouts/slideLayout21.xml"/><Relationship Id="rId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F6821A-882B-429B-BADE-C9B4BD41CECE}" type="datetimeFigureOut">
              <a:rPr lang="zh-CN" altLang="en-US" smtClean="0"/>
              <a:t>2022/11/18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4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8768105-A130-4487-B4A0-B249F736CD48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文本框 6"/>
          <p:cNvSpPr txBox="1"/>
          <p:nvPr userDrawn="1"/>
        </p:nvSpPr>
        <p:spPr>
          <a:xfrm>
            <a:off x="4318000" y="2971802"/>
            <a:ext cx="35560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感谢您下载包图网平台上提供的</a:t>
            </a:r>
            <a:r>
              <a:rPr kumimoji="0" lang="en-US" altLang="zh-CN" sz="3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PPT</a:t>
            </a:r>
            <a:r>
              <a:rPr kumimoji="0" lang="zh-CN" altLang="en-US" sz="3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作品，为了您和包图网以及原创作者的利益，请勿复制、传播、销售，否则将承担法律责任！包图网将对作品进行维权，按照传播下载次数进行十倍的索取赔偿！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ibaotu.com</a:t>
            </a:r>
          </a:p>
        </p:txBody>
      </p:sp>
      <p:pic>
        <p:nvPicPr>
          <p:cNvPr id="10" name="图片 9"/>
          <p:cNvPicPr>
            <a:picLocks noChangeAspect="1"/>
          </p:cNvPicPr>
          <p:nvPr userDrawn="1"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2208"/>
            <a:ext cx="12192878" cy="68602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5557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</p:sldLayoutIdLst>
  <mc:AlternateContent xmlns:mc="http://schemas.openxmlformats.org/markup-compatibility/2006" xmlns:p14="http://schemas.microsoft.com/office/powerpoint/2010/main">
    <mc:Choice Requires="p14">
      <p:transition p14:dur="10" advTm="3000"/>
    </mc:Choice>
    <mc:Fallback xmlns="">
      <p:transition advTm="300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 userDrawn="1"/>
        </p:nvSpPr>
        <p:spPr>
          <a:xfrm>
            <a:off x="1909192" y="2652141"/>
            <a:ext cx="740664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00" dirty="0">
                <a:noFill/>
                <a:effectLst>
                  <a:outerShdw sx="1000" sy="1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雷锋</a:t>
            </a:r>
            <a:r>
              <a:rPr lang="en-US" altLang="zh-CN" sz="900" dirty="0">
                <a:noFill/>
                <a:effectLst>
                  <a:outerShdw sx="1000" sy="1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PPT</a:t>
            </a:r>
            <a:r>
              <a:rPr lang="zh-CN" altLang="en-US" sz="900" dirty="0">
                <a:noFill/>
                <a:effectLst>
                  <a:outerShdw sx="1000" sy="1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网</a:t>
            </a:r>
            <a:r>
              <a:rPr lang="en-US" altLang="zh-CN" sz="900" dirty="0">
                <a:noFill/>
                <a:effectLst>
                  <a:outerShdw sx="1000" sy="1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-WWW.LFPPT.COM</a:t>
            </a:r>
            <a:r>
              <a:rPr lang="zh-CN" altLang="en-US" sz="900" dirty="0">
                <a:noFill/>
                <a:effectLst>
                  <a:outerShdw sx="1000" sy="1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免费</a:t>
            </a:r>
            <a:r>
              <a:rPr lang="en-US" altLang="zh-CN" sz="900" dirty="0">
                <a:noFill/>
                <a:effectLst>
                  <a:outerShdw sx="1000" sy="1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PPT</a:t>
            </a:r>
            <a:r>
              <a:rPr lang="zh-CN" altLang="en-US" sz="900" dirty="0">
                <a:noFill/>
                <a:effectLst>
                  <a:outerShdw sx="1000" sy="1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模板下载，精品</a:t>
            </a:r>
            <a:r>
              <a:rPr lang="en-US" altLang="zh-CN" sz="900" dirty="0">
                <a:noFill/>
                <a:effectLst>
                  <a:outerShdw sx="1000" sy="1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PPT</a:t>
            </a:r>
            <a:r>
              <a:rPr lang="zh-CN" altLang="en-US" sz="900" dirty="0">
                <a:noFill/>
                <a:effectLst>
                  <a:outerShdw sx="1000" sy="1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模板，雷锋</a:t>
            </a:r>
            <a:r>
              <a:rPr lang="en-US" altLang="zh-CN" sz="900" dirty="0">
                <a:noFill/>
                <a:effectLst>
                  <a:outerShdw sx="1000" sy="1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PPT</a:t>
            </a:r>
            <a:r>
              <a:rPr lang="zh-CN" altLang="en-US" sz="900" dirty="0">
                <a:noFill/>
                <a:effectLst>
                  <a:outerShdw sx="1000" sy="1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网</a:t>
            </a:r>
            <a:r>
              <a:rPr lang="en-US" altLang="zh-CN" sz="900" dirty="0">
                <a:noFill/>
                <a:effectLst>
                  <a:outerShdw sx="1000" sy="1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-WWW.LFPPT.COM</a:t>
            </a:r>
            <a:r>
              <a:rPr lang="zh-CN" altLang="en-US" sz="900" dirty="0">
                <a:noFill/>
                <a:effectLst>
                  <a:outerShdw sx="1000" sy="1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每天更新</a:t>
            </a:r>
            <a:r>
              <a:rPr lang="en-US" altLang="zh-CN" sz="900" dirty="0">
                <a:noFill/>
                <a:effectLst>
                  <a:outerShdw sx="1000" sy="1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PPT</a:t>
            </a:r>
            <a:r>
              <a:rPr lang="zh-CN" altLang="en-US" sz="900" dirty="0">
                <a:noFill/>
                <a:effectLst>
                  <a:outerShdw sx="1000" sy="1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模板</a:t>
            </a:r>
          </a:p>
        </p:txBody>
      </p:sp>
    </p:spTree>
    <p:extLst>
      <p:ext uri="{BB962C8B-B14F-4D97-AF65-F5344CB8AC3E}">
        <p14:creationId xmlns:p14="http://schemas.microsoft.com/office/powerpoint/2010/main" val="41851107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slideLayout" Target="../slideLayouts/slideLayout6.xml"/><Relationship Id="rId7" Type="http://schemas.openxmlformats.org/officeDocument/2006/relationships/image" Target="../media/image4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3.png"/><Relationship Id="rId11" Type="http://schemas.openxmlformats.org/officeDocument/2006/relationships/image" Target="../media/image8.png"/><Relationship Id="rId5" Type="http://schemas.openxmlformats.org/officeDocument/2006/relationships/image" Target="../media/image2.png"/><Relationship Id="rId10" Type="http://schemas.openxmlformats.org/officeDocument/2006/relationships/image" Target="../media/image7.png"/><Relationship Id="rId4" Type="http://schemas.openxmlformats.org/officeDocument/2006/relationships/notesSlide" Target="../notesSlides/notesSlide1.xml"/><Relationship Id="rId9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ru.wikipedia.org/wiki/%D0%AE%D0%BD%D1%8C%D0%BD%D0%B0%D0%BD%D1%8C" TargetMode="External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://ru.wikipedia.org/wiki/%D0%94%D0%B8_%D0%A1%D0%B8%D0%BD%D1%8C" TargetMode="External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6.xml"/><Relationship Id="rId4" Type="http://schemas.openxmlformats.org/officeDocument/2006/relationships/hyperlink" Target="http://ru.wikipedia.org/wiki/%D0%A1%D0%BB%D0%BE%D0%BD%D0%BE%D0%B2%D0%B0%D1%8F_%D0%BA%D0%BE%D1%81%D1%82%D1%8C/o%D0%A1%D0%BB%D0%BE%D0%BD%D0%BE%D0%B2%D0%B0%D1%8F%20%D0%BA%D0%BE%D1%81%D1%82%D1%8C" TargetMode="Externa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3" Type="http://schemas.openxmlformats.org/officeDocument/2006/relationships/tags" Target="../tags/tag2.xml"/><Relationship Id="rId7" Type="http://schemas.openxmlformats.org/officeDocument/2006/relationships/image" Target="../media/image31.png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2.png"/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6.xml"/><Relationship Id="rId9" Type="http://schemas.openxmlformats.org/officeDocument/2006/relationships/image" Target="../media/image4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0.jpeg"/><Relationship Id="rId4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雷锋PPT网www.lfppt.com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256"/>
            <a:ext cx="12188954" cy="6858000"/>
          </a:xfrm>
          <a:prstGeom prst="rect">
            <a:avLst/>
          </a:prstGeom>
        </p:spPr>
      </p:pic>
      <p:pic>
        <p:nvPicPr>
          <p:cNvPr id="18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62088" y="1687342"/>
            <a:ext cx="9266237" cy="4676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657727" y="378971"/>
            <a:ext cx="3719736" cy="5836616"/>
          </a:xfrm>
          <a:prstGeom prst="rect">
            <a:avLst/>
          </a:prstGeom>
        </p:spPr>
      </p:pic>
      <p:grpSp>
        <p:nvGrpSpPr>
          <p:cNvPr id="15" name="组合 14"/>
          <p:cNvGrpSpPr/>
          <p:nvPr/>
        </p:nvGrpSpPr>
        <p:grpSpPr>
          <a:xfrm>
            <a:off x="4100542" y="2720338"/>
            <a:ext cx="8106909" cy="3749311"/>
            <a:chOff x="4100542" y="2720338"/>
            <a:chExt cx="8106909" cy="3749311"/>
          </a:xfrm>
        </p:grpSpPr>
        <p:grpSp>
          <p:nvGrpSpPr>
            <p:cNvPr id="14" name="组合 13"/>
            <p:cNvGrpSpPr/>
            <p:nvPr/>
          </p:nvGrpSpPr>
          <p:grpSpPr>
            <a:xfrm>
              <a:off x="4100542" y="4599454"/>
              <a:ext cx="6336166" cy="1870195"/>
              <a:chOff x="4100542" y="4599454"/>
              <a:chExt cx="6336166" cy="1870195"/>
            </a:xfrm>
          </p:grpSpPr>
          <p:pic>
            <p:nvPicPr>
              <p:cNvPr id="1030" name="Picture 6" descr="C:\Users\asus123\Desktop\图片2.png"/>
              <p:cNvPicPr>
                <a:picLocks noChangeAspect="1" noChangeArrowheads="1"/>
              </p:cNvPicPr>
              <p:nvPr/>
            </p:nvPicPr>
            <p:blipFill rotWithShape="1">
              <a:blip r:embed="rId8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 bwMode="auto">
              <a:xfrm>
                <a:off x="6041666" y="4683467"/>
                <a:ext cx="4395042" cy="1786182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7" name="图片 6"/>
              <p:cNvPicPr>
                <a:picLocks noChangeAspect="1"/>
              </p:cNvPicPr>
              <p:nvPr/>
            </p:nvPicPr>
            <p:blipFill>
              <a:blip r:embed="rId9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4100542" y="4599454"/>
                <a:ext cx="3361324" cy="1757346"/>
              </a:xfrm>
              <a:prstGeom prst="rect">
                <a:avLst/>
              </a:prstGeom>
            </p:spPr>
          </p:pic>
        </p:grp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665965" y="2720338"/>
              <a:ext cx="3541486" cy="3603016"/>
            </a:xfrm>
            <a:prstGeom prst="rect">
              <a:avLst/>
            </a:prstGeom>
          </p:spPr>
        </p:pic>
      </p:grpSp>
      <p:pic>
        <p:nvPicPr>
          <p:cNvPr id="4" name="月之门 - 七秀坊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316085" y="5375452"/>
            <a:ext cx="609600" cy="60960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2622884" y="2093494"/>
            <a:ext cx="915452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Путешествие в Китай</a:t>
            </a:r>
            <a:endParaRPr lang="ru-RU" sz="6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062009" y="3428744"/>
            <a:ext cx="6587317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Подготовили ученики 3 Б класса</a:t>
            </a:r>
          </a:p>
          <a:p>
            <a:r>
              <a:rPr lang="ru-RU" sz="4000" dirty="0" err="1" smtClean="0">
                <a:latin typeface="Times New Roman" pitchFamily="18" charset="0"/>
                <a:cs typeface="Times New Roman" pitchFamily="18" charset="0"/>
              </a:rPr>
              <a:t>Кл.рук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4000" dirty="0" err="1" smtClean="0">
                <a:latin typeface="Times New Roman" pitchFamily="18" charset="0"/>
                <a:cs typeface="Times New Roman" pitchFamily="18" charset="0"/>
              </a:rPr>
              <a:t>Нацис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Т.Е.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323739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3000"/>
    </mc:Choice>
    <mc:Fallback xmlns="">
      <p:transition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20000" numSld="999" showWhenStopped="0">
                <p:cTn id="16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7" descr="porcelain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52"/>
          <a:stretch/>
        </p:blipFill>
        <p:spPr bwMode="auto">
          <a:xfrm>
            <a:off x="192506" y="284665"/>
            <a:ext cx="3981119" cy="38060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4" descr="j83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6047" y="208548"/>
            <a:ext cx="4807234" cy="38821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68444" y="4090737"/>
            <a:ext cx="11999494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Ремесленники Китая лепили гончарные изделия тысячи лет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, 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но к первому веку нашей эры они создали нечто совершенно новое.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Чтобы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его изготовить, китайские гончары смешивали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чистый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каолин </a:t>
            </a:r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фарфоровым камнем. Но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самым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важным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компонентом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был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жир. Нужна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температура в 1300 С,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чтобы превратить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глину в эти изящные, похожие на стекло изделия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797155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3000"/>
    </mc:Choice>
    <mc:Fallback xmlns="">
      <p:transition advTm="3000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1-2\Desktop\Китай\800px-Shogi_Game_Positio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6884" y="505327"/>
            <a:ext cx="7066547" cy="52999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7579894" y="944922"/>
            <a:ext cx="4655762" cy="224676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Китайцы очень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любят</a:t>
            </a:r>
          </a:p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играть в различные игры. </a:t>
            </a:r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Больше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всего им </a:t>
            </a:r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нравятся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разные </a:t>
            </a:r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головоломки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403881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3000"/>
    </mc:Choice>
    <mc:Fallback xmlns="">
      <p:transition advTm="3000"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1-2\Desktop\Китай\1-7-700x52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6569" y="519615"/>
            <a:ext cx="5588995" cy="41917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1-2\Desktop\Китай\pandasleep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8995" y="1963403"/>
            <a:ext cx="6294193" cy="41917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62911" y="4768714"/>
            <a:ext cx="5670463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Любимец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всех китайцев - панда. </a:t>
            </a:r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Его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любимое лакомство - бамбук</a:t>
            </a:r>
            <a:r>
              <a:rPr lang="ru-RU" dirty="0"/>
              <a:t>.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084453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3000"/>
    </mc:Choice>
    <mc:Fallback xmlns="">
      <p:transition advTm="3000"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1-2\Desktop\Китай\1637876340_49-pro-dachnikov-com-p-chai-rastenie-foto-4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2506" y="583671"/>
            <a:ext cx="7676148" cy="51174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7868654" y="583671"/>
            <a:ext cx="3994483" cy="55399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Родиной этого куста 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являются</a:t>
            </a:r>
          </a:p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западные районы провинции </a:t>
            </a:r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b="1" u="sng" dirty="0" err="1" smtClean="0">
                <a:latin typeface="Times New Roman" pitchFamily="18" charset="0"/>
                <a:cs typeface="Times New Roman" pitchFamily="18" charset="0"/>
                <a:hlinkClick r:id="rId3"/>
              </a:rPr>
              <a:t>Юньнань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. И уже 5,5 тысяч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лет </a:t>
            </a:r>
          </a:p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потреблялся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в лечебных целях. </a:t>
            </a:r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Чашки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без ручек стали </a:t>
            </a:r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популярными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среди любителей </a:t>
            </a:r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этого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напитка.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502596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3000"/>
    </mc:Choice>
    <mc:Fallback xmlns="">
      <p:transition advTm="3000"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1-2\Desktop\Китай\HTB1pF6kXfLsK1Rjy0Fbq6xSEXXa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463" y="529391"/>
            <a:ext cx="5654842" cy="56548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6545180" y="890338"/>
            <a:ext cx="4716378" cy="40626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Император </a:t>
            </a:r>
            <a:r>
              <a:rPr lang="ru-RU" sz="2400" b="1" u="sng" dirty="0" err="1">
                <a:latin typeface="Times New Roman" pitchFamily="18" charset="0"/>
                <a:cs typeface="Times New Roman" pitchFamily="18" charset="0"/>
                <a:hlinkClick r:id="rId3"/>
              </a:rPr>
              <a:t>Ди</a:t>
            </a:r>
            <a:r>
              <a:rPr lang="ru-RU" sz="2400" b="1" u="sng" dirty="0">
                <a:latin typeface="Times New Roman" pitchFamily="18" charset="0"/>
                <a:cs typeface="Times New Roman" pitchFamily="18" charset="0"/>
                <a:hlinkClick r:id="rId3"/>
              </a:rPr>
              <a:t> Синь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первым</a:t>
            </a: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воспользовался ими, </a:t>
            </a:r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сделанными</a:t>
            </a: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из </a:t>
            </a:r>
            <a:r>
              <a:rPr lang="ru-RU" sz="2400" b="1" u="sng" dirty="0">
                <a:latin typeface="Times New Roman" pitchFamily="18" charset="0"/>
                <a:cs typeface="Times New Roman" pitchFamily="18" charset="0"/>
                <a:hlinkClick r:id="rId4"/>
              </a:rPr>
              <a:t>слоновой </a:t>
            </a:r>
            <a:r>
              <a:rPr lang="ru-RU" sz="2400" b="1" u="sng" dirty="0" smtClean="0">
                <a:latin typeface="Times New Roman" pitchFamily="18" charset="0"/>
                <a:cs typeface="Times New Roman" pitchFamily="18" charset="0"/>
                <a:hlinkClick r:id="rId4"/>
              </a:rPr>
              <a:t>кости</a:t>
            </a:r>
            <a:endParaRPr lang="ru-RU" sz="2400" b="1" u="sng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 свыше 2000 лет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тому</a:t>
            </a: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назад,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а другие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использовали</a:t>
            </a: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бронзовые. Сейчас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они</a:t>
            </a: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употребляются очень широко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а нам больше знакомы из дерева.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942303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3000"/>
    </mc:Choice>
    <mc:Fallback xmlns="">
      <p:transition advTm="3000"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C:\Users\1-2\Downloads\IMG_541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47710"/>
            <a:ext cx="4567535" cy="60879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5" name="Picture 3" descr="C:\Users\1-2\Downloads\IMG_5417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509"/>
          <a:stretch/>
        </p:blipFill>
        <p:spPr bwMode="auto">
          <a:xfrm>
            <a:off x="7620000" y="529389"/>
            <a:ext cx="4572000" cy="59246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4514944" y="529389"/>
            <a:ext cx="3277053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Китайская кухня известна на весь мир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Пища китайцев очень разнообразна.</a:t>
            </a:r>
          </a:p>
          <a:p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В конце обеда китайцы едят не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десерт,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 а суп. Сами китайцы едят не вилкой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а специальными палочками. Но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больше всего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 китайцы любят рыбу, рис и чай.</a:t>
            </a:r>
          </a:p>
          <a:p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857034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3000"/>
    </mc:Choice>
    <mc:Fallback xmlns="">
      <p:transition advTm="3000"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256"/>
            <a:ext cx="12188954" cy="6858000"/>
          </a:xfrm>
          <a:prstGeom prst="rect">
            <a:avLst/>
          </a:prstGeom>
        </p:spPr>
      </p:pic>
      <p:pic>
        <p:nvPicPr>
          <p:cNvPr id="21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02250" y="1552682"/>
            <a:ext cx="9266237" cy="46815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PA_吴欣睿 - 三个人的时光">
            <a:hlinkClick r:id="" action="ppaction://media"/>
          </p:cNvPr>
          <p:cNvPicPr>
            <a:picLocks noChangeAspect="1"/>
          </p:cNvPicPr>
          <p:nvPr>
            <a:audioFile r:link="rId2"/>
            <p:custDataLst>
              <p:tags r:id="rId3"/>
            </p:custDataLst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7007613" y="-1011411"/>
            <a:ext cx="609600" cy="609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657727" y="378971"/>
            <a:ext cx="3719736" cy="5836616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4776042" y="1205726"/>
            <a:ext cx="3551529" cy="4071989"/>
            <a:chOff x="4776042" y="1205726"/>
            <a:chExt cx="3551529" cy="4071989"/>
          </a:xfrm>
        </p:grpSpPr>
        <p:sp>
          <p:nvSpPr>
            <p:cNvPr id="13" name="TextBox 12"/>
            <p:cNvSpPr txBox="1"/>
            <p:nvPr/>
          </p:nvSpPr>
          <p:spPr>
            <a:xfrm>
              <a:off x="4776042" y="1205726"/>
              <a:ext cx="2231571" cy="22159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3800" dirty="0" smtClean="0">
                  <a:solidFill>
                    <a:srgbClr val="A5280F"/>
                  </a:solidFill>
                  <a:latin typeface="汉仪书魂体简"/>
                  <a:ea typeface="汉仪书魂体简"/>
                </a:rPr>
                <a:t> </a:t>
              </a:r>
              <a:endParaRPr lang="en-US" altLang="zh-CN" sz="13800" dirty="0">
                <a:solidFill>
                  <a:srgbClr val="A5280F"/>
                </a:solidFill>
                <a:latin typeface="汉仪书魂体简"/>
                <a:ea typeface="汉仪书魂体简"/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6096000" y="3061724"/>
              <a:ext cx="2231571" cy="22159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3800" dirty="0" smtClean="0">
                  <a:solidFill>
                    <a:srgbClr val="A5280F"/>
                  </a:solidFill>
                  <a:latin typeface="汉仪书魂体简"/>
                  <a:ea typeface="汉仪书魂体简"/>
                </a:rPr>
                <a:t> </a:t>
              </a:r>
              <a:endParaRPr lang="en-US" altLang="zh-CN" sz="13800" dirty="0">
                <a:solidFill>
                  <a:srgbClr val="A5280F"/>
                </a:solidFill>
                <a:latin typeface="汉仪书魂体简"/>
                <a:ea typeface="汉仪书魂体简"/>
              </a:endParaRPr>
            </a:p>
          </p:txBody>
        </p:sp>
      </p:grpSp>
      <p:sp>
        <p:nvSpPr>
          <p:cNvPr id="5" name="TextBox 4"/>
          <p:cNvSpPr txBox="1"/>
          <p:nvPr/>
        </p:nvSpPr>
        <p:spPr>
          <a:xfrm>
            <a:off x="4162926" y="2313721"/>
            <a:ext cx="498107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Спасибо за внимание</a:t>
            </a:r>
            <a:endParaRPr lang="ru-RU" sz="6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636501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3000"/>
    </mc:Choice>
    <mc:Fallback xmlns="">
      <p:transition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973179" y="1515979"/>
            <a:ext cx="6288901" cy="20313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Картин</a:t>
            </a:r>
            <a:r>
              <a:rPr lang="ru-RU" dirty="0"/>
              <a:t>к</a:t>
            </a:r>
            <a:r>
              <a:rPr lang="ru-RU" dirty="0" smtClean="0"/>
              <a:t>и из интернета </a:t>
            </a:r>
            <a:r>
              <a:rPr lang="en-US" dirty="0" smtClean="0"/>
              <a:t>1-7-700x525</a:t>
            </a:r>
            <a:r>
              <a:rPr lang="ru-RU" dirty="0" smtClean="0"/>
              <a:t>.</a:t>
            </a:r>
          </a:p>
          <a:p>
            <a:r>
              <a:rPr lang="en-US" dirty="0" smtClean="0"/>
              <a:t>800px-Shogi_Game_Position</a:t>
            </a:r>
            <a:r>
              <a:rPr lang="ru-RU" dirty="0" smtClean="0"/>
              <a:t>.</a:t>
            </a:r>
          </a:p>
          <a:p>
            <a:r>
              <a:rPr lang="en-US" dirty="0"/>
              <a:t>1920x1273_1430478_[www.ArtFile.ru</a:t>
            </a:r>
            <a:r>
              <a:rPr lang="en-US" dirty="0" smtClean="0"/>
              <a:t>]</a:t>
            </a:r>
            <a:endParaRPr lang="ru-RU" dirty="0" smtClean="0"/>
          </a:p>
          <a:p>
            <a:r>
              <a:rPr lang="en-US" dirty="0" smtClean="0"/>
              <a:t>1637876340_49-pro-dachnikov-com-p-chai-rastenie-foto-49</a:t>
            </a:r>
            <a:endParaRPr lang="ru-RU" dirty="0" smtClean="0"/>
          </a:p>
          <a:p>
            <a:r>
              <a:rPr lang="en-US" dirty="0" smtClean="0"/>
              <a:t>china_invetions_1</a:t>
            </a:r>
            <a:endParaRPr lang="ru-RU" dirty="0" smtClean="0"/>
          </a:p>
          <a:p>
            <a:r>
              <a:rPr lang="en-US" dirty="0" smtClean="0"/>
              <a:t>HTB1pF6kXfLsK1Rjy0Fbq6xSEXXa0</a:t>
            </a:r>
            <a:endParaRPr lang="ru-RU" dirty="0" smtClean="0"/>
          </a:p>
          <a:p>
            <a:r>
              <a:rPr lang="en-US"/>
              <a:t>izobreteniacn-696x465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168045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3000"/>
    </mc:Choice>
    <mc:Fallback xmlns="">
      <p:transition advTm="3000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62088" y="1592290"/>
            <a:ext cx="9266237" cy="4676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" name="雷锋PPT网www.lfppt.com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2081581"/>
            <a:ext cx="2689458" cy="2694838"/>
          </a:xfrm>
          <a:prstGeom prst="rect">
            <a:avLst/>
          </a:prstGeom>
        </p:spPr>
      </p:pic>
      <p:sp>
        <p:nvSpPr>
          <p:cNvPr id="11" name="文本框 6"/>
          <p:cNvSpPr txBox="1"/>
          <p:nvPr/>
        </p:nvSpPr>
        <p:spPr>
          <a:xfrm>
            <a:off x="8551670" y="3931595"/>
            <a:ext cx="2569198" cy="646331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3" name="Picture 2" descr="&amp;Dcy;&amp;ocy;&amp;scy;&amp;tcy;&amp;ocy;&amp;pcy;&amp;rcy;&amp;icy;&amp;mcy;&amp;iecy;&amp;chcy;&amp;acy;&amp;tcy;&amp;iecy;&amp;lcy;&amp;softcy;&amp;ncy;&amp;ocy;&amp;scy;&amp;tcy;&amp;icy; &amp;Kcy;&amp;icy;&amp;tcy;&amp;acy;&amp;yacy; &amp;kcy;&amp;acy;&amp;rcy;&amp;tcy;&amp;acy;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3185" y="383807"/>
            <a:ext cx="7146811" cy="4392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0" y="4639499"/>
            <a:ext cx="1219200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Китай граничит с 15 странами. Соседи Китая - Корея, Россия, Монголия, Казахстан,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Киргизстан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, Таджикистан, Афганистан ,Пакистан, Индия, Непал, Бутан, Мьянма, Лаос, Вьетнам, Макао.</a:t>
            </a:r>
          </a:p>
        </p:txBody>
      </p:sp>
    </p:spTree>
    <p:extLst>
      <p:ext uri="{BB962C8B-B14F-4D97-AF65-F5344CB8AC3E}">
        <p14:creationId xmlns:p14="http://schemas.microsoft.com/office/powerpoint/2010/main" val="9723032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3000"/>
    </mc:Choice>
    <mc:Fallback xmlns="">
      <p:transition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1-2\Desktop\Китай\Без названия (4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2506" y="212267"/>
            <a:ext cx="5694947" cy="37995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1" name="Picture 3" descr="C:\Users\1-2\Desktop\Китай\1920x1273_1430478_[www.ArtFile.ru]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0095" y="2878612"/>
            <a:ext cx="6001905" cy="39793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660358" y="4868306"/>
            <a:ext cx="124264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Пекин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797945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3000"/>
    </mc:Choice>
    <mc:Fallback xmlns="">
      <p:transition advTm="3000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KARTMAN\Desktop\Китай\флаг1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8743" y="510006"/>
            <a:ext cx="6853925" cy="43507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38" name="Picture 2" descr="C:\Users\1-2\Desktop\Китай\gr-kitaj-most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12668" y="510006"/>
            <a:ext cx="4800600" cy="5191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082842" y="5701131"/>
            <a:ext cx="321370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Флаг и герб Китая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246138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3000"/>
    </mc:Choice>
    <mc:Fallback xmlns="">
      <p:transition advTm="3000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1-2\Desktop\Китай\gVvSFD28cJ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0359" y="547688"/>
            <a:ext cx="8831178" cy="5762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202091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3000"/>
    </mc:Choice>
    <mc:Fallback xmlns="">
      <p:transition advTm="3000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0607_china_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580" y="276126"/>
            <a:ext cx="5486400" cy="43891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4" descr="2543025159_261240eca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2443" y="2472490"/>
            <a:ext cx="5847346" cy="4385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719365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3000"/>
    </mc:Choice>
    <mc:Fallback xmlns="">
      <p:transition advTm="3000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 descr="C:\Users\1-2\Desktop\%D0%9A%D0%B8%D1%82%D0%B0%D0%B9\scale_1200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" name="AutoShape 4" descr="C:\Users\1-2\Desktop\%D0%9A%D0%B8%D1%82%D0%B0%D0%B9\scale_1200.webp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9221" name="Picture 5" descr="C:\Users\1-2\Desktop\Китай\94077.750x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24125" y="1295400"/>
            <a:ext cx="7143750" cy="4267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377496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3000"/>
    </mc:Choice>
    <mc:Fallback xmlns="">
      <p:transition advTm="3000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1-2\Desktop\Китай\china_invetions_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00192"/>
            <a:ext cx="5462337" cy="4178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5945527" y="257008"/>
            <a:ext cx="6189531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Китайцы первыми создали: календарь, кораблестроение, экзаменационную систему, тяжелое огнестрельное оружие, фарфор, периодические газеты, бумажные деньги, реактивный двигатель, спички, лапшу, сейсмограф , лыжи.  И зубную щетку. Благодаря китайцам мы можем спрятаться под зонтиком.  </a:t>
            </a:r>
          </a:p>
        </p:txBody>
      </p:sp>
      <p:pic>
        <p:nvPicPr>
          <p:cNvPr id="4099" name="Picture 3" descr="C:\Users\1-2\Desktop\Китай\izobreteniacn-696x465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6857" y="3104147"/>
            <a:ext cx="5618670" cy="37538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430855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3000"/>
    </mc:Choice>
    <mc:Fallback xmlns="">
      <p:transition advTm="3000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 descr="C:\Users\1-2\Desktop\%D0%9A%D0%B8%D1%82%D0%B0%D0%B9\scale_1200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" name="Picture 2" descr="C:\Users\KARTMAN\Desktop\Китай\дракон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97832"/>
            <a:ext cx="7555186" cy="44184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7170821" y="7937"/>
            <a:ext cx="5021179" cy="61247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В Китае принято считать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что это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мифическое</a:t>
            </a:r>
          </a:p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существо является </a:t>
            </a:r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олицетворением</a:t>
            </a:r>
          </a:p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мужества и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доброты,</a:t>
            </a:r>
          </a:p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так же предком всего </a:t>
            </a:r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китайского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народа. </a:t>
            </a:r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еще китайцы верят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 что драконы приносят удачу. </a:t>
            </a:r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Поэтому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изображения драконов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можно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увидеть </a:t>
            </a:r>
            <a:r>
              <a:rPr lang="ru-RU" sz="2800" b="1" u="sng" dirty="0">
                <a:latin typeface="Times New Roman" pitchFamily="18" charset="0"/>
                <a:cs typeface="Times New Roman" pitchFamily="18" charset="0"/>
              </a:rPr>
              <a:t>повсюду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: </a:t>
            </a:r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одежде, на веерах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на картинах, на стенах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678162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3000"/>
    </mc:Choice>
    <mc:Fallback xmlns="">
      <p:transition advTm="3000"/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COURSE_ID" val="82B29CDA-B90E-449C-A283-CEC41269F924"/>
  <p:tag name="ISPRING_SCORM_RATE_SLIDES" val="1"/>
  <p:tag name="ISPRINGONLINEFOLDERID" val="0"/>
  <p:tag name="ISPRINGONLINEFOLDERPATH" val="Content List"/>
  <p:tag name="ISPRINGCLOUDFOLDERID" val="0"/>
  <p:tag name="ISPRINGCLOUDFOLDERPATH" val="Repository"/>
  <p:tag name="ISPRING_PLAYERS_CUSTOMIZATION" val="UEsDBBQAAgAIAEOUV0cNwDEewAEAANoDAAAPAAAAbm9uZS9wbGF5ZXIueG1spZJPb9QwEMXPW6nfIfK9dpYKUa0cekDKiaJKC4jbyptME1PHDp4Ju/vtmfzZpFuQQOKQaPIy72fPs/X9sXHJT4hog8/EWqYiAV+E0voqE18+5zd34v799ZVunTlBTGyZCR88iKQELKJtiX2PhupMvBAkQ0XCL4+bI9pM1ETtRqnD4SAPtzLESr1J07X69vBxW9TQmBvrkYwvmLvs5VYkbbQhWjpl4l0qrq9WA/ICZ5F7fIXBdf3KKIvQqDYCgieIatz2bN3Q3838NMErOrWAgkdfDbPvTfH8EMrOAfbaSo9tWyDqCYO20rSx6zufYCwyMTbsGkA0FaB0vhJq9Ko/mPWTM1hPHLzA9ty22zuLNYsjfejeLerubBmyVxNHXYJ0M0wwnGLeOZeDoS5CKZIIPzrLVd5jv85HkK7FuJzn7h0+Wy/xULDGVW4KCvH0gR18JFOUco5ejtHLwdTbh+ITF49TnNsFMgezhKBratzbf86j7/6fOEp4Mp0jcV7B+hKOueW/BA2PQsAz9pqk1sl+tTOVd9ftmxdX40Iadzdl8R1FQiZWwNewNGTUos8w9Zqm1fg5JTTHotXv91JPRC5/AVBLAQIAABQAAgAIAEOUV0cNwDEewAEAANoDAAAPAAAAAAAAAAEAAAAAAAAAAABub25lL3BsYXllci54bWxQSwUGAAAAAAEAAQA9AAAA7QEAAAAA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PRESENTATION_TITLE" val="红色中国风春节计划PPT模板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Metro</Template>
  <TotalTime>1671</TotalTime>
  <Words>182</Words>
  <Application>Microsoft Office PowerPoint</Application>
  <PresentationFormat>Произвольный</PresentationFormat>
  <Paragraphs>61</Paragraphs>
  <Slides>17</Slides>
  <Notes>3</Notes>
  <HiddenSlides>0</HiddenSlides>
  <MMClips>2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17</vt:i4>
      </vt:variant>
    </vt:vector>
  </HeadingPairs>
  <TitlesOfParts>
    <vt:vector size="19" baseType="lpstr">
      <vt:lpstr>Office 主题​​</vt:lpstr>
      <vt:lpstr>自定义设计方案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雷锋PPT网www.lfppt.com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雷锋PPT网www.lfppt.com</dc:title>
  <dc:creator>雷锋PPT网www.lfppt.com</dc:creator>
  <cp:keywords>雷锋PPT网www.lfppt.com</cp:keywords>
  <cp:lastModifiedBy>1-2</cp:lastModifiedBy>
  <cp:revision>173</cp:revision>
  <dcterms:created xsi:type="dcterms:W3CDTF">2018-01-24T10:19:04Z</dcterms:created>
  <dcterms:modified xsi:type="dcterms:W3CDTF">2022-11-18T05:59:47Z</dcterms:modified>
</cp:coreProperties>
</file>