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80" r:id="rId9"/>
    <p:sldId id="265" r:id="rId10"/>
    <p:sldId id="266" r:id="rId11"/>
    <p:sldId id="267" r:id="rId12"/>
    <p:sldId id="268" r:id="rId13"/>
    <p:sldId id="281" r:id="rId14"/>
    <p:sldId id="269" r:id="rId15"/>
    <p:sldId id="271" r:id="rId16"/>
    <p:sldId id="272" r:id="rId17"/>
    <p:sldId id="274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Носители языка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Аббревиатуры с AS</c:v>
                </c:pt>
                <c:pt idx="1">
                  <c:v>Самые распространённые*</c:v>
                </c:pt>
                <c:pt idx="2">
                  <c:v>Сокращения с апострофом</c:v>
                </c:pt>
                <c:pt idx="3">
                  <c:v>Сокращения из устной речи**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10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Изучающие язык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Аббревиатуры с AS</c:v>
                </c:pt>
                <c:pt idx="1">
                  <c:v>Самые распространённые*</c:v>
                </c:pt>
                <c:pt idx="2">
                  <c:v>Сокращения с апострофом</c:v>
                </c:pt>
                <c:pt idx="3">
                  <c:v>Сокращения из устной речи**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Вариант не выбран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Аббревиатуры с AS</c:v>
                </c:pt>
                <c:pt idx="1">
                  <c:v>Самые распространённые*</c:v>
                </c:pt>
                <c:pt idx="2">
                  <c:v>Сокращения с апострофом</c:v>
                </c:pt>
                <c:pt idx="3">
                  <c:v>Сокращения из устной речи**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0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337088"/>
        <c:axId val="139338880"/>
        <c:axId val="0"/>
      </c:bar3DChart>
      <c:catAx>
        <c:axId val="139337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aseline="0">
                <a:solidFill>
                  <a:srgbClr val="FFFFFF"/>
                </a:solidFill>
              </a:defRPr>
            </a:pPr>
            <a:endParaRPr lang="ru-RU"/>
          </a:p>
        </c:txPr>
        <c:crossAx val="139338880"/>
        <c:crosses val="autoZero"/>
        <c:auto val="1"/>
        <c:lblAlgn val="ctr"/>
        <c:lblOffset val="100"/>
        <c:noMultiLvlLbl val="0"/>
      </c:catAx>
      <c:valAx>
        <c:axId val="139338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3370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solidFill>
                <a:srgbClr val="FFFFFF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Разговорный английский: сокращения в устной и в письменной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Автор: Краева Екатерина </a:t>
            </a:r>
            <a:r>
              <a:rPr lang="ru-RU" dirty="0" smtClean="0"/>
              <a:t> Александровна</a:t>
            </a:r>
            <a:r>
              <a:rPr lang="ru-RU" dirty="0"/>
              <a:t>,</a:t>
            </a:r>
          </a:p>
          <a:p>
            <a:r>
              <a:rPr lang="ru-RU" dirty="0" smtClean="0"/>
              <a:t>ученица </a:t>
            </a:r>
            <a:r>
              <a:rPr lang="ru-RU" dirty="0"/>
              <a:t>11 класса </a:t>
            </a:r>
            <a:r>
              <a:rPr lang="ru-RU" dirty="0" smtClean="0"/>
              <a:t>Б</a:t>
            </a:r>
          </a:p>
          <a:p>
            <a:r>
              <a:rPr lang="ru-RU" dirty="0" smtClean="0"/>
              <a:t>Руководитель</a:t>
            </a:r>
            <a:r>
              <a:rPr lang="ru-RU" dirty="0"/>
              <a:t>: Жигунова Оксана Игоревна,</a:t>
            </a:r>
          </a:p>
          <a:p>
            <a:r>
              <a:rPr lang="ru-RU" dirty="0" smtClean="0"/>
              <a:t>учитель </a:t>
            </a:r>
            <a:r>
              <a:rPr lang="ru-RU" dirty="0"/>
              <a:t>английского языка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864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сокращений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ru-RU" sz="1400" dirty="0" err="1"/>
              <a:t>etc</a:t>
            </a:r>
            <a:r>
              <a:rPr lang="ru-RU" sz="1400" dirty="0"/>
              <a:t>. (</a:t>
            </a:r>
            <a:r>
              <a:rPr lang="ru-RU" sz="1400" dirty="0" err="1"/>
              <a:t>et</a:t>
            </a:r>
            <a:r>
              <a:rPr lang="ru-RU" sz="1400" dirty="0"/>
              <a:t> </a:t>
            </a:r>
            <a:r>
              <a:rPr lang="ru-RU" sz="1400" dirty="0" err="1"/>
              <a:t>cetera</a:t>
            </a:r>
            <a:r>
              <a:rPr lang="ru-RU" sz="1400" dirty="0"/>
              <a:t>) — и так </a:t>
            </a:r>
            <a:r>
              <a:rPr lang="ru-RU" sz="1400" dirty="0" smtClean="0"/>
              <a:t>далее</a:t>
            </a:r>
          </a:p>
          <a:p>
            <a:r>
              <a:rPr lang="en-US" sz="1400" dirty="0"/>
              <a:t>AD (Anno Domini) — </a:t>
            </a:r>
            <a:r>
              <a:rPr lang="ru-RU" sz="1400" dirty="0"/>
              <a:t>нашей эры, от Рождества Христова</a:t>
            </a:r>
          </a:p>
          <a:p>
            <a:r>
              <a:rPr lang="en-US" sz="1400" dirty="0"/>
              <a:t>BC (Before Christ) – </a:t>
            </a:r>
            <a:r>
              <a:rPr lang="ru-RU" sz="1400" dirty="0"/>
              <a:t>до нашей эры, до Рождества Христова</a:t>
            </a:r>
          </a:p>
          <a:p>
            <a:r>
              <a:rPr lang="en-US" sz="1400" dirty="0"/>
              <a:t>AM (ante meridiem) — </a:t>
            </a:r>
            <a:r>
              <a:rPr lang="ru-RU" sz="1400" dirty="0"/>
              <a:t>до полудня</a:t>
            </a:r>
          </a:p>
          <a:p>
            <a:r>
              <a:rPr lang="en-US" sz="1400" dirty="0"/>
              <a:t>PM (post meridiem) — </a:t>
            </a:r>
            <a:r>
              <a:rPr lang="ru-RU" sz="1400" dirty="0"/>
              <a:t>после полудня</a:t>
            </a:r>
          </a:p>
          <a:p>
            <a:r>
              <a:rPr lang="en-US" sz="1400" dirty="0"/>
              <a:t>P.S. (post scriptum) — </a:t>
            </a:r>
            <a:r>
              <a:rPr lang="ru-RU" sz="1400" dirty="0"/>
              <a:t>постскриптум, примечание в конце письма</a:t>
            </a:r>
          </a:p>
          <a:p>
            <a:r>
              <a:rPr lang="en-US" sz="1400" dirty="0"/>
              <a:t>Monday — Mon — Mo — </a:t>
            </a:r>
            <a:r>
              <a:rPr lang="ru-RU" sz="1400" dirty="0"/>
              <a:t>понедельник</a:t>
            </a:r>
          </a:p>
          <a:p>
            <a:r>
              <a:rPr lang="en-US" sz="1400" dirty="0"/>
              <a:t>Tuesday — Tue — </a:t>
            </a:r>
            <a:r>
              <a:rPr lang="en-US" sz="1400" dirty="0" err="1"/>
              <a:t>Tu</a:t>
            </a:r>
            <a:r>
              <a:rPr lang="en-US" sz="1400" dirty="0"/>
              <a:t>  — </a:t>
            </a:r>
            <a:r>
              <a:rPr lang="ru-RU" sz="1400" dirty="0"/>
              <a:t>вторник</a:t>
            </a:r>
          </a:p>
          <a:p>
            <a:r>
              <a:rPr lang="en-US" sz="1400" dirty="0"/>
              <a:t>January — Jan — </a:t>
            </a:r>
            <a:r>
              <a:rPr lang="en-US" sz="1400" dirty="0" err="1"/>
              <a:t>январь</a:t>
            </a:r>
            <a:endParaRPr lang="en-US" sz="1400" dirty="0"/>
          </a:p>
          <a:p>
            <a:r>
              <a:rPr lang="en-US" sz="1400" dirty="0"/>
              <a:t>February — Feb — </a:t>
            </a:r>
            <a:r>
              <a:rPr lang="en-US" sz="1400" dirty="0" err="1"/>
              <a:t>февраль</a:t>
            </a:r>
            <a:endParaRPr lang="en-US" sz="1400" dirty="0"/>
          </a:p>
          <a:p>
            <a:r>
              <a:rPr lang="en-US" sz="1400" dirty="0"/>
              <a:t>Birthday — B-day — </a:t>
            </a:r>
            <a:r>
              <a:rPr lang="ru-RU" sz="1400" dirty="0"/>
              <a:t>день рождения</a:t>
            </a:r>
          </a:p>
          <a:p>
            <a:r>
              <a:rPr lang="en-US" sz="1400" dirty="0"/>
              <a:t>Christmas — X-mas — </a:t>
            </a:r>
            <a:r>
              <a:rPr lang="ru-RU" sz="1400" dirty="0"/>
              <a:t>Рождество</a:t>
            </a:r>
          </a:p>
          <a:p>
            <a:r>
              <a:rPr lang="en-US" sz="1400" dirty="0" err="1"/>
              <a:t>kph</a:t>
            </a:r>
            <a:r>
              <a:rPr lang="en-US" sz="1400" dirty="0"/>
              <a:t> (</a:t>
            </a:r>
            <a:r>
              <a:rPr lang="en-US" sz="1400" dirty="0" err="1"/>
              <a:t>kilometres</a:t>
            </a:r>
            <a:r>
              <a:rPr lang="en-US" sz="1400" dirty="0"/>
              <a:t> per hour) – </a:t>
            </a:r>
            <a:r>
              <a:rPr lang="ru-RU" sz="1400" dirty="0"/>
              <a:t>километров в час.</a:t>
            </a:r>
          </a:p>
          <a:p>
            <a:r>
              <a:rPr lang="en-US" sz="1400" dirty="0"/>
              <a:t>ft. (foot) – </a:t>
            </a:r>
            <a:r>
              <a:rPr lang="ru-RU" sz="1400" dirty="0"/>
              <a:t>фут, 1 фут = 30 см 48 мм.</a:t>
            </a:r>
          </a:p>
          <a:p>
            <a:r>
              <a:rPr lang="en-US" sz="1400" dirty="0"/>
              <a:t>Isn’t = is not</a:t>
            </a:r>
          </a:p>
          <a:p>
            <a:r>
              <a:rPr lang="en-US" sz="1400" dirty="0"/>
              <a:t>Aren’t = are not</a:t>
            </a:r>
          </a:p>
          <a:p>
            <a:r>
              <a:rPr lang="en-US" sz="1400" dirty="0"/>
              <a:t>because – ‘cause</a:t>
            </a:r>
          </a:p>
          <a:p>
            <a:r>
              <a:rPr lang="en-US" sz="1400" dirty="0"/>
              <a:t>of the clock – o’clock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7396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сокращений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2MOR — </a:t>
            </a:r>
            <a:r>
              <a:rPr lang="ru-RU" sz="1600" dirty="0" err="1"/>
              <a:t>Tomorrow</a:t>
            </a:r>
            <a:r>
              <a:rPr lang="ru-RU" sz="1600" dirty="0"/>
              <a:t> — Завтра</a:t>
            </a:r>
          </a:p>
          <a:p>
            <a:r>
              <a:rPr lang="ru-RU" sz="1600" dirty="0"/>
              <a:t>2NTE — </a:t>
            </a:r>
            <a:r>
              <a:rPr lang="ru-RU" sz="1600" dirty="0" err="1"/>
              <a:t>Tonight</a:t>
            </a:r>
            <a:r>
              <a:rPr lang="ru-RU" sz="1600" dirty="0"/>
              <a:t> — Сегодня вечером </a:t>
            </a:r>
          </a:p>
          <a:p>
            <a:r>
              <a:rPr lang="ru-RU" sz="1600" dirty="0"/>
              <a:t>AMAP — </a:t>
            </a:r>
            <a:r>
              <a:rPr lang="ru-RU" sz="1600" dirty="0" err="1"/>
              <a:t>As</a:t>
            </a:r>
            <a:r>
              <a:rPr lang="ru-RU" sz="1600" dirty="0"/>
              <a:t> </a:t>
            </a:r>
            <a:r>
              <a:rPr lang="ru-RU" sz="1600" dirty="0" err="1"/>
              <a:t>much</a:t>
            </a:r>
            <a:r>
              <a:rPr lang="ru-RU" sz="1600" dirty="0"/>
              <a:t> </a:t>
            </a:r>
            <a:r>
              <a:rPr lang="ru-RU" sz="1600" dirty="0" err="1"/>
              <a:t>as</a:t>
            </a:r>
            <a:r>
              <a:rPr lang="ru-RU" sz="1600" dirty="0"/>
              <a:t> </a:t>
            </a:r>
            <a:r>
              <a:rPr lang="ru-RU" sz="1600" dirty="0" err="1"/>
              <a:t>possible</a:t>
            </a:r>
            <a:r>
              <a:rPr lang="ru-RU" sz="1600" dirty="0"/>
              <a:t> — Как можно больше</a:t>
            </a:r>
          </a:p>
          <a:p>
            <a:r>
              <a:rPr lang="ru-RU" sz="1600" dirty="0"/>
              <a:t>ASAP — </a:t>
            </a:r>
            <a:r>
              <a:rPr lang="ru-RU" sz="1600" dirty="0" err="1"/>
              <a:t>As</a:t>
            </a:r>
            <a:r>
              <a:rPr lang="ru-RU" sz="1600" dirty="0"/>
              <a:t> </a:t>
            </a:r>
            <a:r>
              <a:rPr lang="ru-RU" sz="1600" dirty="0" err="1"/>
              <a:t>soon</a:t>
            </a:r>
            <a:r>
              <a:rPr lang="ru-RU" sz="1600" dirty="0"/>
              <a:t> </a:t>
            </a:r>
            <a:r>
              <a:rPr lang="ru-RU" sz="1600" dirty="0" err="1"/>
              <a:t>as</a:t>
            </a:r>
            <a:r>
              <a:rPr lang="ru-RU" sz="1600" dirty="0"/>
              <a:t> </a:t>
            </a:r>
            <a:r>
              <a:rPr lang="ru-RU" sz="1600" dirty="0" err="1"/>
              <a:t>possible</a:t>
            </a:r>
            <a:r>
              <a:rPr lang="ru-RU" sz="1600" dirty="0"/>
              <a:t> — </a:t>
            </a:r>
            <a:r>
              <a:rPr lang="ru-RU" sz="1600" dirty="0" smtClean="0"/>
              <a:t>Как </a:t>
            </a:r>
            <a:r>
              <a:rPr lang="ru-RU" sz="1600" dirty="0"/>
              <a:t>можно скорее. </a:t>
            </a:r>
            <a:endParaRPr lang="ru-RU" sz="1600" dirty="0" smtClean="0"/>
          </a:p>
          <a:p>
            <a:r>
              <a:rPr lang="ru-RU" sz="1600" dirty="0" smtClean="0"/>
              <a:t>AYW </a:t>
            </a:r>
            <a:r>
              <a:rPr lang="ru-RU" sz="1600" dirty="0"/>
              <a:t>— </a:t>
            </a:r>
            <a:r>
              <a:rPr lang="ru-RU" sz="1600" dirty="0" err="1"/>
              <a:t>As</a:t>
            </a:r>
            <a:r>
              <a:rPr lang="ru-RU" sz="1600" dirty="0"/>
              <a:t> </a:t>
            </a:r>
            <a:r>
              <a:rPr lang="ru-RU" sz="1600" dirty="0" err="1"/>
              <a:t>you</a:t>
            </a:r>
            <a:r>
              <a:rPr lang="ru-RU" sz="1600" dirty="0"/>
              <a:t> </a:t>
            </a:r>
            <a:r>
              <a:rPr lang="ru-RU" sz="1600" dirty="0" err="1"/>
              <a:t>want</a:t>
            </a:r>
            <a:r>
              <a:rPr lang="ru-RU" sz="1600" dirty="0"/>
              <a:t> — Как хочешь/как </a:t>
            </a:r>
            <a:r>
              <a:rPr lang="ru-RU" sz="1600" dirty="0" smtClean="0"/>
              <a:t>пожелаешь</a:t>
            </a:r>
          </a:p>
          <a:p>
            <a:r>
              <a:rPr lang="ru-RU" sz="1600" dirty="0"/>
              <a:t>IMHO — </a:t>
            </a:r>
            <a:r>
              <a:rPr lang="ru-RU" sz="1600" dirty="0" err="1"/>
              <a:t>In</a:t>
            </a:r>
            <a:r>
              <a:rPr lang="ru-RU" sz="1600" dirty="0"/>
              <a:t> </a:t>
            </a:r>
            <a:r>
              <a:rPr lang="ru-RU" sz="1600" dirty="0" err="1"/>
              <a:t>my</a:t>
            </a:r>
            <a:r>
              <a:rPr lang="ru-RU" sz="1600" dirty="0"/>
              <a:t> </a:t>
            </a:r>
            <a:r>
              <a:rPr lang="ru-RU" sz="1600" dirty="0" err="1"/>
              <a:t>humble</a:t>
            </a:r>
            <a:r>
              <a:rPr lang="ru-RU" sz="1600" dirty="0"/>
              <a:t> </a:t>
            </a:r>
            <a:r>
              <a:rPr lang="ru-RU" sz="1600" dirty="0" err="1"/>
              <a:t>opinion</a:t>
            </a:r>
            <a:r>
              <a:rPr lang="ru-RU" sz="1600" dirty="0"/>
              <a:t> — По моему скромному </a:t>
            </a:r>
            <a:r>
              <a:rPr lang="ru-RU" sz="1600" dirty="0" smtClean="0"/>
              <a:t>мнению</a:t>
            </a:r>
            <a:endParaRPr lang="ru-RU" sz="1600" dirty="0"/>
          </a:p>
          <a:p>
            <a:r>
              <a:rPr lang="ru-RU" sz="1600" dirty="0"/>
              <a:t>PAW — </a:t>
            </a:r>
            <a:r>
              <a:rPr lang="ru-RU" sz="1600" dirty="0" err="1"/>
              <a:t>Parents</a:t>
            </a:r>
            <a:r>
              <a:rPr lang="ru-RU" sz="1600" dirty="0"/>
              <a:t> </a:t>
            </a:r>
            <a:r>
              <a:rPr lang="ru-RU" sz="1600" dirty="0" err="1"/>
              <a:t>are</a:t>
            </a:r>
            <a:r>
              <a:rPr lang="ru-RU" sz="1600" dirty="0"/>
              <a:t> </a:t>
            </a:r>
            <a:r>
              <a:rPr lang="ru-RU" sz="1600" dirty="0" err="1"/>
              <a:t>watching</a:t>
            </a:r>
            <a:r>
              <a:rPr lang="ru-RU" sz="1600" dirty="0"/>
              <a:t> — </a:t>
            </a:r>
            <a:r>
              <a:rPr lang="ru-RU" sz="1600" dirty="0" smtClean="0"/>
              <a:t>Родители рядом/родители смотрят</a:t>
            </a:r>
          </a:p>
          <a:p>
            <a:r>
              <a:rPr lang="ru-RU" sz="1600" dirty="0"/>
              <a:t>RN — </a:t>
            </a:r>
            <a:r>
              <a:rPr lang="ru-RU" sz="1600" dirty="0" err="1"/>
              <a:t>Right</a:t>
            </a:r>
            <a:r>
              <a:rPr lang="ru-RU" sz="1600" dirty="0"/>
              <a:t> </a:t>
            </a:r>
            <a:r>
              <a:rPr lang="ru-RU" sz="1600" dirty="0" err="1"/>
              <a:t>now</a:t>
            </a:r>
            <a:r>
              <a:rPr lang="ru-RU" sz="1600" dirty="0"/>
              <a:t> — Прямо сейчас, сию минуту</a:t>
            </a:r>
          </a:p>
          <a:p>
            <a:r>
              <a:rPr lang="ru-RU" sz="1600" dirty="0"/>
              <a:t>RT — </a:t>
            </a:r>
            <a:r>
              <a:rPr lang="ru-RU" sz="1600" dirty="0" err="1"/>
              <a:t>Real</a:t>
            </a:r>
            <a:r>
              <a:rPr lang="ru-RU" sz="1600" dirty="0"/>
              <a:t> </a:t>
            </a:r>
            <a:r>
              <a:rPr lang="ru-RU" sz="1600" dirty="0" err="1"/>
              <a:t>Time</a:t>
            </a:r>
            <a:r>
              <a:rPr lang="ru-RU" sz="1600" dirty="0"/>
              <a:t> — В реальном времени, прямо  </a:t>
            </a:r>
            <a:r>
              <a:rPr lang="ru-RU" sz="1600" dirty="0" smtClean="0"/>
              <a:t>сейчас</a:t>
            </a:r>
          </a:p>
          <a:p>
            <a:r>
              <a:rPr lang="ru-RU" sz="1600" dirty="0"/>
              <a:t>ADAD — </a:t>
            </a:r>
            <a:r>
              <a:rPr lang="ru-RU" sz="1600" dirty="0" err="1"/>
              <a:t>Another</a:t>
            </a:r>
            <a:r>
              <a:rPr lang="ru-RU" sz="1600" dirty="0"/>
              <a:t> </a:t>
            </a:r>
            <a:r>
              <a:rPr lang="ru-RU" sz="1600" dirty="0" err="1"/>
              <a:t>day</a:t>
            </a:r>
            <a:r>
              <a:rPr lang="ru-RU" sz="1600" dirty="0"/>
              <a:t> </a:t>
            </a:r>
            <a:r>
              <a:rPr lang="ru-RU" sz="1600" dirty="0" err="1"/>
              <a:t>another</a:t>
            </a:r>
            <a:r>
              <a:rPr lang="ru-RU" sz="1600" dirty="0"/>
              <a:t> </a:t>
            </a:r>
            <a:r>
              <a:rPr lang="ru-RU" sz="1600" dirty="0" err="1"/>
              <a:t>dollar</a:t>
            </a:r>
            <a:r>
              <a:rPr lang="ru-RU" sz="1600" dirty="0"/>
              <a:t> — Новый день — новые возможности. Говорят, что эту фразу сказал какой-то американский моряк в 19м веке. </a:t>
            </a:r>
            <a:endParaRPr lang="ru-RU" sz="1600" dirty="0" smtClean="0"/>
          </a:p>
          <a:p>
            <a:r>
              <a:rPr lang="ru-RU" sz="1600" dirty="0" smtClean="0"/>
              <a:t>TLDR </a:t>
            </a:r>
            <a:r>
              <a:rPr lang="ru-RU" sz="1600" dirty="0"/>
              <a:t>— </a:t>
            </a:r>
            <a:r>
              <a:rPr lang="ru-RU" sz="1600" dirty="0" err="1"/>
              <a:t>Too</a:t>
            </a:r>
            <a:r>
              <a:rPr lang="ru-RU" sz="1600" dirty="0"/>
              <a:t> </a:t>
            </a:r>
            <a:r>
              <a:rPr lang="ru-RU" sz="1600" dirty="0" err="1"/>
              <a:t>long</a:t>
            </a:r>
            <a:r>
              <a:rPr lang="ru-RU" sz="1600" dirty="0"/>
              <a:t>, </a:t>
            </a:r>
            <a:r>
              <a:rPr lang="ru-RU" sz="1600" dirty="0" err="1"/>
              <a:t>didn’t</a:t>
            </a:r>
            <a:r>
              <a:rPr lang="ru-RU" sz="1600" dirty="0"/>
              <a:t> </a:t>
            </a:r>
            <a:r>
              <a:rPr lang="ru-RU" sz="1600" dirty="0" err="1"/>
              <a:t>read</a:t>
            </a:r>
            <a:r>
              <a:rPr lang="ru-RU" sz="1600" dirty="0"/>
              <a:t> — Слишком длинное, не стал читать. </a:t>
            </a:r>
            <a:endParaRPr lang="ru-RU" sz="1600" dirty="0" smtClean="0"/>
          </a:p>
          <a:p>
            <a:r>
              <a:rPr lang="en-US" sz="1600" dirty="0" smtClean="0"/>
              <a:t>GMTA </a:t>
            </a:r>
            <a:r>
              <a:rPr lang="en-US" sz="1600" dirty="0"/>
              <a:t>— Great </a:t>
            </a:r>
            <a:r>
              <a:rPr lang="en-US" sz="1600" dirty="0" smtClean="0"/>
              <a:t>minds </a:t>
            </a:r>
            <a:r>
              <a:rPr lang="en-US" sz="1600" dirty="0"/>
              <a:t>thinks alike — </a:t>
            </a:r>
            <a:r>
              <a:rPr lang="ru-RU" sz="1600" dirty="0"/>
              <a:t>Гении мыслят одинаково. </a:t>
            </a:r>
            <a:endParaRPr lang="ru-RU" sz="1600" dirty="0" smtClean="0"/>
          </a:p>
          <a:p>
            <a:r>
              <a:rPr lang="en-US" sz="1600" dirty="0"/>
              <a:t>OMG — Oh my god, oh my gosh, oh my goodness — О, </a:t>
            </a:r>
            <a:r>
              <a:rPr lang="en-US" sz="1600" dirty="0" err="1" smtClean="0"/>
              <a:t>боже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9225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783511"/>
              </p:ext>
            </p:extLst>
          </p:nvPr>
        </p:nvGraphicFramePr>
        <p:xfrm>
          <a:off x="1331640" y="1916832"/>
          <a:ext cx="6505575" cy="4429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1369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«Сокращения в устной речи»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 </a:t>
            </a:r>
            <a:r>
              <a:rPr lang="en-US" dirty="0" smtClean="0"/>
              <a:t>II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678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Gonna</a:t>
            </a:r>
            <a:r>
              <a:rPr lang="ru-RU" dirty="0"/>
              <a:t> = </a:t>
            </a:r>
            <a:r>
              <a:rPr lang="ru-RU" dirty="0" err="1"/>
              <a:t>going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— собираться (сделать что-то</a:t>
            </a:r>
            <a:r>
              <a:rPr lang="ru-RU" dirty="0" smtClean="0"/>
              <a:t>)</a:t>
            </a:r>
          </a:p>
          <a:p>
            <a:r>
              <a:rPr lang="ru-RU" dirty="0"/>
              <a:t>«От заката до рассвета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84964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216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dirty="0" smtClean="0"/>
              <a:t>2. </a:t>
            </a:r>
            <a:r>
              <a:rPr lang="ru-RU" dirty="0" err="1" smtClean="0"/>
              <a:t>Lemme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dirty="0" err="1"/>
              <a:t>let</a:t>
            </a:r>
            <a:r>
              <a:rPr lang="ru-RU" dirty="0"/>
              <a:t> </a:t>
            </a:r>
            <a:r>
              <a:rPr lang="ru-RU" dirty="0" err="1"/>
              <a:t>me</a:t>
            </a:r>
            <a:r>
              <a:rPr lang="ru-RU" dirty="0"/>
              <a:t> — позволь(те) </a:t>
            </a:r>
            <a:r>
              <a:rPr lang="ru-RU" dirty="0" smtClean="0"/>
              <a:t>мне</a:t>
            </a:r>
          </a:p>
          <a:p>
            <a:r>
              <a:rPr lang="ru-RU" dirty="0"/>
              <a:t>«Социальная сеть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5976664" cy="456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9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3. </a:t>
            </a:r>
            <a:r>
              <a:rPr lang="ru-RU" dirty="0" err="1" smtClean="0"/>
              <a:t>Gotta</a:t>
            </a:r>
            <a:endParaRPr lang="ru-RU" sz="1600" dirty="0"/>
          </a:p>
          <a:p>
            <a:r>
              <a:rPr lang="ru-RU" sz="1600" dirty="0" err="1" smtClean="0"/>
              <a:t>gotta</a:t>
            </a:r>
            <a:r>
              <a:rPr lang="ru-RU" sz="1600" dirty="0" smtClean="0"/>
              <a:t> </a:t>
            </a:r>
            <a:r>
              <a:rPr lang="ru-RU" sz="1600" dirty="0"/>
              <a:t>= (</a:t>
            </a:r>
            <a:r>
              <a:rPr lang="ru-RU" sz="1600" dirty="0" err="1"/>
              <a:t>have</a:t>
            </a:r>
            <a:r>
              <a:rPr lang="ru-RU" sz="1600" dirty="0"/>
              <a:t>) </a:t>
            </a:r>
            <a:r>
              <a:rPr lang="ru-RU" sz="1600" dirty="0" err="1"/>
              <a:t>got</a:t>
            </a:r>
            <a:r>
              <a:rPr lang="ru-RU" sz="1600" dirty="0"/>
              <a:t> </a:t>
            </a:r>
            <a:r>
              <a:rPr lang="ru-RU" sz="1600" dirty="0" err="1"/>
              <a:t>to</a:t>
            </a:r>
            <a:r>
              <a:rPr lang="ru-RU" sz="1600" dirty="0"/>
              <a:t> — должен (что-то делать);</a:t>
            </a:r>
          </a:p>
          <a:p>
            <a:r>
              <a:rPr lang="ru-RU" sz="1600" dirty="0" err="1" smtClean="0"/>
              <a:t>gotta</a:t>
            </a:r>
            <a:r>
              <a:rPr lang="ru-RU" sz="1600" dirty="0" smtClean="0"/>
              <a:t> </a:t>
            </a:r>
            <a:r>
              <a:rPr lang="ru-RU" sz="1600" dirty="0"/>
              <a:t>= (</a:t>
            </a:r>
            <a:r>
              <a:rPr lang="ru-RU" sz="1600" dirty="0" err="1"/>
              <a:t>have</a:t>
            </a:r>
            <a:r>
              <a:rPr lang="ru-RU" sz="1600" dirty="0"/>
              <a:t>) </a:t>
            </a:r>
            <a:r>
              <a:rPr lang="ru-RU" sz="1600" dirty="0" err="1"/>
              <a:t>got</a:t>
            </a:r>
            <a:r>
              <a:rPr lang="ru-RU" sz="1600" dirty="0"/>
              <a:t> a — есть (что-то), иметь (что-то).</a:t>
            </a:r>
          </a:p>
          <a:p>
            <a:r>
              <a:rPr lang="ru-RU" dirty="0"/>
              <a:t>«</a:t>
            </a:r>
            <a:r>
              <a:rPr lang="ru-RU" dirty="0" err="1"/>
              <a:t>Форрест</a:t>
            </a:r>
            <a:r>
              <a:rPr lang="ru-RU" dirty="0"/>
              <a:t> </a:t>
            </a:r>
            <a:r>
              <a:rPr lang="ru-RU" dirty="0" err="1"/>
              <a:t>Гамп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4958615" cy="451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49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4</a:t>
            </a:r>
            <a:r>
              <a:rPr lang="en-US" dirty="0" smtClean="0"/>
              <a:t>. </a:t>
            </a:r>
            <a:r>
              <a:rPr lang="en-US" dirty="0" err="1"/>
              <a:t>Oughta</a:t>
            </a:r>
            <a:r>
              <a:rPr lang="en-US" dirty="0"/>
              <a:t> = ought to — </a:t>
            </a:r>
            <a:r>
              <a:rPr lang="en-US" dirty="0" err="1" smtClean="0"/>
              <a:t>следует</a:t>
            </a:r>
            <a:endParaRPr lang="ru-RU" dirty="0" smtClean="0"/>
          </a:p>
          <a:p>
            <a:r>
              <a:rPr lang="ru-RU" dirty="0"/>
              <a:t>«Звездные войны. Эпизод IV: Новая надежда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55774"/>
            <a:ext cx="6192688" cy="473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62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dirty="0"/>
              <a:t>8. A </a:t>
            </a:r>
            <a:r>
              <a:rPr lang="en-US" dirty="0" err="1"/>
              <a:t>lotta</a:t>
            </a:r>
            <a:r>
              <a:rPr lang="en-US" dirty="0"/>
              <a:t> = a lot of; </a:t>
            </a:r>
            <a:r>
              <a:rPr lang="en-US" dirty="0" err="1"/>
              <a:t>lotsa</a:t>
            </a:r>
            <a:r>
              <a:rPr lang="en-US" dirty="0"/>
              <a:t> = lots of — </a:t>
            </a:r>
            <a:r>
              <a:rPr lang="en-US" dirty="0" err="1"/>
              <a:t>много</a:t>
            </a:r>
            <a:r>
              <a:rPr lang="en-US" dirty="0"/>
              <a:t> (</a:t>
            </a:r>
            <a:r>
              <a:rPr lang="en-US" dirty="0" err="1"/>
              <a:t>чего-то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Форсаж</a:t>
            </a:r>
            <a:r>
              <a:rPr lang="ru-RU" dirty="0" smtClean="0"/>
              <a:t> 4»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58783"/>
            <a:ext cx="5400600" cy="507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1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Сокращения – неотъемлемая часть современного английского языка. Они широко употребляются как в устной, так и в письменной речи. Стоит отметить, что их используют не только носители языка, но и люди, изучающие язык. Понимать сокращения бывает сложно, если не знать, что они означают, но становится гораздо проще после тщательного их изучения.</a:t>
            </a:r>
          </a:p>
          <a:p>
            <a:r>
              <a:rPr lang="ru-RU" dirty="0"/>
              <a:t>Этот проект позволил мне расширить запас сокращений в моей речи. Новые знания я смогу использовать как для простого общения, так и для выполнения одного из заданий ЕГЭ по английскому языку – написания электронного письма. В задании установлено ограничение количества слов, а значит, с сокращениями мне будет легче уложиться в рамки.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94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</a:p>
          <a:p>
            <a:r>
              <a:rPr lang="ru-RU" dirty="0" smtClean="0"/>
              <a:t>Вступление (история возникновения сокращений, причины возникновения сокращений)</a:t>
            </a:r>
          </a:p>
          <a:p>
            <a:r>
              <a:rPr lang="ru-RU" dirty="0" smtClean="0"/>
              <a:t>Блок </a:t>
            </a:r>
            <a:r>
              <a:rPr lang="en-US" dirty="0" smtClean="0"/>
              <a:t>I</a:t>
            </a:r>
            <a:r>
              <a:rPr lang="ru-RU" dirty="0" smtClean="0"/>
              <a:t>: «Сокращения в письменной речи»</a:t>
            </a:r>
          </a:p>
          <a:p>
            <a:r>
              <a:rPr lang="ru-RU" dirty="0" smtClean="0"/>
              <a:t>Блок </a:t>
            </a:r>
            <a:r>
              <a:rPr lang="en-US" dirty="0" smtClean="0"/>
              <a:t>II</a:t>
            </a:r>
            <a:r>
              <a:rPr lang="ru-RU" dirty="0" smtClean="0"/>
              <a:t>: «Сокращения в устной речи»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551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https</a:t>
            </a:r>
            <a:r>
              <a:rPr lang="en-US" dirty="0"/>
              <a:t>://skysmart.ru </a:t>
            </a:r>
          </a:p>
          <a:p>
            <a:r>
              <a:rPr lang="en-US" dirty="0" smtClean="0"/>
              <a:t>https</a:t>
            </a:r>
            <a:r>
              <a:rPr lang="en-US" dirty="0"/>
              <a:t>://tutorblog.ru </a:t>
            </a:r>
          </a:p>
          <a:p>
            <a:r>
              <a:rPr lang="en-US" dirty="0" smtClean="0"/>
              <a:t>https</a:t>
            </a:r>
            <a:r>
              <a:rPr lang="en-US" dirty="0"/>
              <a:t>://www.evkova.org/kursovye-raboty/abbreviaturyi-v-anglijskom-yazyike-istoriya-vozniknoveniya-sokraschenij </a:t>
            </a:r>
          </a:p>
          <a:p>
            <a:pPr marL="0" indent="0">
              <a:buNone/>
            </a:pPr>
            <a:r>
              <a:rPr lang="ru-RU" dirty="0"/>
              <a:t>в рамках этой ссылки:</a:t>
            </a:r>
          </a:p>
          <a:p>
            <a:r>
              <a:rPr lang="en-US" dirty="0" smtClean="0"/>
              <a:t>https</a:t>
            </a:r>
            <a:r>
              <a:rPr lang="en-US" dirty="0"/>
              <a:t>://cyberleninka.ru/article/n/istoriya-angliyskih-sokrascheniy</a:t>
            </a:r>
          </a:p>
          <a:p>
            <a:r>
              <a:rPr lang="en-US" dirty="0" smtClean="0"/>
              <a:t>https</a:t>
            </a:r>
            <a:r>
              <a:rPr lang="en-US" dirty="0"/>
              <a:t>://gufo.me/dict/dal/</a:t>
            </a:r>
            <a:r>
              <a:rPr lang="ru-RU" dirty="0"/>
              <a:t>аббревиатур </a:t>
            </a:r>
          </a:p>
          <a:p>
            <a:r>
              <a:rPr lang="en-US" dirty="0" smtClean="0"/>
              <a:t>The </a:t>
            </a:r>
            <a:r>
              <a:rPr lang="en-US" dirty="0"/>
              <a:t>Oxford Dictionary of Abbreviation. – Oxford: Oxford University</a:t>
            </a:r>
          </a:p>
          <a:p>
            <a:r>
              <a:rPr lang="ru-RU" dirty="0" err="1" smtClean="0"/>
              <a:t>Зубарь</a:t>
            </a:r>
            <a:r>
              <a:rPr lang="ru-RU" dirty="0" smtClean="0"/>
              <a:t> </a:t>
            </a:r>
            <a:r>
              <a:rPr lang="ru-RU" dirty="0"/>
              <a:t>В.М. О римских войсках в Херсонесе и его округе в свете новых открытий. // Римская военная база и святилище Юпитера </a:t>
            </a:r>
            <a:r>
              <a:rPr lang="ru-RU" dirty="0" err="1"/>
              <a:t>Долихена</a:t>
            </a:r>
            <a:r>
              <a:rPr lang="ru-RU" dirty="0"/>
              <a:t>. – Варшава, 2000</a:t>
            </a:r>
          </a:p>
          <a:p>
            <a:r>
              <a:rPr lang="en-US" dirty="0" smtClean="0"/>
              <a:t>The </a:t>
            </a:r>
            <a:r>
              <a:rPr lang="en-US" dirty="0"/>
              <a:t>British </a:t>
            </a:r>
            <a:r>
              <a:rPr lang="en-US" dirty="0" err="1"/>
              <a:t>Cyclopaedia</a:t>
            </a:r>
            <a:r>
              <a:rPr lang="en-US" dirty="0"/>
              <a:t> of the Arts, Sciences, History, Geography, Literature, Natural History, and Biography, Wm. S. Orr and Company, 1838, p.5</a:t>
            </a:r>
          </a:p>
          <a:p>
            <a:r>
              <a:rPr lang="en-US" dirty="0" smtClean="0"/>
              <a:t>Cannon </a:t>
            </a:r>
            <a:r>
              <a:rPr lang="en-US" dirty="0"/>
              <a:t>G. Abbreviations and acronyms in English word-formation // American Speech. 1989. Vol. 64. N2 . P. 100</a:t>
            </a:r>
          </a:p>
          <a:p>
            <a:r>
              <a:rPr lang="ru-RU" dirty="0" smtClean="0"/>
              <a:t>Баринова </a:t>
            </a:r>
            <a:r>
              <a:rPr lang="ru-RU" dirty="0"/>
              <a:t>С. О. История английских сокращений // Известия РГПУ им. А.И. Герцена. 2008. №67. </a:t>
            </a:r>
            <a:r>
              <a:rPr lang="en-US" dirty="0"/>
              <a:t>URL: https://cyberleninka.ru/article/n/istoriya-angliyskih-sokrascheniy</a:t>
            </a:r>
          </a:p>
          <a:p>
            <a:r>
              <a:rPr lang="ru-RU" dirty="0" err="1" smtClean="0"/>
              <a:t>Кубышко</a:t>
            </a:r>
            <a:r>
              <a:rPr lang="ru-RU" dirty="0" smtClean="0"/>
              <a:t> </a:t>
            </a:r>
            <a:r>
              <a:rPr lang="ru-RU" dirty="0"/>
              <a:t>И.Н. Аббревиация – закономерное явление в английском языке</a:t>
            </a:r>
          </a:p>
          <a:p>
            <a:r>
              <a:rPr lang="ru-RU" dirty="0" smtClean="0"/>
              <a:t>Борисов </a:t>
            </a:r>
            <a:r>
              <a:rPr lang="ru-RU" dirty="0"/>
              <a:t>В. В. Аббревиация и </a:t>
            </a:r>
            <a:r>
              <a:rPr lang="ru-RU" dirty="0" err="1"/>
              <a:t>акронимия</a:t>
            </a:r>
            <a:r>
              <a:rPr lang="ru-RU" dirty="0"/>
              <a:t>. - М.: Воениздат, 1972, с. 24-25.</a:t>
            </a:r>
          </a:p>
          <a:p>
            <a:r>
              <a:rPr lang="ru-RU" dirty="0" smtClean="0"/>
              <a:t>Мартине </a:t>
            </a:r>
            <a:r>
              <a:rPr lang="ru-RU" dirty="0"/>
              <a:t>А. Основы общей лингвистики// Новое в лингвистике. В. </a:t>
            </a:r>
            <a:r>
              <a:rPr lang="en-US" dirty="0"/>
              <a:t>III. - M., 1963, </a:t>
            </a:r>
            <a:r>
              <a:rPr lang="ru-RU" dirty="0"/>
              <a:t>с. 532—533.</a:t>
            </a:r>
          </a:p>
          <a:p>
            <a:r>
              <a:rPr lang="ru-RU" dirty="0"/>
              <a:t>С</a:t>
            </a:r>
            <a:r>
              <a:rPr lang="ru-RU" dirty="0" smtClean="0"/>
              <a:t>терн </a:t>
            </a:r>
            <a:r>
              <a:rPr lang="ru-RU" dirty="0"/>
              <a:t>Г. «Значение и изменение значения. - Гетеборг. 1962.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528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950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Актуальность.</a:t>
            </a:r>
          </a:p>
          <a:p>
            <a:r>
              <a:rPr lang="ru-RU" sz="2000" dirty="0"/>
              <a:t>Л</a:t>
            </a:r>
            <a:r>
              <a:rPr lang="ru-RU" sz="2000" dirty="0" smtClean="0"/>
              <a:t>юди </a:t>
            </a:r>
            <a:r>
              <a:rPr lang="ru-RU" sz="2000" dirty="0"/>
              <a:t>стали более заинтересованы в общении с иностранцами. </a:t>
            </a:r>
            <a:endParaRPr lang="ru-RU" sz="2000" dirty="0" smtClean="0"/>
          </a:p>
          <a:p>
            <a:r>
              <a:rPr lang="ru-RU" sz="2000" dirty="0" smtClean="0"/>
              <a:t>Англоговорящие </a:t>
            </a:r>
            <a:r>
              <a:rPr lang="ru-RU" sz="2000" dirty="0"/>
              <a:t>люди очень любят использовать в своей речи сокращения. </a:t>
            </a:r>
            <a:endParaRPr lang="ru-RU" sz="2000" dirty="0" smtClean="0"/>
          </a:p>
          <a:p>
            <a:r>
              <a:rPr lang="ru-RU" sz="2000" dirty="0"/>
              <a:t>С</a:t>
            </a:r>
            <a:r>
              <a:rPr lang="ru-RU" sz="2000" dirty="0" smtClean="0"/>
              <a:t>окращения </a:t>
            </a:r>
            <a:r>
              <a:rPr lang="ru-RU" sz="2000" dirty="0"/>
              <a:t>могут пригодиться в одном из заданий ЕГЭ по </a:t>
            </a:r>
            <a:r>
              <a:rPr lang="ru-RU" sz="2000" dirty="0" smtClean="0"/>
              <a:t>английскому </a:t>
            </a:r>
            <a:r>
              <a:rPr lang="ru-RU" sz="2000" dirty="0"/>
              <a:t>языку, предполагающем написание электронного письма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Цель работы.</a:t>
            </a:r>
          </a:p>
          <a:p>
            <a:r>
              <a:rPr lang="ru-RU" sz="2000" dirty="0"/>
              <a:t>Изучение наиболее часто используемых в разговорном английском языке сокращений и введение их в свой словарный запас для дальнейшего применения на практике.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4637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блока I – «Сокращения в письменной речи»: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Ознакомиться </a:t>
            </a:r>
            <a:r>
              <a:rPr lang="ru-RU" sz="1800" dirty="0"/>
              <a:t>с существующими сокращениями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Изучить </a:t>
            </a:r>
            <a:r>
              <a:rPr lang="ru-RU" sz="1800" dirty="0"/>
              <a:t>их применение на практике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Провести </a:t>
            </a:r>
            <a:r>
              <a:rPr lang="ru-RU" sz="1800" dirty="0"/>
              <a:t>опрос носителей языка и людей, изучающих язык, используя приложение для языковой практики, и выявить наиболее часто используемые сокращения</a:t>
            </a: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блока II – «Сокращения в устной речи»: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Ознакомиться </a:t>
            </a:r>
            <a:r>
              <a:rPr lang="ru-RU" sz="1700" dirty="0"/>
              <a:t>с существующими сокращениями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Изучить </a:t>
            </a:r>
            <a:r>
              <a:rPr lang="ru-RU" sz="1700" dirty="0"/>
              <a:t>их применение на практике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Разобрать </a:t>
            </a:r>
            <a:r>
              <a:rPr lang="ru-RU" sz="1700" dirty="0"/>
              <a:t>применение таких сокращений на примерах фильмов и песен англоязычных </a:t>
            </a:r>
            <a:r>
              <a:rPr lang="ru-RU" sz="1700" dirty="0" smtClean="0"/>
              <a:t>авторов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1800" dirty="0"/>
              <a:t>Общая задача для двух блоков: составить список наиболее часто используемых сокращений на основе опроса и анализа текстов песен и реплик из фильмов.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13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сокращений</a:t>
            </a:r>
          </a:p>
          <a:p>
            <a:pPr marL="0" indent="0">
              <a:buNone/>
            </a:pPr>
            <a:r>
              <a:rPr lang="ru-RU" dirty="0"/>
              <a:t>С течением времени и развитием английского языка способы и специфика сокращения изменялись. В связи с этим менялись и причины возникновения аббревиатур менялись каждый раз, что в итоге привело к смене этапов развития аббревиаций</a:t>
            </a:r>
            <a:r>
              <a:rPr lang="ru-RU" dirty="0" smtClean="0"/>
              <a:t>.</a:t>
            </a:r>
          </a:p>
          <a:p>
            <a:r>
              <a:rPr lang="ru-RU" dirty="0"/>
              <a:t>Аббревиатура – (итал. </a:t>
            </a:r>
            <a:r>
              <a:rPr lang="ru-RU" dirty="0" err="1"/>
              <a:t>abbreviatura</a:t>
            </a:r>
            <a:r>
              <a:rPr lang="ru-RU" dirty="0"/>
              <a:t>, от лат, </a:t>
            </a:r>
            <a:r>
              <a:rPr lang="ru-RU" dirty="0" err="1"/>
              <a:t>abbreevio</a:t>
            </a:r>
            <a:r>
              <a:rPr lang="ru-RU" dirty="0"/>
              <a:t> – сокращаю) – существительное, состоящее из усеченных слов, входящих в исходное словосочетание, или из усечённых компонентов исходного сложного слова.  Бывают случаи, когда последний компонент аббревиатуры может быть целым словом.</a:t>
            </a:r>
          </a:p>
        </p:txBody>
      </p:sp>
    </p:spTree>
    <p:extLst>
      <p:ext uri="{BB962C8B-B14F-4D97-AF65-F5344CB8AC3E}">
        <p14:creationId xmlns:p14="http://schemas.microsoft.com/office/powerpoint/2010/main" val="3364477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возникновения сокращений</a:t>
            </a:r>
          </a:p>
          <a:p>
            <a:r>
              <a:rPr lang="ru-RU" sz="2000" dirty="0"/>
              <a:t>Целью сокращений были экономия места на носителе текстовой </a:t>
            </a:r>
            <a:r>
              <a:rPr lang="ru-RU" sz="2000" dirty="0" smtClean="0"/>
              <a:t>информации</a:t>
            </a:r>
          </a:p>
          <a:p>
            <a:r>
              <a:rPr lang="ru-RU" sz="2000" dirty="0"/>
              <a:t>С развитием стран и письменности сокращения стали появляться и в римском письме, где большое развитие получили с наступлением нового тысячелетия. Больше всего к аббревиации прибегали римские юристы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Аналогичные </a:t>
            </a:r>
            <a:r>
              <a:rPr lang="ru-RU" sz="2000" dirty="0"/>
              <a:t>аббревиатуры встречаются в греческих курсивных папирусах и надписях на </a:t>
            </a:r>
            <a:r>
              <a:rPr lang="ru-RU" sz="2000" dirty="0" smtClean="0"/>
              <a:t>монетах.</a:t>
            </a:r>
          </a:p>
          <a:p>
            <a:r>
              <a:rPr lang="ru-RU" sz="2000" dirty="0"/>
              <a:t>Важно отметить, что аббревиатуры использовались также для сокращения единиц </a:t>
            </a:r>
            <a:r>
              <a:rPr lang="ru-RU" sz="2000" dirty="0" smtClean="0"/>
              <a:t>меры </a:t>
            </a:r>
            <a:r>
              <a:rPr lang="ru-RU" sz="2000" dirty="0"/>
              <a:t>и веса. </a:t>
            </a:r>
            <a:endParaRPr lang="ru-RU" sz="2000" dirty="0" smtClean="0"/>
          </a:p>
          <a:p>
            <a:r>
              <a:rPr lang="ru-RU" sz="2000" dirty="0" smtClean="0"/>
              <a:t>Древнейшие сокращения – латинские.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82303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и особенности возникновения сокращений</a:t>
            </a:r>
          </a:p>
          <a:p>
            <a:pPr marL="0" indent="0">
              <a:buNone/>
            </a:pPr>
            <a:r>
              <a:rPr lang="ru-RU" sz="2200" dirty="0"/>
              <a:t>Г. Стерн, выделил несколько причин образования аббревиатур в своей книге «Значение и изменение значения» :</a:t>
            </a:r>
          </a:p>
          <a:p>
            <a:r>
              <a:rPr lang="ru-RU" dirty="0" smtClean="0"/>
              <a:t>фонетические </a:t>
            </a:r>
            <a:r>
              <a:rPr lang="ru-RU" dirty="0"/>
              <a:t>причины (</a:t>
            </a:r>
            <a:r>
              <a:rPr lang="ru-RU" dirty="0" err="1"/>
              <a:t>phonetic</a:t>
            </a:r>
            <a:r>
              <a:rPr lang="ru-RU" dirty="0"/>
              <a:t> </a:t>
            </a:r>
            <a:r>
              <a:rPr lang="ru-RU" dirty="0" err="1"/>
              <a:t>causes</a:t>
            </a:r>
            <a:r>
              <a:rPr lang="ru-RU" dirty="0"/>
              <a:t>); в результате действия фонетических причин образовано, например, </a:t>
            </a:r>
            <a:r>
              <a:rPr lang="ru-RU" dirty="0" err="1"/>
              <a:t>shun</a:t>
            </a:r>
            <a:r>
              <a:rPr lang="ru-RU" dirty="0"/>
              <a:t> от </a:t>
            </a:r>
            <a:r>
              <a:rPr lang="ru-RU" dirty="0" err="1"/>
              <a:t>attention</a:t>
            </a:r>
            <a:r>
              <a:rPr lang="ru-RU" dirty="0"/>
              <a:t>;</a:t>
            </a:r>
          </a:p>
          <a:p>
            <a:r>
              <a:rPr lang="ru-RU" dirty="0"/>
              <a:t>г</a:t>
            </a:r>
            <a:r>
              <a:rPr lang="ru-RU" dirty="0" smtClean="0"/>
              <a:t>рафические </a:t>
            </a:r>
            <a:r>
              <a:rPr lang="ru-RU" dirty="0"/>
              <a:t>причины (</a:t>
            </a:r>
            <a:r>
              <a:rPr lang="ru-RU" dirty="0" err="1"/>
              <a:t>graphic</a:t>
            </a:r>
            <a:r>
              <a:rPr lang="ru-RU" dirty="0"/>
              <a:t> </a:t>
            </a:r>
            <a:r>
              <a:rPr lang="ru-RU" dirty="0" err="1"/>
              <a:t>causes</a:t>
            </a:r>
            <a:r>
              <a:rPr lang="ru-RU" dirty="0"/>
              <a:t>); действие этих причин проявляется в случаях </a:t>
            </a:r>
            <a:r>
              <a:rPr lang="ru-RU" dirty="0" err="1"/>
              <a:t>gent</a:t>
            </a:r>
            <a:r>
              <a:rPr lang="ru-RU" dirty="0"/>
              <a:t> от </a:t>
            </a:r>
            <a:r>
              <a:rPr lang="ru-RU" dirty="0" err="1"/>
              <a:t>gentleman</a:t>
            </a:r>
            <a:r>
              <a:rPr lang="ru-RU" dirty="0"/>
              <a:t>, </a:t>
            </a:r>
            <a:r>
              <a:rPr lang="ru-RU" dirty="0" err="1"/>
              <a:t>ad</a:t>
            </a:r>
            <a:r>
              <a:rPr lang="ru-RU" dirty="0"/>
              <a:t> от </a:t>
            </a:r>
            <a:r>
              <a:rPr lang="ru-RU" dirty="0" err="1"/>
              <a:t>advertisement</a:t>
            </a:r>
            <a:r>
              <a:rPr lang="ru-RU" dirty="0"/>
              <a:t>, </a:t>
            </a:r>
            <a:r>
              <a:rPr lang="ru-RU" dirty="0" err="1"/>
              <a:t>sov</a:t>
            </a:r>
            <a:r>
              <a:rPr lang="ru-RU" dirty="0"/>
              <a:t> от </a:t>
            </a:r>
            <a:r>
              <a:rPr lang="ru-RU" dirty="0" err="1"/>
              <a:t>sovereign</a:t>
            </a:r>
            <a:r>
              <a:rPr lang="ru-RU" dirty="0"/>
              <a:t>;</a:t>
            </a:r>
          </a:p>
          <a:p>
            <a:r>
              <a:rPr lang="ru-RU" dirty="0" smtClean="0"/>
              <a:t>функциональные </a:t>
            </a:r>
            <a:r>
              <a:rPr lang="ru-RU" dirty="0"/>
              <a:t>причины (</a:t>
            </a:r>
            <a:r>
              <a:rPr lang="ru-RU" dirty="0" err="1"/>
              <a:t>functional</a:t>
            </a:r>
            <a:r>
              <a:rPr lang="ru-RU" dirty="0"/>
              <a:t> </a:t>
            </a:r>
            <a:r>
              <a:rPr lang="ru-RU" dirty="0" err="1"/>
              <a:t>causes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sz="2200" dirty="0"/>
              <a:t>Таким образом, мы подходим к тому, что наличие большого количества причин возникновения аббревиатур приводят к той мысли, что еще нет единой и вполне аргументированной концепции по этому вопросу.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59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«Сокращения в письменной речи»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 </a:t>
            </a:r>
            <a:r>
              <a:rPr lang="en-US" dirty="0" smtClean="0"/>
              <a:t>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758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сокращений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ru-RU" dirty="0" smtClean="0"/>
              <a:t>Аббревиатуры</a:t>
            </a:r>
            <a:r>
              <a:rPr lang="ru-RU" dirty="0"/>
              <a:t>, произошедшие из латинского </a:t>
            </a:r>
            <a:r>
              <a:rPr lang="ru-RU" dirty="0" smtClean="0"/>
              <a:t>языка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дней </a:t>
            </a:r>
            <a:r>
              <a:rPr lang="ru-RU" dirty="0" smtClean="0"/>
              <a:t>недели</a:t>
            </a:r>
          </a:p>
          <a:p>
            <a:r>
              <a:rPr lang="ru-RU" dirty="0" smtClean="0"/>
              <a:t>Сокращения месяцев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названий </a:t>
            </a:r>
            <a:r>
              <a:rPr lang="ru-RU" dirty="0" smtClean="0"/>
              <a:t>праздников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мер </a:t>
            </a:r>
            <a:r>
              <a:rPr lang="ru-RU" dirty="0" smtClean="0"/>
              <a:t>измерения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с </a:t>
            </a:r>
            <a:r>
              <a:rPr lang="ru-RU" dirty="0" smtClean="0"/>
              <a:t>апострофом: пропуск (</a:t>
            </a:r>
            <a:r>
              <a:rPr lang="en-US" dirty="0" smtClean="0"/>
              <a:t>omission) </a:t>
            </a:r>
            <a:r>
              <a:rPr lang="ru-RU" dirty="0" smtClean="0"/>
              <a:t>и сокращение (</a:t>
            </a:r>
            <a:r>
              <a:rPr lang="en-US" dirty="0" smtClean="0"/>
              <a:t>contraction</a:t>
            </a:r>
            <a:r>
              <a:rPr lang="ru-RU" dirty="0" smtClean="0"/>
              <a:t>) 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с цифрами</a:t>
            </a:r>
          </a:p>
          <a:p>
            <a:r>
              <a:rPr lang="ru-RU" dirty="0" smtClean="0"/>
              <a:t>Сокращения </a:t>
            </a:r>
            <a:r>
              <a:rPr lang="ru-RU" dirty="0"/>
              <a:t>и аббревиатуры с «AS»</a:t>
            </a:r>
          </a:p>
          <a:p>
            <a:r>
              <a:rPr lang="ru-RU" dirty="0" smtClean="0"/>
              <a:t>Акронимы</a:t>
            </a:r>
            <a:endParaRPr lang="ru-RU" dirty="0"/>
          </a:p>
          <a:p>
            <a:r>
              <a:rPr lang="ru-RU" dirty="0" smtClean="0"/>
              <a:t>Аббревиатуры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657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145</TotalTime>
  <Words>1294</Words>
  <Application>Microsoft Office PowerPoint</Application>
  <PresentationFormat>Экран (4:3)</PresentationFormat>
  <Paragraphs>129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Паркет</vt:lpstr>
      <vt:lpstr>Разговорный английский: сокращения в устной и в письменной речи</vt:lpstr>
      <vt:lpstr>Содержание проекта</vt:lpstr>
      <vt:lpstr>Введение</vt:lpstr>
      <vt:lpstr>Введение</vt:lpstr>
      <vt:lpstr>Вступление</vt:lpstr>
      <vt:lpstr>Вступление</vt:lpstr>
      <vt:lpstr>Вступление</vt:lpstr>
      <vt:lpstr>Блок I</vt:lpstr>
      <vt:lpstr>Группы сокращений</vt:lpstr>
      <vt:lpstr>Примеры сокращений</vt:lpstr>
      <vt:lpstr>Примеры сокращений</vt:lpstr>
      <vt:lpstr>Практическая часть</vt:lpstr>
      <vt:lpstr>Блок II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Список литературы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2022-02-27T13:55:00Z</dcterms:created>
  <dcterms:modified xsi:type="dcterms:W3CDTF">2022-02-27T16:30:30Z</dcterms:modified>
</cp:coreProperties>
</file>