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0" r:id="rId25"/>
    <p:sldId id="282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96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1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363538" algn="just">
              <a:buNone/>
              <a:defRPr sz="3200"/>
            </a:lvl1pPr>
            <a:lvl2pPr marL="0" indent="363538" algn="just">
              <a:buNone/>
              <a:defRPr sz="3200"/>
            </a:lvl2pPr>
            <a:lvl3pPr marL="0" indent="363538" algn="just">
              <a:buNone/>
              <a:defRPr sz="3200"/>
            </a:lvl3pPr>
            <a:lvl4pPr marL="0" indent="363538" algn="just">
              <a:buNone/>
              <a:defRPr sz="3200"/>
            </a:lvl4pPr>
            <a:lvl5pPr marL="0" indent="363538" algn="just">
              <a:buNone/>
              <a:defRPr sz="3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7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1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7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09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4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02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71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4635681-F735-4DD1-948C-FDE33D52589C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54D86D6-5528-4C45-A232-DEC94DC9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30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Типы данных. Ввод-вывод С</a:t>
            </a:r>
            <a:r>
              <a:rPr lang="en-US" dirty="0"/>
              <a:t>#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double</a:t>
            </a:r>
            <a:r>
              <a:rPr lang="ru-RU" dirty="0"/>
              <a:t> — хранит число с плавающей точкой от ±5.0*10-324 до ±1.7*10308 и занимает 8 байтов.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 err="1"/>
              <a:t>System.Double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389761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decimal</a:t>
            </a:r>
            <a:r>
              <a:rPr lang="ru-RU" dirty="0"/>
              <a:t> — хранит десятичное дробное число. Если употребляется без десятичной запятой, имеет значение от ±1.0*10-28 до ±7.9228*1028, может хранить 28 знаков после запятой и занимает 16 байтов.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 err="1"/>
              <a:t>System.Decimal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97127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сhar</a:t>
            </a:r>
            <a:r>
              <a:rPr lang="ru-RU" dirty="0"/>
              <a:t> — хранит одиночный символ в кодировке </a:t>
            </a:r>
            <a:r>
              <a:rPr lang="ru-RU" dirty="0" err="1"/>
              <a:t>Unicode</a:t>
            </a:r>
            <a:r>
              <a:rPr lang="ru-RU" dirty="0"/>
              <a:t> и занимает 2 байта.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 err="1"/>
              <a:t>System.Char</a:t>
            </a:r>
            <a:r>
              <a:rPr lang="ru-RU" dirty="0"/>
              <a:t>, которому соответствуют символьные литералы</a:t>
            </a:r>
          </a:p>
          <a:p>
            <a:endParaRPr lang="ru-RU" dirty="0"/>
          </a:p>
          <a:p>
            <a:r>
              <a:rPr lang="ru-RU" b="1" dirty="0" err="1"/>
              <a:t>char</a:t>
            </a:r>
            <a:r>
              <a:rPr lang="ru-RU" b="1" dirty="0"/>
              <a:t> a = 'A';</a:t>
            </a:r>
          </a:p>
          <a:p>
            <a:r>
              <a:rPr lang="ru-RU" b="1" dirty="0" err="1"/>
              <a:t>char</a:t>
            </a:r>
            <a:r>
              <a:rPr lang="ru-RU" b="1" dirty="0"/>
              <a:t> b = '\x5A';</a:t>
            </a:r>
          </a:p>
          <a:p>
            <a:r>
              <a:rPr lang="ru-RU" b="1" dirty="0" err="1"/>
              <a:t>char</a:t>
            </a:r>
            <a:r>
              <a:rPr lang="ru-RU" b="1" dirty="0"/>
              <a:t> c = '\u0420';</a:t>
            </a:r>
          </a:p>
        </p:txBody>
      </p:sp>
    </p:spTree>
    <p:extLst>
      <p:ext uri="{BB962C8B-B14F-4D97-AF65-F5344CB8AC3E}">
        <p14:creationId xmlns:p14="http://schemas.microsoft.com/office/powerpoint/2010/main" val="76589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string</a:t>
            </a:r>
            <a:r>
              <a:rPr lang="en-US" dirty="0"/>
              <a:t> — </a:t>
            </a:r>
            <a:r>
              <a:rPr lang="ru-RU" dirty="0"/>
              <a:t>хранит набор символов </a:t>
            </a:r>
            <a:r>
              <a:rPr lang="en-US" b="1" dirty="0"/>
              <a:t>Unicode</a:t>
            </a:r>
            <a:r>
              <a:rPr lang="en-US" dirty="0"/>
              <a:t>. </a:t>
            </a:r>
            <a:endParaRPr lang="ru-RU" dirty="0"/>
          </a:p>
          <a:p>
            <a:r>
              <a:rPr lang="ru-RU" dirty="0"/>
              <a:t>Представлен системным типом </a:t>
            </a:r>
            <a:r>
              <a:rPr lang="en-US" b="1" dirty="0" err="1"/>
              <a:t>System.String</a:t>
            </a:r>
            <a:r>
              <a:rPr lang="en-US" dirty="0"/>
              <a:t>, </a:t>
            </a:r>
            <a:r>
              <a:rPr lang="ru-RU" dirty="0"/>
              <a:t>которому соответствуют символьные литералы.</a:t>
            </a:r>
          </a:p>
          <a:p>
            <a:endParaRPr lang="ru-RU" dirty="0"/>
          </a:p>
          <a:p>
            <a:r>
              <a:rPr lang="en-US" b="1" dirty="0"/>
              <a:t>string hello = "Hello";</a:t>
            </a:r>
          </a:p>
          <a:p>
            <a:r>
              <a:rPr lang="en-US" b="1" dirty="0"/>
              <a:t>string word = "world";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39693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/>
              <a:t>object</a:t>
            </a:r>
            <a:r>
              <a:rPr lang="ru-RU" dirty="0"/>
              <a:t> — может хранить значение любого типа данных и занимает 4 байта на 32-разрядной платформе и 8 байтов на 64-разрядной платформе.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 err="1"/>
              <a:t>System.Object</a:t>
            </a:r>
            <a:r>
              <a:rPr lang="ru-RU" dirty="0"/>
              <a:t>, который является базовым для всех других типов и классов .NET:</a:t>
            </a:r>
          </a:p>
          <a:p>
            <a:endParaRPr lang="ru-RU" dirty="0"/>
          </a:p>
          <a:p>
            <a:r>
              <a:rPr lang="ru-RU" b="1" dirty="0" err="1"/>
              <a:t>object</a:t>
            </a:r>
            <a:r>
              <a:rPr lang="ru-RU" b="1" dirty="0"/>
              <a:t> a = 22;</a:t>
            </a:r>
          </a:p>
          <a:p>
            <a:r>
              <a:rPr lang="ru-RU" b="1" dirty="0" err="1"/>
              <a:t>object</a:t>
            </a:r>
            <a:r>
              <a:rPr lang="ru-RU" b="1" dirty="0"/>
              <a:t> b = 3.14;</a:t>
            </a:r>
          </a:p>
          <a:p>
            <a:r>
              <a:rPr lang="ru-RU" b="1" dirty="0" err="1"/>
              <a:t>object</a:t>
            </a:r>
            <a:r>
              <a:rPr lang="ru-RU" b="1" dirty="0"/>
              <a:t> c = "</a:t>
            </a:r>
            <a:r>
              <a:rPr lang="ru-RU" b="1" dirty="0" err="1"/>
              <a:t>hello</a:t>
            </a:r>
            <a:r>
              <a:rPr lang="ru-RU" b="1" dirty="0"/>
              <a:t> </a:t>
            </a:r>
            <a:r>
              <a:rPr lang="ru-RU" b="1" dirty="0" err="1"/>
              <a:t>code</a:t>
            </a:r>
            <a:r>
              <a:rPr lang="ru-RU" b="1" dirty="0"/>
              <a:t>";</a:t>
            </a:r>
          </a:p>
        </p:txBody>
      </p:sp>
    </p:spTree>
    <p:extLst>
      <p:ext uri="{BB962C8B-B14F-4D97-AF65-F5344CB8AC3E}">
        <p14:creationId xmlns:p14="http://schemas.microsoft.com/office/powerpoint/2010/main" val="1551371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449883" cy="1224528"/>
          </a:xfrm>
        </p:spPr>
        <p:txBody>
          <a:bodyPr>
            <a:noAutofit/>
          </a:bodyPr>
          <a:lstStyle/>
          <a:p>
            <a:r>
              <a:rPr lang="ru-RU" sz="2800" dirty="0"/>
              <a:t>Например, определим несколько переменных разных типов </a:t>
            </a:r>
            <a:br>
              <a:rPr lang="ru-RU" sz="2800" dirty="0"/>
            </a:br>
            <a:r>
              <a:rPr lang="ru-RU" sz="2800" dirty="0"/>
              <a:t>и выведем их значения на консоль: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399" y="1820254"/>
            <a:ext cx="10605331" cy="4606183"/>
          </a:xfrm>
        </p:spPr>
        <p:txBody>
          <a:bodyPr>
            <a:noAutofit/>
          </a:bodyPr>
          <a:lstStyle/>
          <a:p>
            <a:r>
              <a:rPr lang="en-US" sz="2000" dirty="0"/>
              <a:t>static void Main(string[] </a:t>
            </a:r>
            <a:r>
              <a:rPr lang="en-US" sz="2000" dirty="0" err="1"/>
              <a:t>args</a:t>
            </a:r>
            <a:r>
              <a:rPr lang="en-US" sz="2000" dirty="0"/>
              <a:t>)</a:t>
            </a:r>
          </a:p>
          <a:p>
            <a:r>
              <a:rPr lang="en-US" sz="2000" dirty="0"/>
              <a:t>        {</a:t>
            </a:r>
          </a:p>
          <a:p>
            <a:r>
              <a:rPr lang="en-US" sz="2000" dirty="0"/>
              <a:t>            string name = "Tom";</a:t>
            </a:r>
          </a:p>
          <a:p>
            <a:r>
              <a:rPr lang="en-US" sz="2000" dirty="0"/>
              <a:t>            </a:t>
            </a:r>
            <a:r>
              <a:rPr lang="en-US" sz="2000" dirty="0" err="1"/>
              <a:t>int</a:t>
            </a:r>
            <a:r>
              <a:rPr lang="en-US" sz="2000" dirty="0"/>
              <a:t> age = 33;</a:t>
            </a:r>
          </a:p>
          <a:p>
            <a:r>
              <a:rPr lang="en-US" sz="2000" dirty="0"/>
              <a:t>            bool </a:t>
            </a:r>
            <a:r>
              <a:rPr lang="en-US" sz="2000" dirty="0" err="1"/>
              <a:t>isEmployed</a:t>
            </a:r>
            <a:r>
              <a:rPr lang="en-US" sz="2000" dirty="0"/>
              <a:t> = false;</a:t>
            </a:r>
          </a:p>
          <a:p>
            <a:r>
              <a:rPr lang="en-US" sz="2000" dirty="0"/>
              <a:t>            double weight = 78.65;</a:t>
            </a:r>
          </a:p>
          <a:p>
            <a:r>
              <a:rPr lang="en-US" sz="2000" dirty="0"/>
              <a:t>              </a:t>
            </a:r>
            <a:r>
              <a:rPr lang="en-US" sz="2000" dirty="0" err="1"/>
              <a:t>Console.WriteLine</a:t>
            </a:r>
            <a:r>
              <a:rPr lang="en-US" sz="2000" dirty="0"/>
              <a:t>($"</a:t>
            </a:r>
            <a:r>
              <a:rPr lang="ru-RU" sz="2000" dirty="0"/>
              <a:t>Имя: {</a:t>
            </a:r>
            <a:r>
              <a:rPr lang="en-US" sz="2000" dirty="0"/>
              <a:t>name}");</a:t>
            </a:r>
          </a:p>
          <a:p>
            <a:r>
              <a:rPr lang="en-US" sz="2000" dirty="0"/>
              <a:t>            </a:t>
            </a:r>
            <a:r>
              <a:rPr lang="en-US" sz="2000" dirty="0" err="1"/>
              <a:t>Console.WriteLine</a:t>
            </a:r>
            <a:r>
              <a:rPr lang="en-US" sz="2000" dirty="0"/>
              <a:t>($"</a:t>
            </a:r>
            <a:r>
              <a:rPr lang="ru-RU" sz="2000" dirty="0"/>
              <a:t>Возраст: {</a:t>
            </a:r>
            <a:r>
              <a:rPr lang="en-US" sz="2000" dirty="0"/>
              <a:t>age}");</a:t>
            </a:r>
          </a:p>
          <a:p>
            <a:r>
              <a:rPr lang="en-US" sz="2000" dirty="0"/>
              <a:t>            </a:t>
            </a:r>
            <a:r>
              <a:rPr lang="en-US" sz="2000" dirty="0" err="1"/>
              <a:t>Console.WriteLine</a:t>
            </a:r>
            <a:r>
              <a:rPr lang="en-US" sz="2000" dirty="0"/>
              <a:t>($"</a:t>
            </a:r>
            <a:r>
              <a:rPr lang="ru-RU" sz="2000" dirty="0"/>
              <a:t>Вес: {</a:t>
            </a:r>
            <a:r>
              <a:rPr lang="en-US" sz="2000" dirty="0"/>
              <a:t>weight}");</a:t>
            </a:r>
          </a:p>
          <a:p>
            <a:r>
              <a:rPr lang="en-US" sz="2000" dirty="0"/>
              <a:t>            </a:t>
            </a:r>
            <a:r>
              <a:rPr lang="en-US" sz="2000" dirty="0" err="1"/>
              <a:t>Console.WriteLine</a:t>
            </a:r>
            <a:r>
              <a:rPr lang="en-US" sz="2000" dirty="0"/>
              <a:t>($"</a:t>
            </a:r>
            <a:r>
              <a:rPr lang="ru-RU" sz="2000" dirty="0"/>
              <a:t>Работает: {</a:t>
            </a:r>
            <a:r>
              <a:rPr lang="en-US" sz="2000" dirty="0" err="1"/>
              <a:t>isEmployed</a:t>
            </a:r>
            <a:r>
              <a:rPr lang="en-US" sz="2000" dirty="0"/>
              <a:t>}");</a:t>
            </a:r>
          </a:p>
          <a:p>
            <a:r>
              <a:rPr lang="en-US" sz="2000" dirty="0"/>
              <a:t>        }</a:t>
            </a:r>
          </a:p>
          <a:p>
            <a:r>
              <a:rPr lang="en-US" sz="2000" dirty="0"/>
              <a:t>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163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64920"/>
            <a:ext cx="10058400" cy="5907280"/>
          </a:xfrm>
        </p:spPr>
        <p:txBody>
          <a:bodyPr>
            <a:normAutofit/>
          </a:bodyPr>
          <a:lstStyle/>
          <a:p>
            <a:r>
              <a:rPr lang="ru-RU" dirty="0"/>
              <a:t>Для вывода данных на консоль здесь применяется </a:t>
            </a:r>
            <a:r>
              <a:rPr lang="ru-RU" b="1" dirty="0"/>
              <a:t>интерполяция</a:t>
            </a:r>
            <a:r>
              <a:rPr lang="ru-RU" dirty="0"/>
              <a:t>: перед строкой ставится знак </a:t>
            </a:r>
            <a:r>
              <a:rPr lang="ru-RU" b="1" dirty="0"/>
              <a:t>$,</a:t>
            </a:r>
            <a:r>
              <a:rPr lang="ru-RU" dirty="0"/>
              <a:t> и после этого мы можем вводить в строку значения переменных в фигурных скобках. </a:t>
            </a:r>
          </a:p>
          <a:p>
            <a:r>
              <a:rPr lang="ru-RU" dirty="0"/>
              <a:t>Консольный вывод программы:</a:t>
            </a:r>
          </a:p>
          <a:p>
            <a:endParaRPr lang="ru-RU" dirty="0"/>
          </a:p>
          <a:p>
            <a:r>
              <a:rPr lang="ru-RU" b="1" dirty="0"/>
              <a:t>Имя: </a:t>
            </a:r>
            <a:r>
              <a:rPr lang="ru-RU" b="1" dirty="0" err="1"/>
              <a:t>Tom</a:t>
            </a:r>
            <a:endParaRPr lang="ru-RU" b="1" dirty="0"/>
          </a:p>
          <a:p>
            <a:r>
              <a:rPr lang="ru-RU" b="1" dirty="0"/>
              <a:t>Возраст: 33</a:t>
            </a:r>
          </a:p>
          <a:p>
            <a:r>
              <a:rPr lang="ru-RU" b="1" dirty="0"/>
              <a:t>Вес: 78,65</a:t>
            </a:r>
          </a:p>
          <a:p>
            <a:r>
              <a:rPr lang="ru-RU" b="1" dirty="0"/>
              <a:t>Работает: </a:t>
            </a:r>
            <a:r>
              <a:rPr lang="ru-RU" b="1" dirty="0" err="1"/>
              <a:t>False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056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033617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Использование суффиксов.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18249"/>
            <a:ext cx="10058400" cy="465395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При присвоении значений надо иметь в виду следующую тонкость: все вещественные литералы рассматриваются как значения типа </a:t>
            </a:r>
            <a:r>
              <a:rPr lang="en-US" b="1" dirty="0"/>
              <a:t>double</a:t>
            </a:r>
            <a:r>
              <a:rPr lang="en-US" dirty="0"/>
              <a:t>. </a:t>
            </a:r>
            <a:endParaRPr lang="ru-RU" dirty="0"/>
          </a:p>
          <a:p>
            <a:r>
              <a:rPr lang="ru-RU" dirty="0"/>
              <a:t>А чтобы указать, что дробное число относится к типу  </a:t>
            </a:r>
            <a:r>
              <a:rPr lang="en-US" b="1" dirty="0"/>
              <a:t>float</a:t>
            </a:r>
            <a:r>
              <a:rPr lang="en-US" dirty="0"/>
              <a:t> </a:t>
            </a:r>
            <a:r>
              <a:rPr lang="ru-RU" dirty="0"/>
              <a:t>или </a:t>
            </a:r>
            <a:r>
              <a:rPr lang="en-US" b="1" dirty="0"/>
              <a:t>decimal</a:t>
            </a:r>
            <a:r>
              <a:rPr lang="en-US" dirty="0"/>
              <a:t>, </a:t>
            </a:r>
            <a:r>
              <a:rPr lang="ru-RU" dirty="0"/>
              <a:t>необходимо к литералу добавлять суффикс: </a:t>
            </a:r>
            <a:r>
              <a:rPr lang="en-US" b="1" dirty="0"/>
              <a:t>F/f</a:t>
            </a:r>
            <a:r>
              <a:rPr lang="en-US" dirty="0"/>
              <a:t> — </a:t>
            </a:r>
            <a:r>
              <a:rPr lang="ru-RU" dirty="0"/>
              <a:t>для </a:t>
            </a:r>
            <a:r>
              <a:rPr lang="en-US" b="1" dirty="0"/>
              <a:t>float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b="1" dirty="0"/>
              <a:t>M/m</a:t>
            </a:r>
            <a:r>
              <a:rPr lang="en-US" dirty="0"/>
              <a:t> — </a:t>
            </a:r>
            <a:r>
              <a:rPr lang="ru-RU" dirty="0"/>
              <a:t>для </a:t>
            </a:r>
            <a:r>
              <a:rPr lang="en-US" b="1" dirty="0"/>
              <a:t>decimal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float a = 3.14F;</a:t>
            </a:r>
          </a:p>
          <a:p>
            <a:r>
              <a:rPr lang="en-US" b="1" dirty="0"/>
              <a:t>float b = 30.6f;</a:t>
            </a:r>
          </a:p>
          <a:p>
            <a:r>
              <a:rPr lang="en-US" b="1" dirty="0"/>
              <a:t> </a:t>
            </a:r>
          </a:p>
          <a:p>
            <a:r>
              <a:rPr lang="en-US" b="1" dirty="0"/>
              <a:t>decimal c = 1005.8M;</a:t>
            </a:r>
          </a:p>
          <a:p>
            <a:r>
              <a:rPr lang="en-US" b="1" dirty="0"/>
              <a:t>decimal d = 334.8m;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902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517585"/>
            <a:ext cx="10058400" cy="5654615"/>
          </a:xfrm>
        </p:spPr>
        <p:txBody>
          <a:bodyPr>
            <a:normAutofit/>
          </a:bodyPr>
          <a:lstStyle/>
          <a:p>
            <a:r>
              <a:rPr lang="ru-RU" dirty="0"/>
              <a:t>Подобным образом все целочисленные литералы рассматриваются как значения типа </a:t>
            </a:r>
            <a:r>
              <a:rPr lang="ru-RU" b="1" dirty="0" err="1"/>
              <a:t>int</a:t>
            </a:r>
            <a:r>
              <a:rPr lang="ru-RU" dirty="0"/>
              <a:t>. </a:t>
            </a:r>
          </a:p>
          <a:p>
            <a:r>
              <a:rPr lang="ru-RU" dirty="0"/>
              <a:t>Чтобы явно указать, что целочисленный литерал является значением типа </a:t>
            </a:r>
            <a:r>
              <a:rPr lang="ru-RU" b="1" dirty="0" err="1"/>
              <a:t>long</a:t>
            </a:r>
            <a:r>
              <a:rPr lang="ru-RU" dirty="0"/>
              <a:t> — используйте суффикс </a:t>
            </a:r>
            <a:r>
              <a:rPr lang="ru-RU" b="1" dirty="0"/>
              <a:t>L/l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/>
              <a:t>long</a:t>
            </a:r>
            <a:r>
              <a:rPr lang="ru-RU" b="1" dirty="0"/>
              <a:t> b = 20L;</a:t>
            </a:r>
          </a:p>
        </p:txBody>
      </p:sp>
    </p:spTree>
    <p:extLst>
      <p:ext uri="{BB962C8B-B14F-4D97-AF65-F5344CB8AC3E}">
        <p14:creationId xmlns:p14="http://schemas.microsoft.com/office/powerpoint/2010/main" val="2660985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Неявная типизация.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Ранее мы явно указывали тип переменных, например </a:t>
            </a:r>
            <a:r>
              <a:rPr lang="en-US" dirty="0" err="1"/>
              <a:t>int</a:t>
            </a:r>
            <a:r>
              <a:rPr lang="en-US" dirty="0"/>
              <a:t> x;. </a:t>
            </a:r>
            <a:r>
              <a:rPr lang="ru-RU" dirty="0"/>
              <a:t>и компилятор при запуске уже знал, что </a:t>
            </a:r>
            <a:r>
              <a:rPr lang="en-US" dirty="0"/>
              <a:t>x </a:t>
            </a:r>
            <a:r>
              <a:rPr lang="ru-RU" dirty="0"/>
              <a:t>хранит целочисленное значение.</a:t>
            </a:r>
          </a:p>
          <a:p>
            <a:r>
              <a:rPr lang="ru-RU" dirty="0"/>
              <a:t>Однако можно использовать модель </a:t>
            </a:r>
            <a:r>
              <a:rPr lang="ru-RU" b="1" dirty="0"/>
              <a:t>неявной типизации</a:t>
            </a:r>
            <a:r>
              <a:rPr lang="ru-RU" dirty="0"/>
              <a:t>:</a:t>
            </a:r>
          </a:p>
          <a:p>
            <a:r>
              <a:rPr lang="en-US" dirty="0" err="1"/>
              <a:t>var</a:t>
            </a:r>
            <a:r>
              <a:rPr lang="en-US" dirty="0"/>
              <a:t> hello = "Hello to World";</a:t>
            </a:r>
          </a:p>
          <a:p>
            <a:r>
              <a:rPr lang="en-US" dirty="0" err="1"/>
              <a:t>var</a:t>
            </a:r>
            <a:r>
              <a:rPr lang="en-US" dirty="0"/>
              <a:t> c = 20;</a:t>
            </a:r>
          </a:p>
          <a:p>
            <a:r>
              <a:rPr lang="en-US" dirty="0"/>
              <a:t>             </a:t>
            </a:r>
          </a:p>
          <a:p>
            <a:r>
              <a:rPr lang="en-US" dirty="0" err="1"/>
              <a:t>Console.WriteLine</a:t>
            </a:r>
            <a:r>
              <a:rPr lang="en-US" dirty="0"/>
              <a:t>(</a:t>
            </a:r>
            <a:r>
              <a:rPr lang="en-US" dirty="0" err="1"/>
              <a:t>c.GetType</a:t>
            </a:r>
            <a:r>
              <a:rPr lang="en-US" dirty="0"/>
              <a:t>().</a:t>
            </a:r>
            <a:r>
              <a:rPr lang="en-US" dirty="0" err="1"/>
              <a:t>ToString</a:t>
            </a:r>
            <a:r>
              <a:rPr lang="en-US" dirty="0"/>
              <a:t>());</a:t>
            </a:r>
          </a:p>
          <a:p>
            <a:r>
              <a:rPr lang="en-US" dirty="0" err="1"/>
              <a:t>Console.WriteLine</a:t>
            </a:r>
            <a:r>
              <a:rPr lang="en-US" dirty="0"/>
              <a:t>(</a:t>
            </a:r>
            <a:r>
              <a:rPr lang="en-US" dirty="0" err="1"/>
              <a:t>hello.GetType</a:t>
            </a:r>
            <a:r>
              <a:rPr lang="en-US" dirty="0"/>
              <a:t>().</a:t>
            </a:r>
            <a:r>
              <a:rPr lang="en-US" dirty="0" err="1"/>
              <a:t>ToString</a:t>
            </a:r>
            <a:r>
              <a:rPr lang="en-US" dirty="0"/>
              <a:t>());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20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927543D-15DD-4D39-BC0E-9483926D1A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Типы данных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7DAA5040-6084-4A5C-8992-9E77A1D228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6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65826"/>
            <a:ext cx="10058400" cy="5706374"/>
          </a:xfrm>
        </p:spPr>
        <p:txBody>
          <a:bodyPr>
            <a:normAutofit/>
          </a:bodyPr>
          <a:lstStyle/>
          <a:p>
            <a:r>
              <a:rPr lang="ru-RU" dirty="0"/>
              <a:t>При неявной типизации вместо названия типа данных используется ключевое слово </a:t>
            </a:r>
            <a:r>
              <a:rPr lang="ru-RU" dirty="0" err="1"/>
              <a:t>var</a:t>
            </a:r>
            <a:r>
              <a:rPr lang="ru-RU" dirty="0"/>
              <a:t>. </a:t>
            </a:r>
          </a:p>
          <a:p>
            <a:r>
              <a:rPr lang="ru-RU" dirty="0"/>
              <a:t>Затем при компиляции компилятор сам выводит тип данных, исходя из присвоенного значения. </a:t>
            </a:r>
          </a:p>
          <a:p>
            <a:r>
              <a:rPr lang="ru-RU" dirty="0"/>
              <a:t>В примере выше использовалось выражение </a:t>
            </a:r>
            <a:r>
              <a:rPr lang="ru-RU" b="1" dirty="0" err="1"/>
              <a:t>Console.WriteLine</a:t>
            </a:r>
            <a:r>
              <a:rPr lang="ru-RU" b="1" dirty="0"/>
              <a:t>(</a:t>
            </a:r>
            <a:r>
              <a:rPr lang="ru-RU" b="1" dirty="0" err="1"/>
              <a:t>c.GetType</a:t>
            </a:r>
            <a:r>
              <a:rPr lang="ru-RU" b="1" dirty="0"/>
              <a:t>().</a:t>
            </a:r>
            <a:r>
              <a:rPr lang="ru-RU" b="1" dirty="0" err="1"/>
              <a:t>ToString</a:t>
            </a:r>
            <a:r>
              <a:rPr lang="ru-RU" b="1" dirty="0"/>
              <a:t>());, </a:t>
            </a:r>
            <a:r>
              <a:rPr lang="ru-RU" dirty="0"/>
              <a:t>которое позволяет узнать выведенный тип переменной </a:t>
            </a:r>
            <a:r>
              <a:rPr lang="ru-RU" b="1" dirty="0"/>
              <a:t>с</a:t>
            </a:r>
            <a:r>
              <a:rPr lang="ru-RU" dirty="0"/>
              <a:t>. </a:t>
            </a:r>
          </a:p>
          <a:p>
            <a:r>
              <a:rPr lang="ru-RU" dirty="0"/>
              <a:t>Так как по умолчанию все целочисленные значения рассматриваются как значения типа </a:t>
            </a:r>
            <a:r>
              <a:rPr lang="ru-RU" b="1" dirty="0" err="1"/>
              <a:t>int</a:t>
            </a:r>
            <a:r>
              <a:rPr lang="ru-RU" dirty="0"/>
              <a:t>, переменная c будет иметь тип </a:t>
            </a:r>
            <a:r>
              <a:rPr lang="ru-RU" b="1" dirty="0" err="1"/>
              <a:t>int</a:t>
            </a:r>
            <a:r>
              <a:rPr lang="ru-RU" dirty="0"/>
              <a:t> или </a:t>
            </a:r>
            <a:r>
              <a:rPr lang="ru-RU" b="1" dirty="0"/>
              <a:t>System.Int32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3868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ограничения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742536"/>
            <a:ext cx="10058400" cy="442966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Мы не можем сначала объявить неявно типизируемую переменную, а затем инициализировать:</a:t>
            </a:r>
          </a:p>
          <a:p>
            <a:endParaRPr lang="ru-RU" dirty="0"/>
          </a:p>
          <a:p>
            <a:r>
              <a:rPr lang="ru-RU" b="1" dirty="0"/>
              <a:t>// этот код работает</a:t>
            </a:r>
          </a:p>
          <a:p>
            <a:r>
              <a:rPr lang="ru-RU" b="1" dirty="0" err="1"/>
              <a:t>int</a:t>
            </a:r>
            <a:r>
              <a:rPr lang="ru-RU" b="1" dirty="0"/>
              <a:t> a;</a:t>
            </a:r>
          </a:p>
          <a:p>
            <a:r>
              <a:rPr lang="ru-RU" b="1" dirty="0"/>
              <a:t>a = 20;</a:t>
            </a:r>
          </a:p>
          <a:p>
            <a:r>
              <a:rPr lang="ru-RU" b="1" dirty="0"/>
              <a:t> // этот код не работает</a:t>
            </a:r>
          </a:p>
          <a:p>
            <a:r>
              <a:rPr lang="ru-RU" b="1" dirty="0" err="1"/>
              <a:t>var</a:t>
            </a:r>
            <a:r>
              <a:rPr lang="ru-RU" b="1" dirty="0"/>
              <a:t> c;</a:t>
            </a:r>
          </a:p>
          <a:p>
            <a:r>
              <a:rPr lang="ru-RU" b="1" dirty="0"/>
              <a:t>c= 20;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716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948906"/>
            <a:ext cx="10058400" cy="5223294"/>
          </a:xfrm>
        </p:spPr>
        <p:txBody>
          <a:bodyPr>
            <a:normAutofit/>
          </a:bodyPr>
          <a:lstStyle/>
          <a:p>
            <a:r>
              <a:rPr lang="ru-RU" dirty="0"/>
              <a:t>Мы не можем указать в качестве значения неявно типизируемой переменной </a:t>
            </a:r>
            <a:r>
              <a:rPr lang="ru-RU" b="1" dirty="0" err="1"/>
              <a:t>null</a:t>
            </a:r>
            <a:r>
              <a:rPr lang="ru-RU" dirty="0"/>
              <a:t>:</a:t>
            </a:r>
          </a:p>
          <a:p>
            <a:endParaRPr lang="ru-RU" dirty="0"/>
          </a:p>
          <a:p>
            <a:r>
              <a:rPr lang="ru-RU" b="1" dirty="0"/>
              <a:t>// этот код не работает</a:t>
            </a:r>
          </a:p>
          <a:p>
            <a:r>
              <a:rPr lang="ru-RU" b="1" dirty="0" err="1"/>
              <a:t>var</a:t>
            </a:r>
            <a:r>
              <a:rPr lang="ru-RU" b="1" dirty="0"/>
              <a:t> c=</a:t>
            </a:r>
            <a:r>
              <a:rPr lang="ru-RU" b="1" dirty="0" err="1"/>
              <a:t>null</a:t>
            </a:r>
            <a:r>
              <a:rPr lang="ru-RU" b="1" dirty="0"/>
              <a:t>;</a:t>
            </a:r>
          </a:p>
          <a:p>
            <a:r>
              <a:rPr lang="ru-RU" dirty="0"/>
              <a:t>Так как значение </a:t>
            </a:r>
            <a:r>
              <a:rPr lang="ru-RU" b="1" dirty="0" err="1"/>
              <a:t>null</a:t>
            </a:r>
            <a:r>
              <a:rPr lang="ru-RU" dirty="0"/>
              <a:t>, компилятор не сможет вывести тип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486180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</a:t>
            </a:r>
            <a:r>
              <a:rPr lang="ru-RU" dirty="0"/>
              <a:t>или </a:t>
            </a:r>
            <a:r>
              <a:rPr lang="en-US" dirty="0"/>
              <a:t>decimal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err="1"/>
              <a:t>Decimal</a:t>
            </a:r>
            <a:r>
              <a:rPr lang="ru-RU" sz="4000" dirty="0"/>
              <a:t> чаще находит применение в финансовых вычислениях, тогда как </a:t>
            </a:r>
            <a:r>
              <a:rPr lang="ru-RU" sz="4000" b="1" dirty="0" err="1"/>
              <a:t>double</a:t>
            </a:r>
            <a:r>
              <a:rPr lang="ru-RU" sz="4000" dirty="0"/>
              <a:t> — в математических операциях.</a:t>
            </a:r>
          </a:p>
        </p:txBody>
      </p:sp>
    </p:spTree>
    <p:extLst>
      <p:ext uri="{BB962C8B-B14F-4D97-AF65-F5344CB8AC3E}">
        <p14:creationId xmlns:p14="http://schemas.microsoft.com/office/powerpoint/2010/main" val="590842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КОНСОЛьНЫй</a:t>
            </a:r>
            <a:r>
              <a:rPr lang="ru-RU" dirty="0"/>
              <a:t> ВВОД-ВЫВОД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9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Консольный вывод.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вывода информации на консоль выше использовался встроенный метод </a:t>
            </a:r>
            <a:r>
              <a:rPr lang="ru-RU" b="1" dirty="0" err="1"/>
              <a:t>Console.WriteLine</a:t>
            </a:r>
            <a:r>
              <a:rPr lang="ru-RU" dirty="0"/>
              <a:t>. </a:t>
            </a:r>
          </a:p>
          <a:p>
            <a:r>
              <a:rPr lang="ru-RU" dirty="0"/>
              <a:t>То есть если мы хотим вывести некоторую информацию на консоль, то нам надо передать ее в метод </a:t>
            </a:r>
            <a:r>
              <a:rPr lang="ru-RU" b="1" dirty="0" err="1"/>
              <a:t>Console.WriteLine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65446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52090" y="345057"/>
            <a:ext cx="7056407" cy="61075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2800" dirty="0"/>
              <a:t>string hello = "</a:t>
            </a:r>
            <a:r>
              <a:rPr lang="ru-RU" sz="2800" dirty="0"/>
              <a:t>Привет мир";</a:t>
            </a:r>
          </a:p>
          <a:p>
            <a:pPr marL="0" indent="0">
              <a:buNone/>
            </a:pPr>
            <a:r>
              <a:rPr lang="ru-RU" sz="2800" dirty="0"/>
              <a:t>            </a:t>
            </a:r>
            <a:r>
              <a:rPr lang="en-US" sz="2800" dirty="0" err="1"/>
              <a:t>Console.WriteLine</a:t>
            </a:r>
            <a:r>
              <a:rPr lang="en-US" sz="2800" dirty="0"/>
              <a:t>(hello);</a:t>
            </a:r>
          </a:p>
          <a:p>
            <a:pPr marL="0" indent="0">
              <a:buNone/>
            </a:pPr>
            <a:r>
              <a:rPr lang="en-US" sz="2800" dirty="0"/>
              <a:t>            </a:t>
            </a:r>
            <a:r>
              <a:rPr lang="en-US" sz="2800" dirty="0" err="1"/>
              <a:t>Console.WriteLine</a:t>
            </a:r>
            <a:r>
              <a:rPr lang="en-US" sz="2800" dirty="0"/>
              <a:t>("</a:t>
            </a:r>
            <a:r>
              <a:rPr lang="ru-RU" sz="2800" dirty="0"/>
              <a:t>Добро пожаловать в </a:t>
            </a:r>
            <a:r>
              <a:rPr lang="en-US" sz="2800" dirty="0"/>
              <a:t>C#!");</a:t>
            </a:r>
          </a:p>
          <a:p>
            <a:pPr marL="0" indent="0">
              <a:buNone/>
            </a:pPr>
            <a:r>
              <a:rPr lang="en-US" sz="2800" dirty="0"/>
              <a:t>            </a:t>
            </a:r>
            <a:r>
              <a:rPr lang="en-US" sz="2800" dirty="0" err="1"/>
              <a:t>Console.WriteLine</a:t>
            </a:r>
            <a:r>
              <a:rPr lang="en-US" sz="2800" dirty="0"/>
              <a:t>("</a:t>
            </a:r>
            <a:r>
              <a:rPr lang="ru-RU" sz="2800" dirty="0"/>
              <a:t>Пока мир...");</a:t>
            </a:r>
          </a:p>
          <a:p>
            <a:pPr marL="0" indent="0">
              <a:buNone/>
            </a:pPr>
            <a:r>
              <a:rPr lang="ru-RU" sz="2800" dirty="0"/>
              <a:t>            </a:t>
            </a:r>
            <a:r>
              <a:rPr lang="en-US" sz="2800" dirty="0" err="1"/>
              <a:t>Console.WriteLine</a:t>
            </a:r>
            <a:r>
              <a:rPr lang="en-US" sz="2800" dirty="0"/>
              <a:t>(24.5);</a:t>
            </a:r>
          </a:p>
          <a:p>
            <a:pPr marL="0" indent="0">
              <a:buNone/>
            </a:pPr>
            <a:r>
              <a:rPr lang="en-US" sz="2800" dirty="0"/>
              <a:t>             </a:t>
            </a:r>
          </a:p>
          <a:p>
            <a:pPr marL="0" indent="0">
              <a:buNone/>
            </a:pPr>
            <a:r>
              <a:rPr lang="en-US" sz="2800" dirty="0"/>
              <a:t>            </a:t>
            </a:r>
            <a:r>
              <a:rPr lang="en-US" sz="2800" dirty="0" err="1"/>
              <a:t>Console.ReadKey</a:t>
            </a:r>
            <a:r>
              <a:rPr lang="en-US" sz="2800" dirty="0"/>
              <a:t>();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815532" y="345057"/>
            <a:ext cx="4054414" cy="582714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Консольный вывод:</a:t>
            </a:r>
          </a:p>
          <a:p>
            <a:pPr marL="0" indent="0">
              <a:buNone/>
            </a:pPr>
            <a:r>
              <a:rPr lang="ru-RU" sz="2800" dirty="0"/>
              <a:t>Привет мир!</a:t>
            </a:r>
          </a:p>
          <a:p>
            <a:pPr marL="0" indent="0">
              <a:buNone/>
            </a:pPr>
            <a:r>
              <a:rPr lang="ru-RU" sz="2800" dirty="0"/>
              <a:t>Добро пожаловать в C#!</a:t>
            </a:r>
          </a:p>
          <a:p>
            <a:pPr marL="0" indent="0">
              <a:buNone/>
            </a:pPr>
            <a:r>
              <a:rPr lang="ru-RU" sz="2800" dirty="0"/>
              <a:t>Пока мир...</a:t>
            </a:r>
          </a:p>
          <a:p>
            <a:pPr marL="0" indent="0">
              <a:buNone/>
            </a:pPr>
            <a:r>
              <a:rPr lang="ru-RU" sz="2800" dirty="0"/>
              <a:t>24,5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5292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31321"/>
            <a:ext cx="10058400" cy="5740879"/>
          </a:xfrm>
        </p:spPr>
        <p:txBody>
          <a:bodyPr/>
          <a:lstStyle/>
          <a:p>
            <a:r>
              <a:rPr lang="ru-RU" dirty="0"/>
              <a:t>Нередко возникает необходимость в выводе на консоль в одной строке значений сразу нескольких переменных. В этом случае можно использовать прием, который называется </a:t>
            </a:r>
            <a:r>
              <a:rPr lang="ru-RU" b="1" dirty="0"/>
              <a:t>интерполяцией</a:t>
            </a:r>
            <a:r>
              <a:rPr lang="ru-RU" dirty="0"/>
              <a:t>:</a:t>
            </a:r>
          </a:p>
          <a:p>
            <a:r>
              <a:rPr lang="en-US" dirty="0"/>
              <a:t> </a:t>
            </a:r>
            <a:r>
              <a:rPr lang="en-US" b="1" dirty="0"/>
              <a:t>string name = "Tom";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int</a:t>
            </a:r>
            <a:r>
              <a:rPr lang="en-US" b="1" dirty="0"/>
              <a:t> age = 34;</a:t>
            </a:r>
          </a:p>
          <a:p>
            <a:r>
              <a:rPr lang="en-US" b="1" dirty="0"/>
              <a:t>            double height = 1.7;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Console.WriteLine</a:t>
            </a:r>
            <a:r>
              <a:rPr lang="en-US" b="1" dirty="0"/>
              <a:t>("</a:t>
            </a:r>
            <a:r>
              <a:rPr lang="ru-RU" b="1" dirty="0"/>
              <a:t>Имя: {0} Возраст: {2} Рост: {1}м", </a:t>
            </a:r>
            <a:r>
              <a:rPr lang="en-US" b="1" dirty="0"/>
              <a:t>name, height, age);</a:t>
            </a:r>
            <a:endParaRPr lang="ru-RU" b="1" dirty="0"/>
          </a:p>
          <a:p>
            <a:r>
              <a:rPr lang="en-US" b="1" dirty="0" err="1"/>
              <a:t>Console.ReadKey</a:t>
            </a:r>
            <a:r>
              <a:rPr lang="en-US" b="1" dirty="0"/>
              <a:t>();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051556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48574"/>
            <a:ext cx="10058400" cy="5723626"/>
          </a:xfrm>
        </p:spPr>
        <p:txBody>
          <a:bodyPr>
            <a:normAutofit/>
          </a:bodyPr>
          <a:lstStyle/>
          <a:p>
            <a:r>
              <a:rPr lang="ru-RU" dirty="0"/>
              <a:t>Этот способ подразумевает, что первый параметр при использовании метода </a:t>
            </a:r>
            <a:r>
              <a:rPr lang="ru-RU" b="1" dirty="0" err="1"/>
              <a:t>Console.WriteLine</a:t>
            </a:r>
            <a:r>
              <a:rPr lang="ru-RU" dirty="0"/>
              <a:t> является выводимой строкой </a:t>
            </a:r>
          </a:p>
          <a:p>
            <a:r>
              <a:rPr lang="ru-RU" b="1" dirty="0"/>
              <a:t>("Имя: {0} Возраст: {2} Рост: {1}м"). </a:t>
            </a:r>
          </a:p>
          <a:p>
            <a:r>
              <a:rPr lang="ru-RU" dirty="0"/>
              <a:t>Все последующие параметры — значения, которые могут быть встроены в эту строку</a:t>
            </a:r>
          </a:p>
          <a:p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name</a:t>
            </a:r>
            <a:r>
              <a:rPr lang="ru-RU" b="1" dirty="0"/>
              <a:t>, </a:t>
            </a:r>
            <a:r>
              <a:rPr lang="ru-RU" b="1" dirty="0" err="1"/>
              <a:t>height</a:t>
            </a:r>
            <a:r>
              <a:rPr lang="ru-RU" b="1" dirty="0"/>
              <a:t>, </a:t>
            </a:r>
            <a:r>
              <a:rPr lang="ru-RU" b="1" dirty="0" err="1"/>
              <a:t>age</a:t>
            </a:r>
            <a:r>
              <a:rPr lang="ru-RU" b="1" dirty="0"/>
              <a:t>).</a:t>
            </a:r>
          </a:p>
          <a:p>
            <a:r>
              <a:rPr lang="ru-RU" dirty="0"/>
              <a:t>При этом важен порядок подобных параметров. </a:t>
            </a:r>
          </a:p>
          <a:p>
            <a:r>
              <a:rPr lang="ru-RU" dirty="0"/>
              <a:t>Например, в данном случае сначала идет </a:t>
            </a:r>
            <a:r>
              <a:rPr lang="ru-RU" b="1" dirty="0" err="1"/>
              <a:t>name</a:t>
            </a:r>
            <a:r>
              <a:rPr lang="ru-RU" dirty="0"/>
              <a:t>, потом </a:t>
            </a:r>
            <a:r>
              <a:rPr lang="ru-RU" b="1" dirty="0" err="1"/>
              <a:t>height</a:t>
            </a:r>
            <a:r>
              <a:rPr lang="ru-RU" dirty="0"/>
              <a:t> и затем </a:t>
            </a:r>
            <a:r>
              <a:rPr lang="ru-RU" b="1" dirty="0" err="1"/>
              <a:t>age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97444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Поэтому </a:t>
            </a:r>
            <a:r>
              <a:rPr lang="ru-RU" b="1" dirty="0" err="1"/>
              <a:t>name</a:t>
            </a:r>
            <a:r>
              <a:rPr lang="ru-RU" dirty="0"/>
              <a:t> будет иметь параметр с номером </a:t>
            </a:r>
            <a:r>
              <a:rPr lang="ru-RU" b="1" dirty="0"/>
              <a:t>0</a:t>
            </a:r>
            <a:r>
              <a:rPr lang="ru-RU" dirty="0"/>
              <a:t> (нумерация начинается с нуля), </a:t>
            </a:r>
            <a:r>
              <a:rPr lang="ru-RU" b="1" dirty="0" err="1"/>
              <a:t>height</a:t>
            </a:r>
            <a:r>
              <a:rPr lang="ru-RU" dirty="0"/>
              <a:t> — с номером </a:t>
            </a:r>
            <a:r>
              <a:rPr lang="ru-RU" b="1" dirty="0"/>
              <a:t>1</a:t>
            </a:r>
            <a:r>
              <a:rPr lang="ru-RU" dirty="0"/>
              <a:t>, </a:t>
            </a:r>
            <a:r>
              <a:rPr lang="ru-RU" b="1" dirty="0" err="1"/>
              <a:t>age</a:t>
            </a:r>
            <a:r>
              <a:rPr lang="ru-RU" dirty="0"/>
              <a:t> — с номером </a:t>
            </a:r>
            <a:r>
              <a:rPr lang="ru-RU" b="1" dirty="0"/>
              <a:t>2</a:t>
            </a:r>
            <a:r>
              <a:rPr lang="ru-RU" dirty="0"/>
              <a:t>. </a:t>
            </a:r>
          </a:p>
          <a:p>
            <a:r>
              <a:rPr lang="ru-RU" dirty="0"/>
              <a:t>Поэтому в строке "</a:t>
            </a:r>
            <a:r>
              <a:rPr lang="ru-RU" b="1" dirty="0"/>
              <a:t>Имя: {0} Возраст: {2} Рост: {1}м</a:t>
            </a:r>
            <a:r>
              <a:rPr lang="ru-RU" dirty="0"/>
              <a:t>" на место </a:t>
            </a:r>
            <a:r>
              <a:rPr lang="ru-RU" dirty="0" err="1"/>
              <a:t>плейсхолдеров</a:t>
            </a:r>
            <a:r>
              <a:rPr lang="ru-RU" dirty="0"/>
              <a:t> </a:t>
            </a:r>
            <a:r>
              <a:rPr lang="ru-RU" b="1" dirty="0"/>
              <a:t>{0}, {2}, {1} </a:t>
            </a:r>
            <a:r>
              <a:rPr lang="ru-RU" dirty="0"/>
              <a:t>будут вставляться значения соответствующих параметров.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43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61950">
              <a:buNone/>
            </a:pPr>
            <a:r>
              <a:rPr lang="ru-RU" sz="3200" dirty="0"/>
              <a:t>Как и во многих языках программирования, в C# есть своя система типов данных, которая используется для создания переменных. </a:t>
            </a:r>
          </a:p>
          <a:p>
            <a:pPr indent="361950">
              <a:buNone/>
            </a:pPr>
            <a:r>
              <a:rPr lang="ru-RU" sz="3200" dirty="0"/>
              <a:t>Тип данных определяет их внутреннее представление, множество значений, которые может принимать объект, а также допустимые действия, которые можно осуществлять над объектом.</a:t>
            </a:r>
          </a:p>
        </p:txBody>
      </p:sp>
    </p:spTree>
    <p:extLst>
      <p:ext uri="{BB962C8B-B14F-4D97-AF65-F5344CB8AC3E}">
        <p14:creationId xmlns:p14="http://schemas.microsoft.com/office/powerpoint/2010/main" val="431769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Кроме </a:t>
            </a:r>
            <a:r>
              <a:rPr lang="ru-RU" b="1" dirty="0" err="1"/>
              <a:t>Console.WriteLine</a:t>
            </a:r>
            <a:r>
              <a:rPr lang="ru-RU" dirty="0"/>
              <a:t>() можно использовать метод </a:t>
            </a:r>
            <a:r>
              <a:rPr lang="ru-RU" b="1" dirty="0" err="1"/>
              <a:t>Console.Write</a:t>
            </a:r>
            <a:r>
              <a:rPr lang="ru-RU" dirty="0"/>
              <a:t>(); он работает так же, за исключением того, что не осуществляет переход на следующую строку.</a:t>
            </a:r>
          </a:p>
        </p:txBody>
      </p:sp>
    </p:spTree>
    <p:extLst>
      <p:ext uri="{BB962C8B-B14F-4D97-AF65-F5344CB8AC3E}">
        <p14:creationId xmlns:p14="http://schemas.microsoft.com/office/powerpoint/2010/main" val="21323331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Консольный ввод.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Кроме вывода информации на консоль можно получать информацию с консоли. Для этого предназначен метод </a:t>
            </a:r>
            <a:r>
              <a:rPr lang="ru-RU" sz="4000" b="1" dirty="0" err="1"/>
              <a:t>Console.ReadLine</a:t>
            </a:r>
            <a:r>
              <a:rPr lang="ru-RU" sz="4000" dirty="0"/>
              <a:t>(). </a:t>
            </a:r>
          </a:p>
          <a:p>
            <a:r>
              <a:rPr lang="ru-RU" sz="4000" dirty="0"/>
              <a:t>Он позволяет получить введенную строку:</a:t>
            </a:r>
          </a:p>
        </p:txBody>
      </p:sp>
    </p:spTree>
    <p:extLst>
      <p:ext uri="{BB962C8B-B14F-4D97-AF65-F5344CB8AC3E}">
        <p14:creationId xmlns:p14="http://schemas.microsoft.com/office/powerpoint/2010/main" val="42725443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741872"/>
            <a:ext cx="10058400" cy="5430328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b="1" dirty="0" err="1"/>
              <a:t>Console.Write</a:t>
            </a:r>
            <a:r>
              <a:rPr lang="en-US" b="1" dirty="0"/>
              <a:t>("</a:t>
            </a:r>
            <a:r>
              <a:rPr lang="ru-RU" b="1" dirty="0"/>
              <a:t>Введите свое имя: ");</a:t>
            </a:r>
          </a:p>
          <a:p>
            <a:r>
              <a:rPr lang="ru-RU" b="1" dirty="0"/>
              <a:t>            </a:t>
            </a:r>
            <a:r>
              <a:rPr lang="en-US" b="1" dirty="0"/>
              <a:t>string name = </a:t>
            </a:r>
            <a:r>
              <a:rPr lang="en-US" b="1" dirty="0" err="1"/>
              <a:t>Console.ReadLine</a:t>
            </a:r>
            <a:r>
              <a:rPr lang="en-US" b="1" dirty="0"/>
              <a:t>();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Console.WriteLine</a:t>
            </a:r>
            <a:r>
              <a:rPr lang="en-US" b="1" dirty="0"/>
              <a:t>($"</a:t>
            </a:r>
            <a:r>
              <a:rPr lang="ru-RU" b="1" dirty="0"/>
              <a:t>Привет {</a:t>
            </a:r>
            <a:r>
              <a:rPr lang="en-US" b="1" dirty="0"/>
              <a:t>name}");</a:t>
            </a:r>
          </a:p>
          <a:p>
            <a:r>
              <a:rPr lang="en-US" b="1" dirty="0"/>
              <a:t>             </a:t>
            </a:r>
            <a:r>
              <a:rPr lang="en-US" b="1" dirty="0" err="1"/>
              <a:t>Console.ReadKey</a:t>
            </a:r>
            <a:r>
              <a:rPr lang="en-US" b="1" dirty="0"/>
              <a:t>();</a:t>
            </a:r>
            <a:endParaRPr lang="ru-RU" b="1" dirty="0"/>
          </a:p>
          <a:p>
            <a:endParaRPr lang="ru-RU" dirty="0"/>
          </a:p>
          <a:p>
            <a:r>
              <a:rPr lang="ru-RU" dirty="0"/>
              <a:t>В данном случае все, что вводит пользователь, с помощью метода </a:t>
            </a:r>
            <a:r>
              <a:rPr lang="ru-RU" b="1" dirty="0" err="1"/>
              <a:t>Console.ReadLine</a:t>
            </a:r>
            <a:r>
              <a:rPr lang="ru-RU" dirty="0"/>
              <a:t> передается в переменную </a:t>
            </a:r>
            <a:r>
              <a:rPr lang="ru-RU" b="1" dirty="0" err="1"/>
              <a:t>name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52301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845389"/>
            <a:ext cx="10058400" cy="5326811"/>
          </a:xfrm>
        </p:spPr>
        <p:txBody>
          <a:bodyPr>
            <a:normAutofit/>
          </a:bodyPr>
          <a:lstStyle/>
          <a:p>
            <a:r>
              <a:rPr lang="ru-RU" sz="3600" dirty="0"/>
              <a:t>Однако минусом этого метода является то, что </a:t>
            </a:r>
            <a:r>
              <a:rPr lang="ru-RU" sz="3600" b="1" dirty="0" err="1"/>
              <a:t>Console.ReadLine</a:t>
            </a:r>
            <a:r>
              <a:rPr lang="ru-RU" sz="3600" dirty="0"/>
              <a:t> считывает информацию именно в виде </a:t>
            </a:r>
            <a:r>
              <a:rPr lang="ru-RU" sz="3600" b="1" dirty="0"/>
              <a:t>строки</a:t>
            </a:r>
            <a:r>
              <a:rPr lang="ru-RU" sz="3600" dirty="0"/>
              <a:t>. </a:t>
            </a:r>
          </a:p>
          <a:p>
            <a:r>
              <a:rPr lang="ru-RU" sz="3600" dirty="0"/>
              <a:t>Поэтому по умолчанию можно присвоить ее только переменной типа </a:t>
            </a:r>
            <a:r>
              <a:rPr lang="ru-RU" sz="3600" b="1" dirty="0" err="1"/>
              <a:t>string</a:t>
            </a:r>
            <a:r>
              <a:rPr lang="ru-RU" sz="3600" dirty="0"/>
              <a:t>. </a:t>
            </a:r>
          </a:p>
          <a:p>
            <a:r>
              <a:rPr lang="ru-RU" sz="3600" dirty="0"/>
              <a:t>Как быть, если, допустим, мы хотим ввести возраст в переменную типа </a:t>
            </a:r>
            <a:r>
              <a:rPr lang="ru-RU" sz="3600" b="1" dirty="0" err="1"/>
              <a:t>int</a:t>
            </a:r>
            <a:r>
              <a:rPr lang="ru-RU" sz="3600" dirty="0"/>
              <a:t> или другую информацию в переменные типа </a:t>
            </a:r>
            <a:r>
              <a:rPr lang="ru-RU" sz="3600" b="1" dirty="0" err="1"/>
              <a:t>double</a:t>
            </a:r>
            <a:r>
              <a:rPr lang="ru-RU" sz="3600" dirty="0"/>
              <a:t> или </a:t>
            </a:r>
            <a:r>
              <a:rPr lang="ru-RU" sz="3600" b="1" dirty="0" err="1"/>
              <a:t>decimal</a:t>
            </a:r>
            <a:r>
              <a:rPr lang="ru-RU" sz="36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7757571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517585"/>
            <a:ext cx="10058400" cy="5654615"/>
          </a:xfrm>
        </p:spPr>
        <p:txBody>
          <a:bodyPr>
            <a:normAutofit/>
          </a:bodyPr>
          <a:lstStyle/>
          <a:p>
            <a:r>
              <a:rPr lang="ru-RU" dirty="0"/>
              <a:t>По умолчанию платформа .</a:t>
            </a:r>
            <a:r>
              <a:rPr lang="en-US" b="1" dirty="0"/>
              <a:t>NET</a:t>
            </a:r>
            <a:r>
              <a:rPr lang="en-US" dirty="0"/>
              <a:t> </a:t>
            </a:r>
            <a:r>
              <a:rPr lang="ru-RU" dirty="0"/>
              <a:t>предоставляет ряд методов, которые позволяют преобразовать различные значения к типам </a:t>
            </a:r>
            <a:r>
              <a:rPr lang="en-US" b="1" dirty="0" err="1"/>
              <a:t>int</a:t>
            </a:r>
            <a:r>
              <a:rPr lang="en-US" dirty="0"/>
              <a:t>, </a:t>
            </a:r>
            <a:r>
              <a:rPr lang="en-US" b="1" dirty="0"/>
              <a:t>double</a:t>
            </a:r>
            <a:r>
              <a:rPr lang="en-US" dirty="0"/>
              <a:t> </a:t>
            </a:r>
            <a:r>
              <a:rPr lang="ru-RU" dirty="0"/>
              <a:t>и т.д. Некоторые из этих методов: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/>
              <a:t>• </a:t>
            </a:r>
            <a:r>
              <a:rPr lang="en-US" b="1" dirty="0"/>
              <a:t>Convert.ToInt32() (</a:t>
            </a:r>
            <a:r>
              <a:rPr lang="ru-RU" b="1" dirty="0"/>
              <a:t>преобразует к типу </a:t>
            </a:r>
            <a:r>
              <a:rPr lang="en-US" b="1" dirty="0" err="1"/>
              <a:t>int</a:t>
            </a:r>
            <a:r>
              <a:rPr lang="en-US" b="1" dirty="0"/>
              <a:t>);</a:t>
            </a:r>
          </a:p>
          <a:p>
            <a:r>
              <a:rPr lang="en-US" b="1" dirty="0"/>
              <a:t> • </a:t>
            </a:r>
            <a:r>
              <a:rPr lang="en-US" b="1" dirty="0" err="1"/>
              <a:t>Convert.ToDouble</a:t>
            </a:r>
            <a:r>
              <a:rPr lang="en-US" b="1" dirty="0"/>
              <a:t>() (</a:t>
            </a:r>
            <a:r>
              <a:rPr lang="ru-RU" b="1" dirty="0"/>
              <a:t>преобразует к типу </a:t>
            </a:r>
            <a:r>
              <a:rPr lang="en-US" b="1" dirty="0"/>
              <a:t>double);</a:t>
            </a:r>
          </a:p>
          <a:p>
            <a:r>
              <a:rPr lang="en-US" b="1" dirty="0"/>
              <a:t> • </a:t>
            </a:r>
            <a:r>
              <a:rPr lang="en-US" b="1" dirty="0" err="1"/>
              <a:t>Convert.ToDecimal</a:t>
            </a:r>
            <a:r>
              <a:rPr lang="en-US" b="1" dirty="0"/>
              <a:t>() (</a:t>
            </a:r>
            <a:r>
              <a:rPr lang="ru-RU" b="1" dirty="0"/>
              <a:t>преобразует к типу </a:t>
            </a:r>
            <a:r>
              <a:rPr lang="en-US" b="1" dirty="0"/>
              <a:t>decimal).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334899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033" y="448574"/>
            <a:ext cx="11783683" cy="5723626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Console.Write</a:t>
            </a:r>
            <a:r>
              <a:rPr lang="en-US" dirty="0"/>
              <a:t>("</a:t>
            </a:r>
            <a:r>
              <a:rPr lang="ru-RU" dirty="0"/>
              <a:t>Введите имя: ");</a:t>
            </a:r>
          </a:p>
          <a:p>
            <a:r>
              <a:rPr lang="ru-RU" dirty="0"/>
              <a:t>            </a:t>
            </a:r>
            <a:r>
              <a:rPr lang="en-US" dirty="0"/>
              <a:t>string name = </a:t>
            </a:r>
            <a:r>
              <a:rPr lang="en-US" dirty="0" err="1"/>
              <a:t>Console.ReadLine</a:t>
            </a:r>
            <a:r>
              <a:rPr lang="en-US" dirty="0"/>
              <a:t>();</a:t>
            </a:r>
          </a:p>
          <a:p>
            <a:r>
              <a:rPr lang="en-US" dirty="0"/>
              <a:t>             </a:t>
            </a:r>
            <a:r>
              <a:rPr lang="en-US" dirty="0" err="1"/>
              <a:t>Console.Write</a:t>
            </a:r>
            <a:r>
              <a:rPr lang="en-US" dirty="0"/>
              <a:t>("</a:t>
            </a:r>
            <a:r>
              <a:rPr lang="ru-RU" dirty="0"/>
              <a:t>Введите возраст: ");</a:t>
            </a:r>
          </a:p>
          <a:p>
            <a:r>
              <a:rPr lang="ru-RU" dirty="0"/>
              <a:t>            </a:t>
            </a:r>
            <a:r>
              <a:rPr lang="en-US" dirty="0" err="1"/>
              <a:t>int</a:t>
            </a:r>
            <a:r>
              <a:rPr lang="en-US" dirty="0"/>
              <a:t> age = Convert.ToInt32(</a:t>
            </a:r>
            <a:r>
              <a:rPr lang="en-US" dirty="0" err="1"/>
              <a:t>Console.ReadLine</a:t>
            </a:r>
            <a:r>
              <a:rPr lang="en-US" dirty="0"/>
              <a:t>());</a:t>
            </a:r>
          </a:p>
          <a:p>
            <a:r>
              <a:rPr lang="en-US" dirty="0"/>
              <a:t> </a:t>
            </a:r>
            <a:r>
              <a:rPr lang="en-US" dirty="0" err="1"/>
              <a:t>Console.Write</a:t>
            </a:r>
            <a:r>
              <a:rPr lang="en-US" dirty="0"/>
              <a:t>("</a:t>
            </a:r>
            <a:r>
              <a:rPr lang="ru-RU" dirty="0"/>
              <a:t>Введите рост: ")</a:t>
            </a:r>
          </a:p>
          <a:p>
            <a:r>
              <a:rPr lang="ru-RU" dirty="0"/>
              <a:t>    </a:t>
            </a:r>
            <a:r>
              <a:rPr lang="en-US" dirty="0"/>
              <a:t>double</a:t>
            </a:r>
            <a:r>
              <a:rPr lang="ru-RU" dirty="0"/>
              <a:t> </a:t>
            </a:r>
            <a:r>
              <a:rPr lang="en-US" dirty="0"/>
              <a:t>height = </a:t>
            </a:r>
            <a:r>
              <a:rPr lang="en-US" dirty="0" err="1"/>
              <a:t>Convert.ToDouble</a:t>
            </a:r>
            <a:r>
              <a:rPr lang="en-US" dirty="0"/>
              <a:t>(</a:t>
            </a:r>
            <a:r>
              <a:rPr lang="en-US" dirty="0" err="1"/>
              <a:t>Console.ReadLine</a:t>
            </a:r>
            <a:r>
              <a:rPr lang="en-US" dirty="0"/>
              <a:t>());</a:t>
            </a:r>
          </a:p>
          <a:p>
            <a:r>
              <a:rPr lang="en-US" dirty="0"/>
              <a:t> </a:t>
            </a:r>
            <a:r>
              <a:rPr lang="en-US" dirty="0" err="1"/>
              <a:t>Console.Write</a:t>
            </a:r>
            <a:r>
              <a:rPr lang="en-US" dirty="0"/>
              <a:t>("</a:t>
            </a:r>
            <a:r>
              <a:rPr lang="ru-RU" dirty="0"/>
              <a:t>Введите размер зарплаты: ");</a:t>
            </a:r>
          </a:p>
          <a:p>
            <a:r>
              <a:rPr lang="ru-RU" dirty="0"/>
              <a:t>        </a:t>
            </a:r>
            <a:r>
              <a:rPr lang="en-US" dirty="0"/>
              <a:t>decimal salary = </a:t>
            </a:r>
            <a:r>
              <a:rPr lang="en-US" dirty="0" err="1"/>
              <a:t>Convert.ToDecimal</a:t>
            </a:r>
            <a:r>
              <a:rPr lang="en-US" dirty="0"/>
              <a:t>(</a:t>
            </a:r>
            <a:r>
              <a:rPr lang="en-US" dirty="0" err="1"/>
              <a:t>Console.ReadLine</a:t>
            </a:r>
            <a:r>
              <a:rPr lang="en-US" dirty="0"/>
              <a:t>());</a:t>
            </a:r>
          </a:p>
          <a:p>
            <a:r>
              <a:rPr lang="en-US" dirty="0" err="1"/>
              <a:t>Console.WriteLine</a:t>
            </a:r>
            <a:r>
              <a:rPr lang="en-US" dirty="0"/>
              <a:t>($"</a:t>
            </a:r>
            <a:r>
              <a:rPr lang="ru-RU" dirty="0"/>
              <a:t>Имя: {</a:t>
            </a:r>
            <a:r>
              <a:rPr lang="en-US" dirty="0"/>
              <a:t>name} </a:t>
            </a:r>
            <a:r>
              <a:rPr lang="ru-RU" dirty="0"/>
              <a:t>Возраст: {</a:t>
            </a:r>
            <a:r>
              <a:rPr lang="en-US" dirty="0"/>
              <a:t>age} </a:t>
            </a:r>
            <a:r>
              <a:rPr lang="ru-RU" dirty="0"/>
              <a:t>Рост: {</a:t>
            </a:r>
            <a:r>
              <a:rPr lang="en-US" dirty="0"/>
              <a:t>height}</a:t>
            </a:r>
            <a:r>
              <a:rPr lang="ru-RU" dirty="0"/>
              <a:t>м </a:t>
            </a:r>
          </a:p>
          <a:p>
            <a:r>
              <a:rPr lang="ru-RU" dirty="0"/>
              <a:t>Зарплата: {</a:t>
            </a:r>
            <a:r>
              <a:rPr lang="en-US" dirty="0"/>
              <a:t>salary}$");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8792" y="1587261"/>
            <a:ext cx="110073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8574" y="2691441"/>
            <a:ext cx="111970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8574" y="3792747"/>
            <a:ext cx="111970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58792" y="5000445"/>
            <a:ext cx="111970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8545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517585"/>
            <a:ext cx="10058400" cy="565461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 вводе важно учитывать </a:t>
            </a:r>
            <a:r>
              <a:rPr lang="ru-RU" b="1" dirty="0"/>
              <a:t>текущую операционную систему. </a:t>
            </a:r>
          </a:p>
          <a:p>
            <a:r>
              <a:rPr lang="ru-RU" dirty="0"/>
              <a:t>В одних культурах разделителем между целой и дробной частью является </a:t>
            </a:r>
            <a:r>
              <a:rPr lang="ru-RU" b="1" dirty="0"/>
              <a:t>точка</a:t>
            </a:r>
            <a:r>
              <a:rPr lang="ru-RU" dirty="0"/>
              <a:t> (США, Великобритания и др.), в других — </a:t>
            </a:r>
            <a:r>
              <a:rPr lang="ru-RU" b="1" dirty="0"/>
              <a:t>запятая</a:t>
            </a:r>
            <a:r>
              <a:rPr lang="ru-RU" dirty="0"/>
              <a:t> (Россия, Германия и др.). </a:t>
            </a:r>
          </a:p>
          <a:p>
            <a:r>
              <a:rPr lang="ru-RU" dirty="0"/>
              <a:t>Например, если текущая операционная система (ОС) русскоязычная, значит, надо вводить дробные числа с </a:t>
            </a:r>
            <a:r>
              <a:rPr lang="ru-RU" b="1" dirty="0"/>
              <a:t>запятой</a:t>
            </a:r>
            <a:r>
              <a:rPr lang="ru-RU" dirty="0"/>
              <a:t> в качестве разделителя. </a:t>
            </a:r>
          </a:p>
          <a:p>
            <a:r>
              <a:rPr lang="ru-RU" dirty="0"/>
              <a:t>Если локализация англоязычная, значит, разделителем целой и дробной частей при вводе будет </a:t>
            </a:r>
            <a:r>
              <a:rPr lang="ru-RU" b="1" dirty="0"/>
              <a:t>точка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6297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языке C# есть следующие примитивные типы данных: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b="1" dirty="0"/>
              <a:t>bool</a:t>
            </a:r>
            <a:r>
              <a:rPr lang="en-US" dirty="0"/>
              <a:t> — </a:t>
            </a:r>
            <a:r>
              <a:rPr lang="ru-RU" dirty="0"/>
              <a:t>хранит значение </a:t>
            </a:r>
            <a:r>
              <a:rPr lang="en-US" dirty="0"/>
              <a:t>true </a:t>
            </a:r>
            <a:r>
              <a:rPr lang="ru-RU" dirty="0"/>
              <a:t>или </a:t>
            </a:r>
            <a:r>
              <a:rPr lang="en-US" dirty="0"/>
              <a:t>false (</a:t>
            </a:r>
            <a:r>
              <a:rPr lang="ru-RU" dirty="0"/>
              <a:t>логические литералы). </a:t>
            </a:r>
          </a:p>
          <a:p>
            <a:r>
              <a:rPr lang="ru-RU" dirty="0"/>
              <a:t>Представлен системным типом </a:t>
            </a:r>
            <a:r>
              <a:rPr lang="en-US" b="1" dirty="0" err="1"/>
              <a:t>System.Boolean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bool alive = true;</a:t>
            </a:r>
          </a:p>
          <a:p>
            <a:r>
              <a:rPr lang="en-US" b="1" dirty="0"/>
              <a:t>bool </a:t>
            </a:r>
            <a:r>
              <a:rPr lang="en-US" b="1" dirty="0" err="1"/>
              <a:t>isDead</a:t>
            </a:r>
            <a:r>
              <a:rPr lang="en-US" b="1" dirty="0"/>
              <a:t> = false;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93669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byte</a:t>
            </a:r>
            <a:r>
              <a:rPr lang="ru-RU" dirty="0"/>
              <a:t> — хранит целое число от 0 до 255 и занимает 1 байт. Представлен системным типом </a:t>
            </a:r>
            <a:r>
              <a:rPr lang="ru-RU" b="1" dirty="0" err="1"/>
              <a:t>System.Byte</a:t>
            </a:r>
            <a:endParaRPr lang="ru-RU" b="1" dirty="0"/>
          </a:p>
          <a:p>
            <a:endParaRPr lang="ru-RU" dirty="0"/>
          </a:p>
          <a:p>
            <a:r>
              <a:rPr lang="ru-RU" b="1" dirty="0" err="1"/>
              <a:t>byte</a:t>
            </a:r>
            <a:r>
              <a:rPr lang="ru-RU" b="1" dirty="0"/>
              <a:t> bit1 = 1;</a:t>
            </a:r>
          </a:p>
          <a:p>
            <a:r>
              <a:rPr lang="ru-RU" b="1" dirty="0" err="1"/>
              <a:t>byte</a:t>
            </a:r>
            <a:r>
              <a:rPr lang="ru-RU" b="1" dirty="0"/>
              <a:t> bit2 = 102;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247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short</a:t>
            </a:r>
            <a:r>
              <a:rPr lang="ru-RU" dirty="0"/>
              <a:t> — хранит целое число от -32768 до 32767 и занимает 2 байта. Представлен системным типом </a:t>
            </a:r>
            <a:r>
              <a:rPr lang="ru-RU" b="1" dirty="0"/>
              <a:t>System.Int16</a:t>
            </a:r>
          </a:p>
          <a:p>
            <a:endParaRPr lang="ru-RU" b="1" dirty="0"/>
          </a:p>
          <a:p>
            <a:r>
              <a:rPr lang="ru-RU" b="1" dirty="0" err="1"/>
              <a:t>short</a:t>
            </a:r>
            <a:r>
              <a:rPr lang="ru-RU" b="1" dirty="0"/>
              <a:t> n1 = 1;</a:t>
            </a:r>
          </a:p>
          <a:p>
            <a:r>
              <a:rPr lang="ru-RU" b="1" dirty="0" err="1"/>
              <a:t>short</a:t>
            </a:r>
            <a:r>
              <a:rPr lang="ru-RU" b="1" dirty="0"/>
              <a:t> n2 = 102;</a:t>
            </a:r>
          </a:p>
        </p:txBody>
      </p:sp>
    </p:spTree>
    <p:extLst>
      <p:ext uri="{BB962C8B-B14F-4D97-AF65-F5344CB8AC3E}">
        <p14:creationId xmlns:p14="http://schemas.microsoft.com/office/powerpoint/2010/main" val="293214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int</a:t>
            </a:r>
            <a:r>
              <a:rPr lang="ru-RU" dirty="0"/>
              <a:t> — хранит целое число от -2147483648 до 2147483647 и занимает 4 байта.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/>
              <a:t>System.Int32</a:t>
            </a:r>
            <a:r>
              <a:rPr lang="ru-RU" dirty="0"/>
              <a:t>. </a:t>
            </a:r>
          </a:p>
          <a:p>
            <a:r>
              <a:rPr lang="ru-RU" dirty="0"/>
              <a:t>Все целочисленные литералы по умолчанию являются значениями типа </a:t>
            </a:r>
            <a:r>
              <a:rPr lang="ru-RU" b="1" dirty="0" err="1"/>
              <a:t>int</a:t>
            </a:r>
            <a:r>
              <a:rPr lang="ru-RU" dirty="0"/>
              <a:t>:</a:t>
            </a:r>
          </a:p>
          <a:p>
            <a:endParaRPr lang="ru-RU" dirty="0"/>
          </a:p>
          <a:p>
            <a:r>
              <a:rPr lang="ru-RU" b="1" dirty="0" err="1"/>
              <a:t>int</a:t>
            </a:r>
            <a:r>
              <a:rPr lang="ru-RU" b="1" dirty="0"/>
              <a:t> a = 10;</a:t>
            </a:r>
          </a:p>
          <a:p>
            <a:r>
              <a:rPr lang="ru-RU" b="1" dirty="0" err="1"/>
              <a:t>int</a:t>
            </a:r>
            <a:r>
              <a:rPr lang="ru-RU" b="1" dirty="0"/>
              <a:t> b = 0b101; // бинарная форма b =5</a:t>
            </a:r>
          </a:p>
          <a:p>
            <a:r>
              <a:rPr lang="ru-RU" b="1" dirty="0" err="1"/>
              <a:t>int</a:t>
            </a:r>
            <a:r>
              <a:rPr lang="ru-RU" b="1" dirty="0"/>
              <a:t> c = 0xFF;  // </a:t>
            </a:r>
            <a:r>
              <a:rPr lang="ru-RU" b="1" dirty="0" err="1"/>
              <a:t>шестнадцатиричная</a:t>
            </a:r>
            <a:r>
              <a:rPr lang="ru-RU" b="1" dirty="0"/>
              <a:t> форма c = 255</a:t>
            </a:r>
          </a:p>
        </p:txBody>
      </p:sp>
    </p:spTree>
    <p:extLst>
      <p:ext uri="{BB962C8B-B14F-4D97-AF65-F5344CB8AC3E}">
        <p14:creationId xmlns:p14="http://schemas.microsoft.com/office/powerpoint/2010/main" val="3715997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long</a:t>
            </a:r>
            <a:r>
              <a:rPr lang="ru-RU" dirty="0"/>
              <a:t> — хранит целое число от -9223372036854775808 до 9223372036854775807 и занимает 8 байт.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/>
              <a:t>System.Int64</a:t>
            </a:r>
          </a:p>
          <a:p>
            <a:endParaRPr lang="ru-RU" dirty="0"/>
          </a:p>
          <a:p>
            <a:r>
              <a:rPr lang="ru-RU" b="1" dirty="0" err="1"/>
              <a:t>long</a:t>
            </a:r>
            <a:r>
              <a:rPr lang="ru-RU" b="1" dirty="0"/>
              <a:t> a = -10;</a:t>
            </a:r>
          </a:p>
          <a:p>
            <a:r>
              <a:rPr lang="ru-RU" b="1" dirty="0" err="1"/>
              <a:t>long</a:t>
            </a:r>
            <a:r>
              <a:rPr lang="ru-RU" b="1" dirty="0"/>
              <a:t> b = 0b101;</a:t>
            </a:r>
          </a:p>
          <a:p>
            <a:r>
              <a:rPr lang="ru-RU" b="1" dirty="0" err="1"/>
              <a:t>long</a:t>
            </a:r>
            <a:r>
              <a:rPr lang="ru-RU" b="1" dirty="0"/>
              <a:t> c = 0xFF;</a:t>
            </a:r>
          </a:p>
        </p:txBody>
      </p:sp>
    </p:spTree>
    <p:extLst>
      <p:ext uri="{BB962C8B-B14F-4D97-AF65-F5344CB8AC3E}">
        <p14:creationId xmlns:p14="http://schemas.microsoft.com/office/powerpoint/2010/main" val="313351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float</a:t>
            </a:r>
            <a:r>
              <a:rPr lang="ru-RU" dirty="0"/>
              <a:t> — хранит число с плавающей точкой от -3.4*1038 до 3.4*1038 и занимает 4 байта. </a:t>
            </a:r>
          </a:p>
          <a:p>
            <a:r>
              <a:rPr lang="ru-RU" dirty="0"/>
              <a:t>Представлен системным типом </a:t>
            </a:r>
            <a:r>
              <a:rPr lang="ru-RU" b="1" dirty="0" err="1"/>
              <a:t>System.Single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243743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36</TotalTime>
  <Words>1679</Words>
  <Application>Microsoft Office PowerPoint</Application>
  <PresentationFormat>Широкоэкранный</PresentationFormat>
  <Paragraphs>177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Cambria</vt:lpstr>
      <vt:lpstr>Rockwell</vt:lpstr>
      <vt:lpstr>Rockwell Condensed</vt:lpstr>
      <vt:lpstr>Wingdings</vt:lpstr>
      <vt:lpstr>Дерево</vt:lpstr>
      <vt:lpstr>Типы данных. Ввод-вывод С#</vt:lpstr>
      <vt:lpstr>Типы данных</vt:lpstr>
      <vt:lpstr>Презентация PowerPoint</vt:lpstr>
      <vt:lpstr>В языке C# есть следующие примитивные типы данных: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Например, определим несколько переменных разных типов  и выведем их значения на консоль:</vt:lpstr>
      <vt:lpstr>Презентация PowerPoint</vt:lpstr>
      <vt:lpstr>Использование суффиксов.</vt:lpstr>
      <vt:lpstr>Презентация PowerPoint</vt:lpstr>
      <vt:lpstr>Неявная типизация.</vt:lpstr>
      <vt:lpstr>Презентация PowerPoint</vt:lpstr>
      <vt:lpstr>ограничения</vt:lpstr>
      <vt:lpstr>Презентация PowerPoint</vt:lpstr>
      <vt:lpstr>double или decimal</vt:lpstr>
      <vt:lpstr>КОНСОЛьНЫй ВВОД-ВЫВОД</vt:lpstr>
      <vt:lpstr>Консольный вывод.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Консольный ввод.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данных</dc:title>
  <dc:creator>User</dc:creator>
  <cp:lastModifiedBy>Ольга Тихонина</cp:lastModifiedBy>
  <cp:revision>6</cp:revision>
  <dcterms:created xsi:type="dcterms:W3CDTF">2022-11-13T20:17:11Z</dcterms:created>
  <dcterms:modified xsi:type="dcterms:W3CDTF">2022-11-18T06:11:22Z</dcterms:modified>
</cp:coreProperties>
</file>