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3" name="Google Shape;11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1" name="Google Shape;1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1" name="Google Shape;13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9" name="Google Shape;1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4529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 rot="5400000">
            <a:off x="3927259" y="-1253331"/>
            <a:ext cx="4351336" cy="10515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title"/>
          </p:nvPr>
        </p:nvSpPr>
        <p:spPr>
          <a:xfrm rot="5400000">
            <a:off x="7133431" y="1951831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600869"/>
            <a:ext cx="5811836" cy="7734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45126" y="1828800"/>
            <a:ext cx="10515599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452438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§"/>
              <a:defRPr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831850" y="1712423"/>
            <a:ext cx="10515599" cy="2851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831850" y="455263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Noto Sans Symbols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Noto Sans Symbols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845126" y="1828800"/>
            <a:ext cx="5181600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72200" y="1828800"/>
            <a:ext cx="5181600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>
  <p:cSld name="Сравнение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845126" y="1681850"/>
            <a:ext cx="5156199" cy="825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845126" y="2507550"/>
            <a:ext cx="5156199" cy="368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6172200" y="1681850"/>
            <a:ext cx="5181601" cy="825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6172200" y="2507550"/>
            <a:ext cx="5181601" cy="368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>
  <p:cSld name="Только заголовок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>
            <a:spLocks noGrp="1"/>
          </p:cNvSpPr>
          <p:nvPr>
            <p:ph type="title"/>
          </p:nvPr>
        </p:nvSpPr>
        <p:spPr>
          <a:xfrm>
            <a:off x="841248" y="457200"/>
            <a:ext cx="3931919" cy="160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1"/>
          </p:nvPr>
        </p:nvSpPr>
        <p:spPr>
          <a:xfrm>
            <a:off x="5181600" y="990600"/>
            <a:ext cx="6172199" cy="4876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Char char="⚫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2"/>
          </p:nvPr>
        </p:nvSpPr>
        <p:spPr>
          <a:xfrm>
            <a:off x="841248" y="2057399"/>
            <a:ext cx="3931919" cy="3810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841248" y="457200"/>
            <a:ext cx="3931919" cy="1600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11"/>
          <p:cNvSpPr>
            <a:spLocks noGrp="1"/>
          </p:cNvSpPr>
          <p:nvPr>
            <p:ph type="pic" idx="2"/>
          </p:nvPr>
        </p:nvSpPr>
        <p:spPr>
          <a:xfrm>
            <a:off x="5181600" y="990600"/>
            <a:ext cx="6172199" cy="4876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841248" y="2057400"/>
            <a:ext cx="3931919" cy="3809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Noto Sans Symbols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45126" y="1828800"/>
            <a:ext cx="10515599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⚫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100"/>
              <a:buFont typeface="Calibri"/>
              <a:buNone/>
              <a:defRPr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  <a:defRPr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9BF675-B0A9-4FB2-B0B1-5A1625C76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3" name="Google Shape;93;p14"/>
          <p:cNvSpPr txBox="1">
            <a:spLocks noGrp="1"/>
          </p:cNvSpPr>
          <p:nvPr>
            <p:ph type="ctrTitle"/>
          </p:nvPr>
        </p:nvSpPr>
        <p:spPr>
          <a:xfrm>
            <a:off x="5821680" y="2235200"/>
            <a:ext cx="6434328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r>
              <a:rPr lang="ru-RU" sz="6000" b="1" i="1" u="none" strike="noStrike" cap="none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Система контроля версий</a:t>
            </a:r>
            <a:endParaRPr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88D1EB-2E8B-5834-44C4-CE39D9A61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Системы чего???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D38EEC-BB05-C4BF-A514-53D6D72AD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rgbClr val="111111"/>
                </a:solidFill>
                <a:effectLst/>
                <a:latin typeface="-apple-system"/>
              </a:rPr>
              <a:t>Система управления версиями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— программа, позволяющая сохранять состояние файлов (те самые версии), возвращаться к ранее сохраненному состоянию, сохранять последовательность изменений внесенных в файлы, отменять или заново применять эти изменения, отслеживать авторство изменений.</a:t>
            </a:r>
            <a:endParaRPr lang="ru-RU" sz="3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6E7AD6D-1F86-1621-C7D8-20BF2FAA4D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629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04DAB-510C-4AC1-0A81-A42152D96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26" y="365759"/>
            <a:ext cx="5045311" cy="1611897"/>
          </a:xfrm>
        </p:spPr>
        <p:txBody>
          <a:bodyPr/>
          <a:lstStyle/>
          <a:p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Что там с этими версиями делают?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B94096-FF0E-65A3-641A-E1D63192F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2626242"/>
            <a:ext cx="4448611" cy="3553894"/>
          </a:xfrm>
        </p:spPr>
        <p:txBody>
          <a:bodyPr/>
          <a:lstStyle/>
          <a:p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Разделение версий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независимые изменения одного файла.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84F141-ACB8-B2E9-B8B3-4DEDC40404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11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064FCE-1A64-DCE1-6542-82111FBBF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263" y="365759"/>
            <a:ext cx="4967671" cy="568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66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737ED5C-38BF-083D-E67D-17B1BB0E1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276447"/>
            <a:ext cx="10999544" cy="5903689"/>
          </a:xfrm>
        </p:spPr>
        <p:txBody>
          <a:bodyPr/>
          <a:lstStyle/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Например, у нас есть файл с каким-то текстом (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версия этого файла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). </a:t>
            </a:r>
            <a:endParaRPr lang="en-US" sz="36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Файл отправляется на проверку, там обнаруживается и исправляется опечатка (получаем 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новую версию файла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). </a:t>
            </a:r>
            <a:endParaRPr lang="en-US" sz="36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Независимо от этого в старый (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неисправленный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) файл дописывается еще что-то (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получаем еще одну версию этого файла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). </a:t>
            </a:r>
            <a:endParaRPr lang="en-US" sz="36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Т.е., на данный момент у нас есть два разных файла (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две версии одного файла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), которые были независимо друг от друга созданы на основе одной общей версии.</a:t>
            </a:r>
          </a:p>
          <a:p>
            <a:pPr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CB0C9A-A07C-99C2-A152-8BAAD2D012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8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4867D-F2F0-DAB0-99D6-C00495D6A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А при чем тут история?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7EE8DF-77C8-5C65-FD39-49F22BB25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1286540"/>
            <a:ext cx="10515599" cy="4893596"/>
          </a:xfrm>
        </p:spPr>
        <p:txBody>
          <a:bodyPr/>
          <a:lstStyle/>
          <a:p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История разработки</a:t>
            </a:r>
            <a:r>
              <a:rPr lang="ru-RU" sz="3200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— совокупность всех версий файлов, над которыми ведется работа. Историей разработки в данном случае будет список изменений: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создание файла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добавление изначального текста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исправление опечатки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добавление нового текста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объединение двух версий файла (при выполнении слияния)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AB8321-685B-7CBF-F945-E9FEACACD1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69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0494E29-608C-CA43-08DA-11C28DC63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733647"/>
            <a:ext cx="10515599" cy="5446489"/>
          </a:xfrm>
        </p:spPr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Нелинейная история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— история, в которой изменения вносятся не одно за другим последовательно, а может быть внесено несколько независимых изменений на основе одной версии файла (исправление опечатки и добавление нового текста). </a:t>
            </a:r>
            <a:endParaRPr lang="en-US" b="0" i="0" dirty="0">
              <a:solidFill>
                <a:srgbClr val="111111"/>
              </a:solidFill>
              <a:effectLst/>
              <a:latin typeface="-apple-system"/>
            </a:endParaRP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Т.е. мы создаем две параллельные истории изменений файла.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C27B01-9D1C-A906-FB80-B708E5EF15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547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67D7C-1834-7E8E-3DAA-024654E11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Терминология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6DF642-1C26-AA76-6C2D-9C6B5A2910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Репозиторий (</a:t>
            </a:r>
            <a:r>
              <a:rPr lang="ru-RU" b="1" i="1" dirty="0" err="1">
                <a:solidFill>
                  <a:srgbClr val="111111"/>
                </a:solidFill>
                <a:effectLst/>
                <a:latin typeface="-apple-system"/>
              </a:rPr>
              <a:t>repository</a:t>
            </a:r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— совокупность файлов, состояние которых отслеживается, и история их изменений. 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По факту, репозиторий — это проект, над которым ведется работа, и все изменения в этом проекте. Для отслеживания состояния файла его необходимо добавить в репозиторий.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98BA17-274B-B1CF-CF11-7B47B48068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041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59A65E-5EB2-6BFF-E6BA-DAC4044DF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D64152-E7F7-9710-D692-5B793D3682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Коммит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commit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сохраненное состояние (версия) файлов репозитория.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E2F711-FD89-2CC5-9B1D-7795DE3E2B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775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8268DB5-2E02-E8AF-D4AF-7D37F7515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404037"/>
            <a:ext cx="10515599" cy="5776099"/>
          </a:xfrm>
        </p:spPr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Ветка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branch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последовательность коммитов (история изменения состояния репозитория). 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Каждый коммит в ветке имеет «родителя» 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parent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commit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) — коммит, на основе которого был получен текущий. 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В репозитории может быть несколько веток (в случаях, когда к одной версии репозитория применяется несколько независимых изменений).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19932CE-9548-8051-0E9E-4FC3DFCA90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866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5A4D07-ED37-ADDF-6366-073A0E86C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0970CB-3CC7-06F5-CFA2-9AB82C998A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HEAD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указатель на текущий коммит (указатель на состояние, в котором репозиторий находится на данный момент).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24E154-D9E9-416B-5F80-D889D54E8B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273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C62D9-34F8-FB4A-6419-096D4A30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F35CAD-CBE7-42A2-A7C3-6661DC6BC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Мастер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master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main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основная ветка репозитория, создается автоматически при создании репозитория.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980151-30F6-CA00-9B2E-EE40F25F7C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656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762870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75"/>
              <a:buFont typeface="Calibri"/>
              <a:buNone/>
            </a:pPr>
            <a:r>
              <a:rPr lang="ru-RU"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Система контроля версий VCS</a:t>
            </a: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title"/>
          </p:nvPr>
        </p:nvSpPr>
        <p:spPr>
          <a:xfrm>
            <a:off x="103907" y="3151573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alibri"/>
              <a:buNone/>
            </a:pPr>
            <a:r>
              <a:rPr lang="ru-RU" sz="4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Мир без VCS</a:t>
            </a:r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</a:pPr>
            <a:fld id="{00000000-1234-1234-1234-123412341234}" type="slidenum">
              <a:rPr lang="ru-RU"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1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9187361-99B5-92D1-84EF-7A154D4DF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414670"/>
            <a:ext cx="10515599" cy="5765466"/>
          </a:xfrm>
        </p:spPr>
        <p:txBody>
          <a:bodyPr/>
          <a:lstStyle/>
          <a:p>
            <a:r>
              <a:rPr lang="ru-RU" b="1" i="1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(слияние,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объединение двух или более веток. В процессе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мерджа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изменения с указанной ветки переносятся (копируются) в текущую.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AF02DD2-F748-DB61-F69E-565BB69298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20</a:t>
            </a:fld>
            <a:endParaRPr lang="ru-RU"/>
          </a:p>
        </p:txBody>
      </p:sp>
      <p:pic>
        <p:nvPicPr>
          <p:cNvPr id="5" name="Google Shape;520;p63">
            <a:extLst>
              <a:ext uri="{FF2B5EF4-FFF2-40B4-BE49-F238E27FC236}">
                <a16:creationId xmlns:a16="http://schemas.microsoft.com/office/drawing/2014/main" id="{5EF3B2AA-CAB5-AEF3-96D4-C4CD875A500F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09014" y="2899643"/>
            <a:ext cx="6411432" cy="3368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7666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7DD338-FE87-B28B-3A87-6A8B5CF00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93FBB5-8830-0C75-3CF2-B67741E703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Целевая ветка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мерджа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— ветка, изменения с которой объединяются с текущей веткой.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3AB7BBC-B0D4-5C24-03EA-B9DD81E3871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702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38F004-EC2E-B5BA-7A92-913998553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D529BF-ECC0-ADCA-FAE5-FFE9F592D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База слияния 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base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последний общий коммит двух веток.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4BE30F-91D6-36A8-E898-A03FF30B52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4923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C182F71-F970-090E-4655-63C164526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244549"/>
            <a:ext cx="10515599" cy="5935587"/>
          </a:xfrm>
        </p:spPr>
        <p:txBody>
          <a:bodyPr/>
          <a:lstStyle/>
          <a:p>
            <a:r>
              <a:rPr lang="ru-RU" b="1" i="1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 коммит 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commit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коммит, который создается автоматически по завершению процесса слияния веток. </a:t>
            </a:r>
          </a:p>
          <a:p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коммит содержит в себе все изменения целевой ветки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мерджа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которые отсутствуют в текущей (все коммиты целевой ветки, которые начиная с базы слияния, но не включая её).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00067A3-494E-572F-9F1B-68818CF62D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858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AF2D96B-FC38-CAAE-0784-4D14FB844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297713"/>
            <a:ext cx="10515599" cy="5882424"/>
          </a:xfrm>
        </p:spPr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Слияние перемоткой 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fast-forward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слияние веток, при котором в текущей ветке отсутствуют новые коммиты (последний коммит текущей ветки является базой слияния). 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При таком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мердже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текущая ветка просто переходит в состояние целевой ветки (указатель 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HEAD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переносится на последний коммит целевой ветки). </a:t>
            </a:r>
          </a:p>
          <a:p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коммит при этом не создается.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366063-3422-BFE1-02C9-7A8C511D51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119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069DC-FC11-B702-1420-3F777C009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57529D-FC50-EFB7-32DC-7CB3864826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Слияние без перемотки 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(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non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fast-forward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слияние, при котором новые коммиты (относительно базы слияния) присутствуют как в текущей, так и в целевой ветках.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163F91-5552-CB2E-5C1E-506F199BA8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956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D341A15-09F9-2D3D-D810-D702F9861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344" y="1"/>
            <a:ext cx="11052381" cy="6180136"/>
          </a:xfrm>
        </p:spPr>
        <p:txBody>
          <a:bodyPr/>
          <a:lstStyle/>
          <a:p>
            <a:r>
              <a:rPr lang="ru-RU" sz="3200" b="1" i="1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 конфликт </a:t>
            </a:r>
            <a:r>
              <a:rPr lang="ru-RU" sz="3200" b="0" i="1" dirty="0">
                <a:solidFill>
                  <a:srgbClr val="111111"/>
                </a:solidFill>
                <a:effectLst/>
                <a:latin typeface="-apple-system"/>
              </a:rPr>
              <a:t>(</a:t>
            </a:r>
            <a:r>
              <a:rPr lang="ru-RU" sz="3200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sz="3200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sz="3200" b="0" i="1" dirty="0" err="1">
                <a:solidFill>
                  <a:srgbClr val="111111"/>
                </a:solidFill>
                <a:effectLst/>
                <a:latin typeface="-apple-system"/>
              </a:rPr>
              <a:t>conflict</a:t>
            </a:r>
            <a:r>
              <a:rPr lang="ru-RU" sz="3200" b="0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 — ситуация, когда при слиянии веток в один или несколько файлов вносились независимые изменения. </a:t>
            </a:r>
          </a:p>
          <a:p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В некоторых случаях (например, если изменялись разные, не пересекающиеся части одного файла) </a:t>
            </a:r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git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способен самостоятельно решить, как выполнять слияние таких файлов. </a:t>
            </a:r>
          </a:p>
          <a:p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Если автоматически это сделать не удалось — возникает конфликт. </a:t>
            </a:r>
          </a:p>
          <a:p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В таком случае необходимо самостоятельно указать, как выполнять слияние конфликтующих версий (</a:t>
            </a:r>
            <a:r>
              <a:rPr lang="ru-RU" sz="3200" b="0" i="1" dirty="0">
                <a:solidFill>
                  <a:srgbClr val="111111"/>
                </a:solidFill>
                <a:effectLst/>
                <a:latin typeface="-apple-system"/>
              </a:rPr>
              <a:t>решить конфликт, </a:t>
            </a:r>
            <a:r>
              <a:rPr lang="ru-RU" sz="3200" b="0" i="1" dirty="0" err="1">
                <a:solidFill>
                  <a:srgbClr val="111111"/>
                </a:solidFill>
                <a:effectLst/>
                <a:latin typeface="-apple-system"/>
              </a:rPr>
              <a:t>resolve</a:t>
            </a:r>
            <a:r>
              <a:rPr lang="ru-RU" sz="3200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sz="3200" b="0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sz="3200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sz="3200" b="0" i="1" dirty="0" err="1">
                <a:solidFill>
                  <a:srgbClr val="111111"/>
                </a:solidFill>
                <a:effectLst/>
                <a:latin typeface="-apple-system"/>
              </a:rPr>
              <a:t>conflict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). </a:t>
            </a:r>
          </a:p>
          <a:p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Изменения, внесенные в процессе решения конфликта автоматически попадают в </a:t>
            </a:r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коммит.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1E6C79-4168-CE5F-1D03-40C6775814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1680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3022751F-5524-35F0-93DA-C7547F8E9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252" y="382772"/>
            <a:ext cx="10515599" cy="4351336"/>
          </a:xfrm>
        </p:spPr>
        <p:txBody>
          <a:bodyPr/>
          <a:lstStyle/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Каждый участник разработки имеет собственную копию репозитория (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локальный репозиторий,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local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repository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), в которой может вести работу независимо от остальных. 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Для синхронизации внесенных изменений используется общая копия репозитория (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удаленный репозиторий,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remote</a:t>
            </a:r>
            <a:r>
              <a:rPr lang="ru-RU" b="0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1" dirty="0" err="1">
                <a:solidFill>
                  <a:srgbClr val="111111"/>
                </a:solidFill>
                <a:effectLst/>
                <a:latin typeface="-apple-system"/>
              </a:rPr>
              <a:t>repository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), которая размещается на отдельном сервере (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GitHub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GitLab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Bitbucket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собственный сервер и т.д.).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9EBD72C-62A1-54A8-6E57-A178D430EC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81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12999-A6D7-3CD0-A471-258950405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423848-7BB4-3ADA-FB4C-3541EACFCF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Наличие удаленного репозитория может быть полезным и при одиночной разработке: оно позволяет синхронизировать состояние проекта на разных компьютерах и просто сохранить проект на внешнем сервере.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FF713F-2605-E99A-CB93-4D8C2D2DCE3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698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58B11-9544-609F-152E-1FAE544E1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26" y="365760"/>
            <a:ext cx="10515599" cy="633700"/>
          </a:xfrm>
        </p:spPr>
        <p:txBody>
          <a:bodyPr/>
          <a:lstStyle/>
          <a:p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Есть два варианта синхронизации изменений: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E78EEA-EA44-FC2C-2E62-4B7F5DAE9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1212112"/>
            <a:ext cx="10776260" cy="4968024"/>
          </a:xfrm>
        </p:spPr>
        <p:txBody>
          <a:bodyPr/>
          <a:lstStyle/>
          <a:p>
            <a:r>
              <a:rPr lang="ru-RU" b="1" i="1" dirty="0" err="1">
                <a:solidFill>
                  <a:srgbClr val="111111"/>
                </a:solidFill>
                <a:effectLst/>
                <a:latin typeface="-apple-system"/>
              </a:rPr>
              <a:t>пулл</a:t>
            </a:r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 (</a:t>
            </a:r>
            <a:r>
              <a:rPr lang="ru-RU" b="1" i="1" dirty="0" err="1">
                <a:solidFill>
                  <a:srgbClr val="111111"/>
                </a:solidFill>
                <a:effectLst/>
                <a:latin typeface="-apple-system"/>
              </a:rPr>
              <a:t>pull</a:t>
            </a:r>
            <a:r>
              <a:rPr lang="ru-RU" b="1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— слияние состояния удаленного репозитория и локального (обычно — в отдельной ветке).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Пулл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может выполняться как для одной и той же ветки (с одинаковым именем), так и для разных.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Пулл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являет собою обычный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мердж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но целевая ветка при этом находится не в том же репозитории, в котором выполняется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пулл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а в удаленном. </a:t>
            </a:r>
            <a:endParaRPr lang="ru-RU" sz="4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9DB090E-10E5-72F8-E44D-BB46EEAEBE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08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ru-RU" sz="4800" b="1" i="0" u="none" strike="noStrike" cap="none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VCS</a:t>
            </a:r>
            <a:endParaRPr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Google Shape;108;p16"/>
          <p:cNvSpPr txBox="1">
            <a:spLocks noGrp="1"/>
          </p:cNvSpPr>
          <p:nvPr>
            <p:ph type="body" idx="1"/>
          </p:nvPr>
        </p:nvSpPr>
        <p:spPr>
          <a:xfrm>
            <a:off x="845126" y="1828800"/>
            <a:ext cx="10515599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47675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Система управления версиями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(от англ. </a:t>
            </a:r>
            <a:r>
              <a:rPr lang="ru-RU" sz="32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Version</a:t>
            </a:r>
            <a:r>
              <a:rPr lang="ru-RU" sz="32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r>
              <a:rPr lang="ru-RU" sz="32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</a:t>
            </a:r>
            <a:r>
              <a:rPr lang="ru-RU" sz="32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VCS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или </a:t>
            </a:r>
            <a:r>
              <a:rPr lang="ru-RU" sz="32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Revision</a:t>
            </a:r>
            <a:r>
              <a:rPr lang="ru-RU" sz="32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Control</a:t>
            </a:r>
            <a:r>
              <a:rPr lang="ru-RU" sz="32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3200" b="0" i="1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 — программное обеспечение для облегчения работы с изменяющейся информацией. </a:t>
            </a:r>
          </a:p>
          <a:p>
            <a:pPr marL="0" marR="0" lvl="0" indent="447675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Система управления версиями позволяет хранить несколько версий одного и того же документа, при необходимости возвращаться к более ранним версиям, определять, кто и когда сделал то или иное изменение, и многое другое</a:t>
            </a:r>
            <a:endParaRPr sz="3200" dirty="0"/>
          </a:p>
        </p:txBody>
      </p:sp>
      <p:sp>
        <p:nvSpPr>
          <p:cNvPr id="109" name="Google Shape;10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75"/>
              <a:buFont typeface="Calibri"/>
              <a:buNone/>
            </a:pPr>
            <a:r>
              <a:rPr lang="ru-RU" sz="11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Система контроля версий VCS</a:t>
            </a:r>
            <a:endParaRPr dirty="0"/>
          </a:p>
        </p:txBody>
      </p:sp>
      <p:sp>
        <p:nvSpPr>
          <p:cNvPr id="110" name="Google Shape;110;p16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</a:pPr>
            <a:fld id="{00000000-1234-1234-1234-123412341234}" type="slidenum">
              <a:rPr lang="ru-RU"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1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B1DA9E-D2C0-12A1-FDED-2C30BE30D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544" y="235423"/>
            <a:ext cx="10610185" cy="6356763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828653-5B46-7547-7BD7-A9437FA742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0436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E32BD9C-78BC-1D08-D206-A8FF7A783B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0996" y="136525"/>
            <a:ext cx="10839730" cy="6043611"/>
          </a:xfrm>
        </p:spPr>
        <p:txBody>
          <a:bodyPr/>
          <a:lstStyle/>
          <a:p>
            <a:r>
              <a:rPr lang="ru-RU" sz="3200" b="1" i="1" dirty="0" err="1">
                <a:solidFill>
                  <a:srgbClr val="111111"/>
                </a:solidFill>
                <a:effectLst/>
                <a:latin typeface="-apple-system"/>
              </a:rPr>
              <a:t>пуш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 (</a:t>
            </a:r>
            <a:r>
              <a:rPr lang="ru-RU" sz="3200" b="1" i="1" dirty="0" err="1">
                <a:solidFill>
                  <a:srgbClr val="111111"/>
                </a:solidFill>
                <a:effectLst/>
                <a:latin typeface="-apple-system"/>
              </a:rPr>
              <a:t>push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) 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— обратный </a:t>
            </a:r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пуллу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процесс. </a:t>
            </a:r>
          </a:p>
          <a:p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При </a:t>
            </a:r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пуше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изменения из локального репозитория переносятся в удаленный. </a:t>
            </a:r>
          </a:p>
          <a:p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Пуш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обновляет состояние текущей ветки в удаленном репозитории и не является </a:t>
            </a:r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мерджем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(не создает дополнительные коммиты и не может привести к конфликтам). </a:t>
            </a:r>
          </a:p>
          <a:p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Если в ветке удаленного репозитория присутствуют коммиты, которых нет в локальном репозитории, сигнализируется ошибка о несовпадении истории изменений (</a:t>
            </a:r>
            <a:r>
              <a:rPr lang="ru-RU" sz="3200" b="1" i="1" dirty="0" err="1">
                <a:solidFill>
                  <a:srgbClr val="111111"/>
                </a:solidFill>
                <a:effectLst/>
                <a:latin typeface="-apple-system"/>
              </a:rPr>
              <a:t>non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sz="3200" b="1" i="1" dirty="0" err="1">
                <a:solidFill>
                  <a:srgbClr val="111111"/>
                </a:solidFill>
                <a:effectLst/>
                <a:latin typeface="-apple-system"/>
              </a:rPr>
              <a:t>fast-forward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sz="3200" b="1" i="1" dirty="0" err="1">
                <a:solidFill>
                  <a:srgbClr val="111111"/>
                </a:solidFill>
                <a:effectLst/>
                <a:latin typeface="-apple-system"/>
              </a:rPr>
              <a:t>merge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-apple-system"/>
              </a:rPr>
              <a:t>)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sz="3200" b="0" i="0" dirty="0" err="1">
                <a:solidFill>
                  <a:srgbClr val="111111"/>
                </a:solidFill>
                <a:effectLst/>
                <a:latin typeface="-apple-system"/>
              </a:rPr>
              <a:t>пуш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-apple-system"/>
              </a:rPr>
              <a:t> выполнить не получится. 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EC992A-C770-E8BC-A727-CB903ABFA5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453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392A57-5032-1856-6A8A-0A8074616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407" y="967564"/>
            <a:ext cx="10737861" cy="5092994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08A34A0-0A08-0F0E-9368-FB911346A5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3411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9F82C2D-10F7-4730-B7BB-A6C49D9DEC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126" y="136525"/>
            <a:ext cx="10515599" cy="6043611"/>
          </a:xfrm>
        </p:spPr>
        <p:txBody>
          <a:bodyPr/>
          <a:lstStyle/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Нередко возникает необходимость обновить информацию о состоянии удаленного репозитория (существующих ветках и коммитах в них) без выполнения слияния (</a:t>
            </a:r>
            <a:r>
              <a:rPr lang="ru-RU" sz="3600" b="0" i="0" dirty="0" err="1">
                <a:solidFill>
                  <a:srgbClr val="111111"/>
                </a:solidFill>
                <a:effectLst/>
                <a:latin typeface="-apple-system"/>
              </a:rPr>
              <a:t>пулла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). </a:t>
            </a:r>
          </a:p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Такой процесс называется </a:t>
            </a:r>
            <a:r>
              <a:rPr lang="ru-RU" sz="3600" b="1" i="1" dirty="0" err="1">
                <a:solidFill>
                  <a:srgbClr val="111111"/>
                </a:solidFill>
                <a:effectLst/>
                <a:latin typeface="-apple-system"/>
              </a:rPr>
              <a:t>фетчем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sz="3600" b="1" i="1" dirty="0">
                <a:solidFill>
                  <a:srgbClr val="111111"/>
                </a:solidFill>
                <a:effectLst/>
                <a:latin typeface="-apple-system"/>
              </a:rPr>
              <a:t>(</a:t>
            </a:r>
            <a:r>
              <a:rPr lang="ru-RU" sz="3600" b="1" i="1" dirty="0" err="1">
                <a:solidFill>
                  <a:srgbClr val="111111"/>
                </a:solidFill>
                <a:effectLst/>
                <a:latin typeface="-apple-system"/>
              </a:rPr>
              <a:t>fetch</a:t>
            </a:r>
            <a:r>
              <a:rPr lang="ru-RU" sz="3600" b="1" i="1" dirty="0">
                <a:solidFill>
                  <a:srgbClr val="111111"/>
                </a:solidFill>
                <a:effectLst/>
                <a:latin typeface="-apple-system"/>
              </a:rPr>
              <a:t>). </a:t>
            </a:r>
          </a:p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Таким образом, </a:t>
            </a:r>
            <a:r>
              <a:rPr lang="ru-RU" sz="3600" b="0" i="0" dirty="0" err="1">
                <a:solidFill>
                  <a:srgbClr val="111111"/>
                </a:solidFill>
                <a:effectLst/>
                <a:latin typeface="-apple-system"/>
              </a:rPr>
              <a:t>пулл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 является комбинаций </a:t>
            </a:r>
            <a:r>
              <a:rPr lang="ru-RU" sz="3600" b="0" i="0" dirty="0" err="1">
                <a:solidFill>
                  <a:srgbClr val="111111"/>
                </a:solidFill>
                <a:effectLst/>
                <a:latin typeface="-apple-system"/>
              </a:rPr>
              <a:t>фетча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 и </a:t>
            </a:r>
            <a:r>
              <a:rPr lang="ru-RU" sz="3600" b="0" i="0" dirty="0" err="1">
                <a:solidFill>
                  <a:srgbClr val="111111"/>
                </a:solidFill>
                <a:effectLst/>
                <a:latin typeface="-apple-system"/>
              </a:rPr>
              <a:t>мерджа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: сперва обновляется информация о состоянии целевой ветки в удаленном репозитории, а затем ее изменения вливаются в текущую ветку в локальном репозитории.</a:t>
            </a:r>
            <a:endParaRPr lang="ru-RU" sz="3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7C014E-971B-16A8-B920-20E86EA4EE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82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ru-RU" sz="4400" b="1" i="0" u="none" strike="noStrike" cap="none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Резервные копии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6" name="Google Shape;11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75"/>
              <a:buFont typeface="Calibri"/>
              <a:buNone/>
            </a:pPr>
            <a:r>
              <a:rPr lang="ru-RU" sz="1100" b="0" i="0" u="none" strike="noStrike" cap="none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Система контроля версий VCS</a:t>
            </a:r>
            <a:endParaRPr dirty="0"/>
          </a:p>
        </p:txBody>
      </p:sp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l="-84" t="8416" r="416" b="21770"/>
          <a:stretch/>
        </p:blipFill>
        <p:spPr>
          <a:xfrm>
            <a:off x="388143" y="1916428"/>
            <a:ext cx="11415711" cy="4214812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7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</a:pPr>
            <a:fld id="{00000000-1234-1234-1234-123412341234}" type="slidenum">
              <a:rPr lang="ru-RU"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1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8"/>
          <p:cNvPicPr preferRelativeResize="0"/>
          <p:nvPr/>
        </p:nvPicPr>
        <p:blipFill rotWithShape="1">
          <a:blip r:embed="rId3">
            <a:alphaModFix/>
          </a:blip>
          <a:srcRect t="23508" b="36331"/>
          <a:stretch/>
        </p:blipFill>
        <p:spPr>
          <a:xfrm>
            <a:off x="2911823" y="4090680"/>
            <a:ext cx="6096000" cy="244823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8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ru-RU" sz="4400" b="1" i="0" u="none" strike="noStrike" cap="none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Для чего нам нужен VCS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5" name="Google Shape;125;p18"/>
          <p:cNvSpPr txBox="1">
            <a:spLocks noGrp="1"/>
          </p:cNvSpPr>
          <p:nvPr>
            <p:ph type="body" idx="1"/>
          </p:nvPr>
        </p:nvSpPr>
        <p:spPr>
          <a:xfrm>
            <a:off x="745114" y="1691323"/>
            <a:ext cx="10515599" cy="268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indent="-4572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Wingdings" panose="05000000000000000000" pitchFamily="2" charset="2"/>
              <a:buChar char="q"/>
            </a:pP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Архивация и восстановление</a:t>
            </a:r>
            <a:endParaRPr dirty="0"/>
          </a:p>
          <a:p>
            <a:pPr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Wingdings" panose="05000000000000000000" pitchFamily="2" charset="2"/>
              <a:buChar char="q"/>
            </a:pP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Синхронизация работы с командой</a:t>
            </a:r>
            <a:endParaRPr dirty="0"/>
          </a:p>
          <a:p>
            <a:pPr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Wingdings" panose="05000000000000000000" pitchFamily="2" charset="2"/>
              <a:buChar char="q"/>
            </a:pP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Поиск “виновного”</a:t>
            </a:r>
            <a:endParaRPr dirty="0"/>
          </a:p>
          <a:p>
            <a:pPr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Wingdings" panose="05000000000000000000" pitchFamily="2" charset="2"/>
              <a:buChar char="q"/>
            </a:pP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Хранения истории разработки</a:t>
            </a:r>
            <a:endParaRPr dirty="0"/>
          </a:p>
          <a:p>
            <a:pPr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Wingdings" panose="05000000000000000000" pitchFamily="2" charset="2"/>
              <a:buChar char="q"/>
            </a:pP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Отмена изменений</a:t>
            </a:r>
            <a:endParaRPr dirty="0"/>
          </a:p>
          <a:p>
            <a:pPr marR="0" lvl="0" indent="-4572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Wingdings" panose="05000000000000000000" pitchFamily="2" charset="2"/>
              <a:buChar char="q"/>
            </a:pPr>
            <a:r>
              <a:rPr lang="ru-RU" sz="2590" dirty="0"/>
              <a:t>Альтернативные</a:t>
            </a: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ru-RU" sz="2590" dirty="0"/>
              <a:t>экспериментальные</a:t>
            </a:r>
            <a:r>
              <a:rPr lang="ru-RU" sz="259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реализации</a:t>
            </a:r>
            <a:endParaRPr dirty="0"/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80"/>
              <a:buFont typeface="Noto Sans Symbols"/>
              <a:buNone/>
            </a:pPr>
            <a:endParaRPr sz="259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75"/>
              <a:buFont typeface="Calibri"/>
              <a:buNone/>
            </a:pPr>
            <a:r>
              <a:rPr lang="ru-RU" sz="11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Система контроля версий VCS</a:t>
            </a:r>
            <a:endParaRPr/>
          </a:p>
        </p:txBody>
      </p:sp>
      <p:pic>
        <p:nvPicPr>
          <p:cNvPr id="127" name="Google Shape;127;p18"/>
          <p:cNvPicPr preferRelativeResize="0"/>
          <p:nvPr/>
        </p:nvPicPr>
        <p:blipFill rotWithShape="1">
          <a:blip r:embed="rId4">
            <a:alphaModFix/>
          </a:blip>
          <a:srcRect l="30856" t="29405" r="51334" b="32573"/>
          <a:stretch/>
        </p:blipFill>
        <p:spPr>
          <a:xfrm>
            <a:off x="9007822" y="170655"/>
            <a:ext cx="2849879" cy="3657601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</a:pPr>
            <a:fld id="{00000000-1234-1234-1234-123412341234}" type="slidenum">
              <a:rPr lang="ru-RU"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1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75"/>
              <a:buFont typeface="Calibri"/>
              <a:buNone/>
            </a:pPr>
            <a:r>
              <a:rPr lang="ru-RU"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Система контроля версий VCS</a:t>
            </a:r>
            <a:endParaRPr/>
          </a:p>
        </p:txBody>
      </p:sp>
      <p:pic>
        <p:nvPicPr>
          <p:cNvPr id="134" name="Google Shape;13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80565"/>
            <a:ext cx="12192000" cy="820403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9"/>
          <p:cNvSpPr txBox="1">
            <a:spLocks noGrp="1"/>
          </p:cNvSpPr>
          <p:nvPr>
            <p:ph type="title"/>
          </p:nvPr>
        </p:nvSpPr>
        <p:spPr>
          <a:xfrm>
            <a:off x="103907" y="3151573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Calibri"/>
              <a:buNone/>
            </a:pPr>
            <a:r>
              <a:rPr lang="ru-RU" sz="4400" b="1" i="0" u="none" strike="noStrike" cap="none" dirty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История VCS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6" name="Google Shape;136;p19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</a:pPr>
            <a:fld id="{00000000-1234-1234-1234-123412341234}" type="slidenum">
              <a:rPr lang="ru-RU"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1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>
            <a:spLocks noGrp="1"/>
          </p:cNvSpPr>
          <p:nvPr>
            <p:ph type="title"/>
          </p:nvPr>
        </p:nvSpPr>
        <p:spPr>
          <a:xfrm>
            <a:off x="845126" y="365760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ru-RU" sz="4400" b="1" i="0" u="none" strike="noStrike" cap="none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История VCS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2" name="Google Shape;14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75"/>
              <a:buFont typeface="Calibri"/>
              <a:buNone/>
            </a:pPr>
            <a:r>
              <a:rPr lang="ru-RU" sz="11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Система контроля версий VCS</a:t>
            </a:r>
            <a:endParaRPr/>
          </a:p>
        </p:txBody>
      </p:sp>
      <p:pic>
        <p:nvPicPr>
          <p:cNvPr id="143" name="Google Shape;143;p20"/>
          <p:cNvPicPr preferRelativeResize="0"/>
          <p:nvPr/>
        </p:nvPicPr>
        <p:blipFill rotWithShape="1">
          <a:blip r:embed="rId3">
            <a:alphaModFix/>
          </a:blip>
          <a:srcRect l="11712" t="35743" r="16285" b="15780"/>
          <a:stretch/>
        </p:blipFill>
        <p:spPr>
          <a:xfrm>
            <a:off x="342207" y="1692909"/>
            <a:ext cx="11521440" cy="4663439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 txBox="1">
            <a:spLocks noGrp="1"/>
          </p:cNvSpPr>
          <p:nvPr>
            <p:ph type="sldNum" idx="12"/>
          </p:nvPr>
        </p:nvSpPr>
        <p:spPr>
          <a:xfrm>
            <a:off x="8617527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75"/>
              <a:buFont typeface="Calibri"/>
              <a:buNone/>
            </a:pPr>
            <a:fld id="{00000000-1234-1234-1234-123412341234}" type="slidenum">
              <a:rPr lang="ru-RU" sz="11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1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7FF25E-AE8E-C3F4-621B-4BF72C754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111111"/>
                </a:solidFill>
                <a:effectLst/>
                <a:latin typeface="Fira Sans" panose="020B0604020202020204" pitchFamily="34" charset="0"/>
              </a:rPr>
              <a:t>Что это за зверь?</a:t>
            </a:r>
            <a:endParaRPr lang="ru-RU" b="1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202A69-962F-0A70-02AF-AC99F887C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4400" b="1" i="0" dirty="0" err="1">
                <a:solidFill>
                  <a:srgbClr val="111111"/>
                </a:solidFill>
                <a:effectLst/>
                <a:latin typeface="-apple-system"/>
              </a:rPr>
              <a:t>Git</a:t>
            </a:r>
            <a:r>
              <a:rPr lang="ru-RU" sz="4400" b="0" i="0" dirty="0">
                <a:solidFill>
                  <a:srgbClr val="111111"/>
                </a:solidFill>
                <a:effectLst/>
                <a:latin typeface="-apple-system"/>
              </a:rPr>
              <a:t> — распределённая система управления версиями. </a:t>
            </a:r>
          </a:p>
          <a:p>
            <a:pPr algn="just"/>
            <a:r>
              <a:rPr lang="ru-RU" sz="4400" b="1" i="0" dirty="0" err="1">
                <a:solidFill>
                  <a:srgbClr val="111111"/>
                </a:solidFill>
                <a:effectLst/>
                <a:latin typeface="-apple-system"/>
              </a:rPr>
              <a:t>Git</a:t>
            </a:r>
            <a:r>
              <a:rPr lang="ru-RU" sz="4400" b="0" i="0" dirty="0">
                <a:solidFill>
                  <a:srgbClr val="111111"/>
                </a:solidFill>
                <a:effectLst/>
                <a:latin typeface="-apple-system"/>
              </a:rPr>
              <a:t> поддерживает быстрое разделение и слияние версий, включает инструменты для визуализации и навигации по нелинейной истории разработки.</a:t>
            </a:r>
            <a:endParaRPr lang="ru-RU" sz="44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F9E99B-2519-4C33-9B7E-4FF972A3D4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100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07ADEB-7696-F54E-B2E7-5A279D9B0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Какие такие версии?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CF8307-F866-D56C-47B9-B46B9BF245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916" y="1509823"/>
            <a:ext cx="11727712" cy="4670313"/>
          </a:xfrm>
        </p:spPr>
        <p:txBody>
          <a:bodyPr/>
          <a:lstStyle/>
          <a:p>
            <a:r>
              <a:rPr lang="ru-RU" sz="3600" b="1" i="1" dirty="0">
                <a:solidFill>
                  <a:srgbClr val="111111"/>
                </a:solidFill>
                <a:effectLst/>
                <a:latin typeface="-apple-system"/>
              </a:rPr>
              <a:t>Версия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 — это состояние файла (или нескольких файлов) в какой-то конкретный момент времени. </a:t>
            </a:r>
          </a:p>
          <a:p>
            <a:r>
              <a:rPr lang="ru-RU" sz="3600" b="0" i="0" dirty="0">
                <a:solidFill>
                  <a:srgbClr val="111111"/>
                </a:solidFill>
                <a:effectLst/>
                <a:latin typeface="-apple-system"/>
              </a:rPr>
              <a:t>Например, пустой файл (1), тот же файл с каким-то текстом (2) и этот же файл, в котором была исправлена опечатка (3) — три разные версии одного файла, которые были получены последовательной модификацией (изменением) файла.</a:t>
            </a:r>
            <a:endParaRPr lang="ru-RU" sz="3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D7C6FD-1EFB-9D3B-FA0C-78A2B12221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212240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1211</Words>
  <Application>Microsoft Office PowerPoint</Application>
  <PresentationFormat>Широкоэкранный</PresentationFormat>
  <Paragraphs>111</Paragraphs>
  <Slides>33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-apple-system</vt:lpstr>
      <vt:lpstr>Arial</vt:lpstr>
      <vt:lpstr>Calibri</vt:lpstr>
      <vt:lpstr>Fira Sans</vt:lpstr>
      <vt:lpstr>Noto Sans Symbols</vt:lpstr>
      <vt:lpstr>Wingdings</vt:lpstr>
      <vt:lpstr>HDOfficeLightV0</vt:lpstr>
      <vt:lpstr>Система контроля версий</vt:lpstr>
      <vt:lpstr>Мир без VCS</vt:lpstr>
      <vt:lpstr>VCS</vt:lpstr>
      <vt:lpstr>Резервные копии</vt:lpstr>
      <vt:lpstr>Для чего нам нужен VCS</vt:lpstr>
      <vt:lpstr>История VCS</vt:lpstr>
      <vt:lpstr>История VCS</vt:lpstr>
      <vt:lpstr>Что это за зверь?</vt:lpstr>
      <vt:lpstr>Какие такие версии?</vt:lpstr>
      <vt:lpstr>Системы чего???</vt:lpstr>
      <vt:lpstr>Что там с этими версиями делают?</vt:lpstr>
      <vt:lpstr>Презентация PowerPoint</vt:lpstr>
      <vt:lpstr>А при чем тут история?</vt:lpstr>
      <vt:lpstr>Презентация PowerPoint</vt:lpstr>
      <vt:lpstr>Терминология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Есть два варианта синхронизации изменений: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контроля версий</dc:title>
  <dc:creator>WSR-1</dc:creator>
  <cp:lastModifiedBy>317-teacher</cp:lastModifiedBy>
  <cp:revision>3</cp:revision>
  <dcterms:modified xsi:type="dcterms:W3CDTF">2022-11-17T13:25:28Z</dcterms:modified>
</cp:coreProperties>
</file>