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4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62" d="100"/>
          <a:sy n="62" d="100"/>
        </p:scale>
        <p:origin x="72" y="10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2D8F-B723-4B73-AB1D-C7644E9C2643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A4931D9-E255-4BDC-8A89-7B7308A97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492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2D8F-B723-4B73-AB1D-C7644E9C2643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A4931D9-E255-4BDC-8A89-7B7308A97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372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2D8F-B723-4B73-AB1D-C7644E9C2643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A4931D9-E255-4BDC-8A89-7B7308A976B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182071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2D8F-B723-4B73-AB1D-C7644E9C2643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A4931D9-E255-4BDC-8A89-7B7308A97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733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2D8F-B723-4B73-AB1D-C7644E9C2643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A4931D9-E255-4BDC-8A89-7B7308A976B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512721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2D8F-B723-4B73-AB1D-C7644E9C2643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A4931D9-E255-4BDC-8A89-7B7308A97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330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2D8F-B723-4B73-AB1D-C7644E9C2643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931D9-E255-4BDC-8A89-7B7308A97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517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2D8F-B723-4B73-AB1D-C7644E9C2643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931D9-E255-4BDC-8A89-7B7308A97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388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2D8F-B723-4B73-AB1D-C7644E9C2643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931D9-E255-4BDC-8A89-7B7308A97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065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2D8F-B723-4B73-AB1D-C7644E9C2643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A4931D9-E255-4BDC-8A89-7B7308A97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766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2D8F-B723-4B73-AB1D-C7644E9C2643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A4931D9-E255-4BDC-8A89-7B7308A97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21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2D8F-B723-4B73-AB1D-C7644E9C2643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A4931D9-E255-4BDC-8A89-7B7308A97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76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2D8F-B723-4B73-AB1D-C7644E9C2643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931D9-E255-4BDC-8A89-7B7308A97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334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2D8F-B723-4B73-AB1D-C7644E9C2643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931D9-E255-4BDC-8A89-7B7308A97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624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2D8F-B723-4B73-AB1D-C7644E9C2643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931D9-E255-4BDC-8A89-7B7308A97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885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2D8F-B723-4B73-AB1D-C7644E9C2643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A4931D9-E255-4BDC-8A89-7B7308A97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807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42D8F-B723-4B73-AB1D-C7644E9C2643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A4931D9-E255-4BDC-8A89-7B7308A97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302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26" r:id="rId12"/>
    <p:sldLayoutId id="2147483827" r:id="rId13"/>
    <p:sldLayoutId id="2147483828" r:id="rId14"/>
    <p:sldLayoutId id="2147483829" r:id="rId15"/>
    <p:sldLayoutId id="214748383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412919" y="668580"/>
            <a:ext cx="8915399" cy="39923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chemeClr val="tx1"/>
                </a:solidFill>
              </a:rPr>
              <a:t>Региональный семинар для педагогов – психологов «Современные тенденции в психолого – педагогическом сопровождении учащихся с ОВЗ»</a:t>
            </a:r>
            <a:br>
              <a:rPr lang="ru-RU" sz="2700" b="1" dirty="0" smtClean="0">
                <a:solidFill>
                  <a:schemeClr val="tx1"/>
                </a:solidFill>
              </a:rPr>
            </a:br>
            <a:r>
              <a:rPr lang="ru-RU" sz="2700" b="1" dirty="0" smtClean="0">
                <a:solidFill>
                  <a:schemeClr val="tx1"/>
                </a:solidFill>
              </a:rPr>
              <a:t/>
            </a:r>
            <a:br>
              <a:rPr lang="ru-RU" sz="2700" b="1" dirty="0" smtClean="0">
                <a:solidFill>
                  <a:schemeClr val="tx1"/>
                </a:solidFill>
              </a:rPr>
            </a:br>
            <a:r>
              <a:rPr lang="ru-RU" sz="6600" b="1" dirty="0" err="1" smtClean="0">
                <a:solidFill>
                  <a:schemeClr val="accent1">
                    <a:lumMod val="50000"/>
                  </a:schemeClr>
                </a:solidFill>
              </a:rPr>
              <a:t>Мульттерапия</a:t>
            </a: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b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  <a:t>в работе с детьми ОВЗ</a:t>
            </a:r>
            <a:endParaRPr lang="ru-RU" sz="6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89213" y="4835471"/>
            <a:ext cx="8915399" cy="1400228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Педагог – психолог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ГБОУ «Набережночелнинская школа № 87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для детей с ОВЗ»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Каширина Юлия Юрьевна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3301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37" y="3607045"/>
            <a:ext cx="4174211" cy="32240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4525" y="80441"/>
            <a:ext cx="3697475" cy="36339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37" y="53874"/>
            <a:ext cx="4263488" cy="36339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" y="3105426"/>
            <a:ext cx="4227325" cy="37525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" y="53874"/>
            <a:ext cx="4227325" cy="35262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095" y="3634648"/>
            <a:ext cx="3915905" cy="3170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250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950" y="3347634"/>
            <a:ext cx="4107050" cy="36111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055" y="0"/>
            <a:ext cx="4251701" cy="36111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756" y="0"/>
            <a:ext cx="3864244" cy="36111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1" y="3347634"/>
            <a:ext cx="4107050" cy="35103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055" y="3398003"/>
            <a:ext cx="4251701" cy="35103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148381" cy="3398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9962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росто о важном не смешно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5832" y="309966"/>
            <a:ext cx="11193395" cy="6296450"/>
          </a:xfrm>
        </p:spPr>
      </p:pic>
    </p:spTree>
    <p:extLst>
      <p:ext uri="{BB962C8B-B14F-4D97-AF65-F5344CB8AC3E}">
        <p14:creationId xmlns:p14="http://schemas.microsoft.com/office/powerpoint/2010/main" val="57639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4367" y="836909"/>
            <a:ext cx="10528218" cy="5176434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/>
              <a:t>	</a:t>
            </a:r>
            <a:r>
              <a:rPr lang="ru-RU" sz="3300" dirty="0" err="1" smtClean="0">
                <a:solidFill>
                  <a:schemeClr val="tx1"/>
                </a:solidFill>
              </a:rPr>
              <a:t>Мульттерапия</a:t>
            </a:r>
            <a:r>
              <a:rPr lang="ru-RU" sz="3300" dirty="0" smtClean="0">
                <a:solidFill>
                  <a:schemeClr val="tx1"/>
                </a:solidFill>
              </a:rPr>
              <a:t> в последние годы стала моей любимой формой работы. Причём как с детьми, так и с родителями, и с педагогами тоже. На мой взгляд, она эффективна в работе со всеми возрастными группами и по очень многим проблемам.</a:t>
            </a:r>
            <a:r>
              <a:rPr lang="ru-RU" sz="3300" dirty="0" smtClean="0"/>
              <a:t> Происходящие в обществе социально-культурные изменения приводят к изменениям в социальной структуре Семьи, когда родители не имеют возможности, а зачастую и желания, уделять достаточно времени правильному формированию Личности ребёнка. Особенно ребёнка с ОВЗ. </a:t>
            </a:r>
            <a:endParaRPr lang="ru-RU" sz="3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584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03336" y="314143"/>
            <a:ext cx="10016774" cy="6117653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/>
              <a:t>	</a:t>
            </a:r>
            <a:r>
              <a:rPr lang="ru-RU" sz="3400" dirty="0" smtClean="0">
                <a:solidFill>
                  <a:schemeClr val="tx1"/>
                </a:solidFill>
              </a:rPr>
              <a:t>На </a:t>
            </a:r>
            <a:r>
              <a:rPr lang="ru-RU" sz="3400" dirty="0">
                <a:solidFill>
                  <a:schemeClr val="tx1"/>
                </a:solidFill>
              </a:rPr>
              <a:t>завтрашний день в обществе будет востребован </a:t>
            </a:r>
            <a:r>
              <a:rPr lang="ru-RU" sz="3400" dirty="0" smtClean="0">
                <a:solidFill>
                  <a:schemeClr val="tx1"/>
                </a:solidFill>
              </a:rPr>
              <a:t>человек</a:t>
            </a:r>
            <a:r>
              <a:rPr lang="ru-RU" sz="3400" dirty="0">
                <a:solidFill>
                  <a:schemeClr val="tx1"/>
                </a:solidFill>
              </a:rPr>
              <a:t>, идентичный самому себе, несущий образ себя во всем богатстве отношений с окружающим миром. В новом жизненном </a:t>
            </a:r>
            <a:r>
              <a:rPr lang="ru-RU" sz="3400" dirty="0" smtClean="0">
                <a:solidFill>
                  <a:schemeClr val="tx1"/>
                </a:solidFill>
              </a:rPr>
              <a:t>потоке будут </a:t>
            </a:r>
            <a:r>
              <a:rPr lang="ru-RU" sz="3400" dirty="0">
                <a:solidFill>
                  <a:schemeClr val="tx1"/>
                </a:solidFill>
              </a:rPr>
              <a:t>поощряться </a:t>
            </a:r>
            <a:r>
              <a:rPr lang="ru-RU" sz="3400" b="1" dirty="0">
                <a:solidFill>
                  <a:schemeClr val="tx1"/>
                </a:solidFill>
              </a:rPr>
              <a:t>индивидуальность</a:t>
            </a:r>
            <a:r>
              <a:rPr lang="ru-RU" sz="3400" dirty="0">
                <a:solidFill>
                  <a:schemeClr val="tx1"/>
                </a:solidFill>
              </a:rPr>
              <a:t>, </a:t>
            </a:r>
            <a:r>
              <a:rPr lang="ru-RU" sz="3400" b="1" dirty="0">
                <a:solidFill>
                  <a:schemeClr val="tx1"/>
                </a:solidFill>
              </a:rPr>
              <a:t>творческая активность</a:t>
            </a:r>
            <a:r>
              <a:rPr lang="ru-RU" sz="3400" dirty="0">
                <a:solidFill>
                  <a:schemeClr val="tx1"/>
                </a:solidFill>
              </a:rPr>
              <a:t> и </a:t>
            </a:r>
            <a:r>
              <a:rPr lang="ru-RU" sz="3400" b="1" dirty="0">
                <a:solidFill>
                  <a:schemeClr val="tx1"/>
                </a:solidFill>
              </a:rPr>
              <a:t>способность ориентироваться на </a:t>
            </a:r>
            <a:r>
              <a:rPr lang="ru-RU" sz="3400" b="1" dirty="0" smtClean="0">
                <a:solidFill>
                  <a:schemeClr val="tx1"/>
                </a:solidFill>
              </a:rPr>
              <a:t>будущее</a:t>
            </a:r>
            <a:r>
              <a:rPr lang="ru-RU" sz="3400" dirty="0" smtClean="0">
                <a:solidFill>
                  <a:schemeClr val="tx1"/>
                </a:solidFill>
              </a:rPr>
              <a:t>, </a:t>
            </a:r>
            <a:r>
              <a:rPr lang="ru-RU" sz="3400" b="1" dirty="0" smtClean="0">
                <a:solidFill>
                  <a:schemeClr val="tx1"/>
                </a:solidFill>
              </a:rPr>
              <a:t>умение прогнозировать</a:t>
            </a:r>
            <a:r>
              <a:rPr lang="ru-RU" sz="3400" dirty="0" smtClean="0">
                <a:solidFill>
                  <a:schemeClr val="tx1"/>
                </a:solidFill>
              </a:rPr>
              <a:t>, </a:t>
            </a:r>
            <a:r>
              <a:rPr lang="ru-RU" sz="3400" b="1" dirty="0" smtClean="0">
                <a:solidFill>
                  <a:schemeClr val="tx1"/>
                </a:solidFill>
              </a:rPr>
              <a:t>фантазировать</a:t>
            </a:r>
            <a:r>
              <a:rPr lang="ru-RU" sz="3400" dirty="0">
                <a:solidFill>
                  <a:schemeClr val="tx1"/>
                </a:solidFill>
              </a:rPr>
              <a:t>, </a:t>
            </a:r>
            <a:r>
              <a:rPr lang="ru-RU" sz="3400" b="1" dirty="0">
                <a:solidFill>
                  <a:schemeClr val="tx1"/>
                </a:solidFill>
              </a:rPr>
              <a:t>гибко переходить на новые виды деятельности</a:t>
            </a:r>
            <a:r>
              <a:rPr lang="ru-RU" sz="3400" dirty="0">
                <a:solidFill>
                  <a:schemeClr val="tx1"/>
                </a:solidFill>
              </a:rPr>
              <a:t>, </a:t>
            </a:r>
            <a:r>
              <a:rPr lang="ru-RU" sz="3400" b="1" dirty="0">
                <a:solidFill>
                  <a:schemeClr val="tx1"/>
                </a:solidFill>
              </a:rPr>
              <a:t>действовать в ситуации неопределенности</a:t>
            </a:r>
            <a:r>
              <a:rPr lang="ru-RU" sz="3400" dirty="0">
                <a:solidFill>
                  <a:schemeClr val="tx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20940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87838" y="624110"/>
            <a:ext cx="10016774" cy="5575212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/>
              <a:t>		</a:t>
            </a:r>
            <a:r>
              <a:rPr lang="ru-RU" sz="3400" dirty="0" err="1" smtClean="0"/>
              <a:t>Мульттерапия</a:t>
            </a:r>
            <a:r>
              <a:rPr lang="ru-RU" sz="3400" dirty="0" smtClean="0"/>
              <a:t> как часть арт-терапии основывается на том, что реализация творческого потенциала личности дает мощный ресурс, который помогает справиться с проблемами, преодолеть болезнь, скомпенсировать недостатки. Мультфильмы с ранних лет становятся для ребенка дверью в мир культуры, ценностей и смыслов, художественных образов, символов, к сожалению, сейчас уже все больше отодвигая на второй план литературу, а часто и игру. </a:t>
            </a: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1085440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878" y="433953"/>
            <a:ext cx="10388733" cy="6214819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		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Очень </a:t>
            </a:r>
            <a:r>
              <a:rPr lang="ru-RU" dirty="0"/>
              <a:t>важно, что здесь детям не говорят, что нужно делать и </a:t>
            </a:r>
            <a:r>
              <a:rPr lang="ru-RU" dirty="0" smtClean="0"/>
              <a:t>как.</a:t>
            </a:r>
            <a:r>
              <a:rPr lang="ru-RU" dirty="0"/>
              <a:t> В процессе </a:t>
            </a:r>
            <a:r>
              <a:rPr lang="ru-RU" dirty="0" err="1" smtClean="0"/>
              <a:t>мульттерапии</a:t>
            </a:r>
            <a:r>
              <a:rPr lang="ru-RU" dirty="0" smtClean="0"/>
              <a:t> </a:t>
            </a:r>
            <a:r>
              <a:rPr lang="ru-RU" dirty="0"/>
              <a:t>у детей снижается агрессивность, тревожность, улучшается настроение, повышается самооценка, уверенность в себе, развиваются коммуникативные качества.</a:t>
            </a: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2812447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9831" y="221154"/>
            <a:ext cx="9954781" cy="1282182"/>
          </a:xfrm>
        </p:spPr>
        <p:txBody>
          <a:bodyPr/>
          <a:lstStyle/>
          <a:p>
            <a:r>
              <a:rPr lang="ru-RU" dirty="0" smtClean="0"/>
              <a:t>В своей работе я активно использую мультсериал «Просто о важном».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318" y="1503337"/>
            <a:ext cx="8710047" cy="5036948"/>
          </a:xfrm>
        </p:spPr>
      </p:pic>
    </p:spTree>
    <p:extLst>
      <p:ext uri="{BB962C8B-B14F-4D97-AF65-F5344CB8AC3E}">
        <p14:creationId xmlns:p14="http://schemas.microsoft.com/office/powerpoint/2010/main" val="1854184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41343" y="108488"/>
            <a:ext cx="10047771" cy="619932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200" dirty="0" smtClean="0"/>
              <a:t>	</a:t>
            </a:r>
            <a:r>
              <a:rPr lang="ru-RU" sz="3100" dirty="0" smtClean="0"/>
              <a:t>В центре сериала – обыкновенная семья с двумя детьми и собачкой по кличке Соня. Как и все дети, брат и сестра Гоша и Мира познают мир, играют, иногда ссорятся и попадают в затруднительные ситуации: дома, в школе или во дворе. Что делать, если тебя без причины обижают сверстники? А что, если они обижают кого-то другого? Как помириться после ссоры? И как перестать бояться старости? Зачем сознаваться в своей вине, и почему обман хуже ошибки? На эти и другие важные вопросы Гоше и Мире помогают ответить мама и папа. Маленькие герои убеждаются, что с поддержкой близких всегда можно найти выход; что добрые дела – самые простые, а честный и откровенный разговор творит чудеса!</a:t>
            </a:r>
            <a:r>
              <a:rPr lang="ru-RU" sz="3100" dirty="0"/>
              <a:t/>
            </a:r>
            <a:br>
              <a:rPr lang="ru-RU" sz="3100" dirty="0"/>
            </a:b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2878080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370" y="325464"/>
            <a:ext cx="10311242" cy="6090833"/>
          </a:xfrm>
        </p:spPr>
        <p:txBody>
          <a:bodyPr>
            <a:normAutofit/>
          </a:bodyPr>
          <a:lstStyle/>
          <a:p>
            <a:r>
              <a:rPr lang="ru-RU" dirty="0"/>
              <a:t>В жизни каждой семьи возникает ежедневно множество вопросов. Почему надо быть вежливым? Чем мы будем заниматься, когда станем дедушками и бабушками? Кто такие настоящие родители? Почему мама устала? Как выбрать, что вкусно – хрустящее или воздушное? </a:t>
            </a:r>
            <a:r>
              <a:rPr lang="ru-RU" dirty="0" smtClean="0"/>
              <a:t> На все эти вопросы ребята получают ответы в понятной для них форме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96992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37268" y="78556"/>
            <a:ext cx="5422570" cy="337924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Сборники: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3000" dirty="0" smtClean="0"/>
              <a:t>Эмоции, </a:t>
            </a:r>
            <a:br>
              <a:rPr lang="ru-RU" sz="3000" dirty="0" smtClean="0"/>
            </a:br>
            <a:r>
              <a:rPr lang="ru-RU" sz="3000" dirty="0" smtClean="0"/>
              <a:t>Семья, </a:t>
            </a:r>
            <a:br>
              <a:rPr lang="ru-RU" sz="3000" dirty="0" smtClean="0"/>
            </a:br>
            <a:r>
              <a:rPr lang="ru-RU" sz="3000" dirty="0" smtClean="0"/>
              <a:t>Дружба, </a:t>
            </a:r>
            <a:br>
              <a:rPr lang="ru-RU" sz="3000" dirty="0" smtClean="0"/>
            </a:br>
            <a:r>
              <a:rPr lang="ru-RU" sz="3000" dirty="0" smtClean="0"/>
              <a:t>Всё по честному, </a:t>
            </a:r>
            <a:br>
              <a:rPr lang="ru-RU" sz="3000" dirty="0" smtClean="0"/>
            </a:br>
            <a:r>
              <a:rPr lang="ru-RU" sz="3000" dirty="0" smtClean="0"/>
              <a:t>Время вместе, </a:t>
            </a:r>
            <a:br>
              <a:rPr lang="ru-RU" sz="3000" dirty="0" smtClean="0"/>
            </a:br>
            <a:r>
              <a:rPr lang="ru-RU" sz="3000" dirty="0" smtClean="0"/>
              <a:t>Веселье.</a:t>
            </a:r>
            <a:endParaRPr lang="ru-RU" sz="3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68" y="3409412"/>
            <a:ext cx="5513388" cy="3340100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473" y="247355"/>
            <a:ext cx="5514975" cy="304165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473" y="3410680"/>
            <a:ext cx="5518731" cy="333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52062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1373</TotalTime>
  <Words>105</Words>
  <Application>Microsoft Office PowerPoint</Application>
  <PresentationFormat>Широкоэкранный</PresentationFormat>
  <Paragraphs>13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Century Gothic</vt:lpstr>
      <vt:lpstr>Wingdings 3</vt:lpstr>
      <vt:lpstr>Легкий дым</vt:lpstr>
      <vt:lpstr>Региональный семинар для педагогов – психологов «Современные тенденции в психолого – педагогическом сопровождении учащихся с ОВЗ»  Мульттерапия  в работе с детьми ОВЗ</vt:lpstr>
      <vt:lpstr> Мульттерапия в последние годы стала моей любимой формой работы. Причём как с детьми, так и с родителями, и с педагогами тоже. На мой взгляд, она эффективна в работе со всеми возрастными группами и по очень многим проблемам. Происходящие в обществе социально-культурные изменения приводят к изменениям в социальной структуре Семьи, когда родители не имеют возможности, а зачастую и желания, уделять достаточно времени правильному формированию Личности ребёнка. Особенно ребёнка с ОВЗ. </vt:lpstr>
      <vt:lpstr> На завтрашний день в обществе будет востребован человек, идентичный самому себе, несущий образ себя во всем богатстве отношений с окружающим миром. В новом жизненном потоке будут поощряться индивидуальность, творческая активность и способность ориентироваться на будущее, умение прогнозировать, фантазировать, гибко переходить на новые виды деятельности, действовать в ситуации неопределенности. </vt:lpstr>
      <vt:lpstr>  Мульттерапия как часть арт-терапии основывается на том, что реализация творческого потенциала личности дает мощный ресурс, который помогает справиться с проблемами, преодолеть болезнь, скомпенсировать недостатки. Мультфильмы с ранних лет становятся для ребенка дверью в мир культуры, ценностей и смыслов, художественных образов, символов, к сожалению, сейчас уже все больше отодвигая на второй план литературу, а часто и игру. </vt:lpstr>
      <vt:lpstr>    Очень важно, что здесь детям не говорят, что нужно делать и как. В процессе мульттерапии у детей снижается агрессивность, тревожность, улучшается настроение, повышается самооценка, уверенность в себе, развиваются коммуникативные качества.</vt:lpstr>
      <vt:lpstr>В своей работе я активно использую мультсериал «Просто о важном».</vt:lpstr>
      <vt:lpstr> В центре сериала – обыкновенная семья с двумя детьми и собачкой по кличке Соня. Как и все дети, брат и сестра Гоша и Мира познают мир, играют, иногда ссорятся и попадают в затруднительные ситуации: дома, в школе или во дворе. Что делать, если тебя без причины обижают сверстники? А что, если они обижают кого-то другого? Как помириться после ссоры? И как перестать бояться старости? Зачем сознаваться в своей вине, и почему обман хуже ошибки? На эти и другие важные вопросы Гоше и Мире помогают ответить мама и папа. Маленькие герои убеждаются, что с поддержкой близких всегда можно найти выход; что добрые дела – самые простые, а честный и откровенный разговор творит чудеса! </vt:lpstr>
      <vt:lpstr>В жизни каждой семьи возникает ежедневно множество вопросов. Почему надо быть вежливым? Чем мы будем заниматься, когда станем дедушками и бабушками? Кто такие настоящие родители? Почему мама устала? Как выбрать, что вкусно – хрустящее или воздушное?  На все эти вопросы ребята получают ответы в понятной для них форме</vt:lpstr>
      <vt:lpstr>Сборники:  Эмоции,  Семья,  Дружба,  Всё по честному,  Время вместе,  Веселье.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Мульттерапия  в работе с детьми ОВЗ</dc:title>
  <dc:creator>admin</dc:creator>
  <cp:lastModifiedBy>admin</cp:lastModifiedBy>
  <cp:revision>17</cp:revision>
  <dcterms:created xsi:type="dcterms:W3CDTF">2022-11-15T11:29:57Z</dcterms:created>
  <dcterms:modified xsi:type="dcterms:W3CDTF">2022-11-16T10:23:28Z</dcterms:modified>
</cp:coreProperties>
</file>