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7" r:id="rId2"/>
    <p:sldId id="313" r:id="rId3"/>
    <p:sldId id="314" r:id="rId4"/>
    <p:sldId id="315" r:id="rId5"/>
    <p:sldId id="316" r:id="rId6"/>
    <p:sldId id="317" r:id="rId7"/>
    <p:sldId id="318" r:id="rId8"/>
    <p:sldId id="320" r:id="rId9"/>
    <p:sldId id="321" r:id="rId10"/>
    <p:sldId id="322" r:id="rId11"/>
    <p:sldId id="319" r:id="rId12"/>
    <p:sldId id="273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75" r:id="rId21"/>
    <p:sldId id="293" r:id="rId22"/>
    <p:sldId id="294" r:id="rId23"/>
    <p:sldId id="312" r:id="rId24"/>
    <p:sldId id="296" r:id="rId25"/>
    <p:sldId id="299" r:id="rId26"/>
    <p:sldId id="301" r:id="rId27"/>
    <p:sldId id="305" r:id="rId28"/>
    <p:sldId id="306" r:id="rId29"/>
    <p:sldId id="307" r:id="rId30"/>
    <p:sldId id="308" r:id="rId31"/>
    <p:sldId id="309" r:id="rId32"/>
    <p:sldId id="310" r:id="rId33"/>
    <p:sldId id="311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000099"/>
    <a:srgbClr val="B35C05"/>
    <a:srgbClr val="CC6600"/>
    <a:srgbClr val="0033CC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Нажмите кнопку, чтобы изменить стили основного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64A91EF-B4FC-4CDB-A9D0-5CF74492E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D4F959-56DB-43D7-97B6-7D7E55227777}" type="slidenum">
              <a:rPr lang="ru-RU"/>
              <a:pPr/>
              <a:t>26</a:t>
            </a:fld>
            <a:endParaRPr lang="ru-RU"/>
          </a:p>
        </p:txBody>
      </p:sp>
      <p:sp>
        <p:nvSpPr>
          <p:cNvPr id="61442" name="Rectangle 7"/>
          <p:cNvSpPr txBox="1">
            <a:spLocks noGrp="1" noChangeArrowheads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05A0E66-CB3A-425D-9AB3-2821C4801804}" type="slidenum">
              <a:rPr lang="ru-RU" sz="120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ru-RU" sz="1200">
              <a:latin typeface="+mn-lt"/>
              <a:cs typeface="+mn-cs"/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9" rIns="91436" bIns="45719" anchor="b"/>
          <a:lstStyle/>
          <a:p>
            <a:pPr algn="r" eaLnBrk="0" hangingPunct="0"/>
            <a:fld id="{B86CFBD5-1EBD-4865-BBCD-149F56ED9B50}" type="slidenum">
              <a:rPr lang="ru-RU" sz="1200">
                <a:latin typeface="Times New Roman" pitchFamily="18" charset="0"/>
              </a:rPr>
              <a:pPr algn="r" eaLnBrk="0" hangingPunct="0"/>
              <a:t>26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3587" cy="3430588"/>
          </a:xfrm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4988"/>
            <a:ext cx="5483225" cy="4113212"/>
          </a:xfrm>
        </p:spPr>
        <p:txBody>
          <a:bodyPr lIns="91436" tIns="45719" rIns="91436" bIns="45719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F95D1-3203-4A14-B149-12DD2E5B4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C28F3-3FE4-4B33-ACE3-A6AE565D2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495AB-99E5-4F7E-A8DD-E521526F2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525" y="685800"/>
            <a:ext cx="7086600" cy="731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84625" y="1600200"/>
            <a:ext cx="25527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984625" y="3938588"/>
            <a:ext cx="25527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DA838-F635-494B-8893-2EF7AC35A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61988" y="19050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0C95E-1480-4B29-8A16-5A1AAAD99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D5408-1896-476B-8B68-9E1558D52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E7F15-EF93-42FE-A6A5-082EBE16F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AE6E8-888E-4147-89EA-67D89A6D8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03545-81C2-4F18-92EC-114D052F3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3EF0A-DDE6-4DE0-90F8-CC0D922AB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618D4-9110-4509-AA28-6EFC48614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F5366-4535-471B-B80B-454F26774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63E41-2DAF-47E0-B3CE-9BBF563A0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98E2E9F6-6CE7-4675-8949-FDBF85C51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6" r:id="rId13"/>
  </p:sldLayoutIdLst>
  <p:transition spd="slow">
    <p:pull dir="lu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teroko.ru/pisa/pisa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00034" y="1785926"/>
            <a:ext cx="828680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Включение чтения в структуру приоритетных культурных потребностей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учащихся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начальной школы</a:t>
            </a:r>
            <a:endParaRPr lang="ru-RU" sz="2800" b="1" dirty="0" smtClean="0">
              <a:solidFill>
                <a:srgbClr val="800000"/>
              </a:solidFill>
            </a:endParaRPr>
          </a:p>
          <a:p>
            <a:pPr algn="ctr">
              <a:defRPr/>
            </a:pPr>
            <a:endParaRPr lang="ru-RU" sz="28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ru-RU" sz="28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ru-RU" sz="28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ru-RU" sz="28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ru-RU" sz="28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Малюлина Наталья Михайловна</a:t>
            </a:r>
            <a:endParaRPr lang="ru-RU" sz="28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2018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ctr">
              <a:defRPr/>
            </a:pPr>
            <a:endParaRPr lang="ru-RU" sz="2800" b="1" i="1" dirty="0" smtClean="0">
              <a:solidFill>
                <a:srgbClr val="800000"/>
              </a:solidFill>
              <a:latin typeface="+mj-lt"/>
            </a:endParaRPr>
          </a:p>
          <a:p>
            <a:pPr algn="ctr">
              <a:defRPr/>
            </a:pPr>
            <a:endParaRPr lang="ru-RU" sz="2800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28596" y="214290"/>
            <a:ext cx="828680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МБОУ «Хибинская гимназия»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город Кировск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Мурманская область</a:t>
            </a:r>
            <a:endParaRPr lang="ru-RU" sz="28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" name="Рисунок 6" descr="Z:\ЛОГОТИПЫ\Логотип вариант 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ÐÐ»Ð»ÑÑÑÑÐ°ÑÐ¸Ñ 1 Ð¸Ð· 14 Ð´Ð»Ñ ÐÐ¾Ð¼Ð¿Ð»ÐµÐºÑ Ð¸Ð· 5 ÐºÐ½Ð¸Ð³: ÐÐ°Ð½ÑÐºÐ°-Ð²ÑÑÐ°Ð½ÑÐºÐ°. Ð¢ÑÐ¿Ñ-Ð»ÑÐ¿Ñ. Ð¡ÐºÐ°Ð·ÐºÐ¸-Ð½ÐµÐ²ÐµÐ»Ð¸ÑÐºÐ¸. Ð§ÑÐ¾ Ð·Ð° ÐºÐ¾Ð½Ð¸! Ð§ÑÐ´Ð°ÐºÐ¸ - Ð¡ÐµÑÐ¾Ð²Ð°, ÐÑÑÑÐ¾Ð², ÐÑÐ´ÑÑÐ²ÑÐµÐ²Ð°, Ð¡Ð°ÑÑÐ½Ð¾Ð²ÑÐºÐ¸Ð¹ | ÐÐ°Ð±Ð¸ÑÐ¸Ð½Ñ - ÐºÐ½Ð¸Ð³Ð¸. ÐÑÑÐ¾ÑÐ½Ð¸Ðº: ÐÐ°Ð±Ð¸ÑÐ¸Ð½Ñ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779046"/>
            <a:ext cx="2571768" cy="20059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l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«</a:t>
            </a:r>
            <a:r>
              <a:rPr lang="ru-RU" dirty="0" smtClean="0"/>
              <a:t>Чтобы </a:t>
            </a:r>
            <a:r>
              <a:rPr lang="ru-RU" dirty="0" smtClean="0"/>
              <a:t>подготовить человека </a:t>
            </a:r>
            <a:r>
              <a:rPr lang="ru-RU" dirty="0" smtClean="0"/>
              <a:t>духовно к самостоятельной жизни, надо ввести его в мир книг</a:t>
            </a:r>
            <a:r>
              <a:rPr lang="ru-RU" dirty="0" smtClean="0"/>
              <a:t>».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В.А.Сухомлинский</a:t>
            </a:r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57148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Программа развития ОУ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2009-2012 гг.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785926"/>
            <a:ext cx="6429392" cy="446563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dirty="0" smtClean="0"/>
              <a:t>Главная идея программы: </a:t>
            </a:r>
            <a:endParaRPr lang="ru-RU" b="1" i="1" dirty="0" smtClean="0"/>
          </a:p>
          <a:p>
            <a:pPr eaLnBrk="1" hangingPunct="1">
              <a:defRPr/>
            </a:pPr>
            <a:r>
              <a:rPr lang="ru-RU" i="1" dirty="0" smtClean="0"/>
              <a:t>развитие информационно-коммуникативного  пространства школы, которое  создает всеобщий доступ к знаниям и их постоянному обновлению с учетом индивидуальных потребностей и интересов всех субъектов образовательного процесса.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86808" cy="85725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Подпрограмма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«Формирование информационной культуры»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6429420" cy="4643470"/>
          </a:xfrm>
        </p:spPr>
        <p:txBody>
          <a:bodyPr/>
          <a:lstStyle/>
          <a:p>
            <a:r>
              <a:rPr lang="ru-RU" sz="1800" b="1" dirty="0" smtClean="0"/>
              <a:t>Цель подпрограммы: </a:t>
            </a:r>
          </a:p>
          <a:p>
            <a:r>
              <a:rPr lang="ru-RU" sz="1800" dirty="0" smtClean="0"/>
              <a:t>повышение уровня информационной культуры всех участников педагогического процесса. </a:t>
            </a:r>
          </a:p>
          <a:p>
            <a:r>
              <a:rPr lang="ru-RU" sz="1800" b="1" dirty="0" smtClean="0"/>
              <a:t>Задачи: </a:t>
            </a:r>
          </a:p>
          <a:p>
            <a:pPr lvl="0"/>
            <a:r>
              <a:rPr lang="ru-RU" sz="1800" dirty="0" smtClean="0"/>
              <a:t>внедрение  в образовательный процесс систему педагогических условий формирования ИК учащихся в образовательной деятельности; </a:t>
            </a:r>
          </a:p>
          <a:p>
            <a:pPr lvl="0"/>
            <a:r>
              <a:rPr lang="ru-RU" sz="1800" dirty="0" smtClean="0"/>
              <a:t>повышение профессионального уровня педагогов в области информационной культуры;   </a:t>
            </a:r>
          </a:p>
          <a:p>
            <a:pPr lvl="0"/>
            <a:r>
              <a:rPr lang="ru-RU" sz="1800" dirty="0" smtClean="0"/>
              <a:t>повышение уровня информационной грамотности родителей;</a:t>
            </a:r>
          </a:p>
          <a:p>
            <a:pPr lvl="0"/>
            <a:r>
              <a:rPr lang="ru-RU" sz="1800" dirty="0" smtClean="0"/>
              <a:t>обеспечение    всем участникам педагогического процесса свободного доступа  к источникам информации посредством дальнейшего развития информационной среды школы.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428604"/>
            <a:ext cx="7543800" cy="1447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Планируемый педагогический результат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785926"/>
            <a:ext cx="8258204" cy="47244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направлен на развитие личности учащихся, воспитание активной творческой личности, способной адаптироваться в современном информационном обществе:  </a:t>
            </a:r>
          </a:p>
          <a:p>
            <a:pPr eaLnBrk="1" hangingPunct="1">
              <a:defRPr/>
            </a:pPr>
            <a:r>
              <a:rPr lang="ru-RU" sz="2400" i="1" dirty="0" smtClean="0"/>
              <a:t>расширение информационного образовательного пространства</a:t>
            </a:r>
          </a:p>
          <a:p>
            <a:pPr eaLnBrk="1" hangingPunct="1">
              <a:defRPr/>
            </a:pPr>
            <a:r>
              <a:rPr lang="ru-RU" sz="2400" i="1" dirty="0" smtClean="0"/>
              <a:t>удовлетворение информационных потребностей  </a:t>
            </a:r>
          </a:p>
          <a:p>
            <a:pPr eaLnBrk="1" hangingPunct="1">
              <a:defRPr/>
            </a:pPr>
            <a:r>
              <a:rPr lang="ru-RU" sz="2400" i="1" dirty="0" smtClean="0"/>
              <a:t>формирование  отношения к информации  </a:t>
            </a:r>
          </a:p>
          <a:p>
            <a:pPr eaLnBrk="1" hangingPunct="1">
              <a:defRPr/>
            </a:pPr>
            <a:r>
              <a:rPr lang="ru-RU" sz="2400" i="1" dirty="0" smtClean="0"/>
              <a:t>реализация творческих способностей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Информационная культура учащихся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857364"/>
            <a:ext cx="6410342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часть общей культуры личности, комплекс знаний, умений, навыков позволяющий свободно ориентироваться в информационном  образовательном пространстве, что является необходимым условием готовности   к постоянному обновлению своих знаний в процессе непрерывного образования.  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357166"/>
            <a:ext cx="7772400" cy="1447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Структура информационной культуры личности учащихся </a:t>
            </a:r>
          </a:p>
        </p:txBody>
      </p:sp>
      <p:graphicFrame>
        <p:nvGraphicFramePr>
          <p:cNvPr id="1026" name="Organization Chart 4"/>
          <p:cNvGraphicFramePr>
            <a:graphicFrameLocks/>
          </p:cNvGraphicFramePr>
          <p:nvPr>
            <p:ph idx="1"/>
          </p:nvPr>
        </p:nvGraphicFramePr>
        <p:xfrm>
          <a:off x="428596" y="1928802"/>
          <a:ext cx="8382000" cy="44386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Механизм реализации подпрограммы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6715172" cy="4525963"/>
          </a:xfrm>
        </p:spPr>
        <p:txBody>
          <a:bodyPr/>
          <a:lstStyle/>
          <a:p>
            <a:r>
              <a:rPr lang="ru-RU" dirty="0" smtClean="0"/>
              <a:t>представлен в рамках проектов: </a:t>
            </a:r>
          </a:p>
          <a:p>
            <a:pPr lvl="0"/>
            <a:r>
              <a:rPr lang="ru-RU" sz="2400" dirty="0" smtClean="0"/>
              <a:t>проект </a:t>
            </a:r>
            <a:r>
              <a:rPr lang="ru-RU" sz="2400" b="1" i="1" dirty="0" smtClean="0"/>
              <a:t>«Чтение – основа информационной культуры» </a:t>
            </a:r>
            <a:endParaRPr lang="ru-RU" sz="2400" b="1" dirty="0" smtClean="0"/>
          </a:p>
          <a:p>
            <a:pPr lvl="0"/>
            <a:r>
              <a:rPr lang="ru-RU" sz="2400" dirty="0" smtClean="0"/>
              <a:t>проект </a:t>
            </a:r>
            <a:r>
              <a:rPr lang="ru-RU" sz="2400" b="1" i="1" dirty="0" smtClean="0"/>
              <a:t>«Проектно-исследовательская  деятельность учащихся»</a:t>
            </a:r>
            <a:endParaRPr lang="ru-RU" sz="2400" b="1" dirty="0" smtClean="0"/>
          </a:p>
          <a:p>
            <a:pPr lvl="0"/>
            <a:r>
              <a:rPr lang="ru-RU" sz="2400" dirty="0" smtClean="0"/>
              <a:t>проект </a:t>
            </a:r>
            <a:r>
              <a:rPr lang="ru-RU" sz="2400" b="1" i="1" dirty="0" smtClean="0"/>
              <a:t>«</a:t>
            </a:r>
            <a:r>
              <a:rPr lang="ru-RU" sz="2400" b="1" i="1" dirty="0" err="1" smtClean="0"/>
              <a:t>Медиатека</a:t>
            </a:r>
            <a:r>
              <a:rPr lang="ru-RU" sz="2400" b="1" i="1" dirty="0" smtClean="0"/>
              <a:t> школы – информационно-методический центр по формирования информационной культуры всех участников педагогического процесса».</a:t>
            </a: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715404" cy="731838"/>
          </a:xfrm>
        </p:spPr>
        <p:txBody>
          <a:bodyPr/>
          <a:lstStyle/>
          <a:p>
            <a:pPr lvl="0"/>
            <a:r>
              <a:rPr lang="ru-RU" sz="3200" b="1" dirty="0" smtClean="0">
                <a:solidFill>
                  <a:srgbClr val="C00000"/>
                </a:solidFill>
              </a:rPr>
              <a:t>Проект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«Чтение – основа информационной культуры»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664373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Цель проекта: </a:t>
            </a:r>
            <a:endParaRPr lang="ru-RU" dirty="0" smtClean="0"/>
          </a:p>
          <a:p>
            <a:r>
              <a:rPr lang="ru-RU" dirty="0" smtClean="0"/>
              <a:t>сформировать у учащихся потребность обращаться к книге, не только как к инструменту для успешной учебной деятельности и самообразования, но и как источнику духовных ценностей, без которых невозможно становление современного образованного 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714356"/>
            <a:ext cx="7086600" cy="73183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Задачи проекта </a:t>
            </a: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6858048" cy="5072098"/>
          </a:xfrm>
        </p:spPr>
        <p:txBody>
          <a:bodyPr/>
          <a:lstStyle/>
          <a:p>
            <a:pPr lvl="0"/>
            <a:r>
              <a:rPr lang="ru-RU" sz="2000" dirty="0" smtClean="0"/>
              <a:t>развитие у школьников мотивации к чтению, воспитанию уважения к книге и включение чтения в структуру приоритетных культурных потребностей учащихся; </a:t>
            </a:r>
          </a:p>
          <a:p>
            <a:pPr lvl="0"/>
            <a:r>
              <a:rPr lang="ru-RU" sz="2000" dirty="0" smtClean="0"/>
              <a:t>развитие навыков эффективного чтения в учебной и самообразовательной деятельности, овладение учащимися современными технологиями работы с текстом, книгой, повышение уровня читательской грамотности. </a:t>
            </a:r>
          </a:p>
          <a:p>
            <a:pPr lvl="0"/>
            <a:r>
              <a:rPr lang="ru-RU" sz="2000" dirty="0" smtClean="0"/>
              <a:t>разработка системы мероприятий, направленных на пропаганду книгу, и повышения читательской культуры учащихся с включение в решение данной проблемы родительской общественности.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000000"/>
                </a:solidFill>
                <a:latin typeface="Comic Sans MS" pitchFamily="66" charset="0"/>
              </a:rPr>
              <a:t>Любимая мамина </a:t>
            </a:r>
            <a:r>
              <a:rPr lang="ru-RU" altLang="ru-RU" sz="3200" b="1" dirty="0" smtClean="0">
                <a:solidFill>
                  <a:srgbClr val="000000"/>
                </a:solidFill>
                <a:latin typeface="Comic Sans MS" pitchFamily="66" charset="0"/>
              </a:rPr>
              <a:t>книжка…</a:t>
            </a:r>
            <a:endParaRPr lang="ru-RU" altLang="ru-RU" sz="3200" b="1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s://cdn.imgbb.ru/user/4/41160/201510/3ae26db72da84e3f0d88f5e503cd25f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5462581" cy="46647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7" y="357188"/>
            <a:ext cx="582139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Механизм реализации проекта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785926"/>
            <a:ext cx="6215106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Координация деятельности всех участников педагогического процесса по данному направлению (педагогический совет, методические объединения, классные руководители, библиотека, </a:t>
            </a:r>
            <a:r>
              <a:rPr lang="ru-RU" sz="2000" dirty="0" err="1" smtClean="0"/>
              <a:t>медиатека</a:t>
            </a:r>
            <a:r>
              <a:rPr lang="ru-RU" sz="2000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Спецкурс «Основы информационно-библиографической грамотности» для 5, 9,10-х классов (методический комплекс)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Система внеклассных мероприятий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Организация взаимодействия с родителями (родительские собрания, анкетирование, совместные мероприятия)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Взаимодействие с  научными учреждениями, учреждениями дополнительного образования, коммерческими и общественными организациями </a:t>
            </a:r>
            <a:endParaRPr lang="ru-RU" sz="1800" b="1" dirty="0" smtClean="0"/>
          </a:p>
        </p:txBody>
      </p:sp>
      <p:pic>
        <p:nvPicPr>
          <p:cNvPr id="10245" name="Picture 10" descr="E92DE0DB"/>
          <p:cNvPicPr>
            <a:picLocks noChangeAspect="1" noChangeArrowheads="1"/>
          </p:cNvPicPr>
          <p:nvPr/>
        </p:nvPicPr>
        <p:blipFill>
          <a:blip r:embed="rId2">
            <a:lum bright="-18000" contrast="30000"/>
          </a:blip>
          <a:srcRect/>
          <a:stretch>
            <a:fillRect/>
          </a:stretch>
        </p:blipFill>
        <p:spPr bwMode="auto">
          <a:xfrm rot="584013">
            <a:off x="7027340" y="3641569"/>
            <a:ext cx="1900767" cy="2715769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10246" name="Picture 6" descr="учебник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lum contrast="12000"/>
          </a:blip>
          <a:srcRect/>
          <a:stretch>
            <a:fillRect/>
          </a:stretch>
        </p:blipFill>
        <p:spPr>
          <a:xfrm>
            <a:off x="6929454" y="642918"/>
            <a:ext cx="1834854" cy="2643206"/>
          </a:xfrm>
          <a:noFill/>
          <a:ln>
            <a:solidFill>
              <a:srgbClr val="000099"/>
            </a:solidFill>
          </a:ln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Наши партнеры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00200"/>
            <a:ext cx="8001056" cy="4525963"/>
          </a:xfrm>
        </p:spPr>
        <p:txBody>
          <a:bodyPr/>
          <a:lstStyle/>
          <a:p>
            <a:r>
              <a:rPr lang="ru-RU" dirty="0" err="1" smtClean="0"/>
              <a:t>СПбАППО</a:t>
            </a:r>
            <a:r>
              <a:rPr lang="ru-RU" dirty="0" smtClean="0"/>
              <a:t>,  БИЦ академии </a:t>
            </a:r>
          </a:p>
          <a:p>
            <a:r>
              <a:rPr lang="ru-RU" sz="2000" dirty="0" smtClean="0"/>
              <a:t>(консультации, конференции, семинары, проведение занятий для слушателей курсов на базе РЦ)</a:t>
            </a:r>
          </a:p>
          <a:p>
            <a:r>
              <a:rPr lang="ru-RU" dirty="0" err="1" smtClean="0"/>
              <a:t>СПбГУКИ</a:t>
            </a:r>
            <a:r>
              <a:rPr lang="ru-RU" dirty="0" smtClean="0"/>
              <a:t>,   кафедра библиотековедения и теории чтения </a:t>
            </a:r>
          </a:p>
          <a:p>
            <a:r>
              <a:rPr lang="ru-RU" sz="2000" dirty="0" smtClean="0"/>
              <a:t>(консультации, конференции, семинары)</a:t>
            </a:r>
          </a:p>
          <a:p>
            <a:r>
              <a:rPr lang="ru-RU" dirty="0" smtClean="0"/>
              <a:t>Фонд Развития образования. Проект «Библиотека гимназии 21 века»</a:t>
            </a:r>
          </a:p>
          <a:p>
            <a:r>
              <a:rPr lang="ru-RU" dirty="0" smtClean="0"/>
              <a:t>РШБА </a:t>
            </a:r>
            <a:r>
              <a:rPr lang="ru-RU" sz="2000" dirty="0" smtClean="0"/>
              <a:t>(участие в работе первого съезда,  Юбилейного Форума, публикации, издание УМК по ОИБГ)</a:t>
            </a:r>
            <a:endParaRPr lang="ru-RU" sz="2000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929618" cy="8858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V ЮБИЛЕЙНЫЙ ВСЕРОССИЙСКИЙ ФОРУМ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ШКОЛЬНЫХ БИБЛИОТЕКАРЕЙ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«МИХАЙЛОВСКОЕ 2011»  24–29 октября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85926"/>
            <a:ext cx="6357982" cy="4525963"/>
          </a:xfrm>
        </p:spPr>
        <p:txBody>
          <a:bodyPr/>
          <a:lstStyle/>
          <a:p>
            <a:r>
              <a:rPr lang="ru-RU" b="1" dirty="0" smtClean="0"/>
              <a:t>Тематическая программа форума</a:t>
            </a:r>
            <a:r>
              <a:rPr lang="ru-RU" dirty="0" smtClean="0"/>
              <a:t> содержала около 40 лекций, круглых столов, мастер-классов, специальных докладов, презентаций, лекций. Традиционно работали «Библиотечная школа», площадка инновационного опыта, выставка печатной и </a:t>
            </a:r>
            <a:r>
              <a:rPr lang="ru-RU" dirty="0" err="1" smtClean="0"/>
              <a:t>медиа-продукции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Ведущие специалисты в области чтения и информационной культуры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Picture 4" descr="DSC096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2667019" cy="20002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3857628"/>
            <a:ext cx="2786082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Н.И. </a:t>
            </a:r>
            <a:r>
              <a:rPr lang="ru-RU" b="1" dirty="0" err="1" smtClean="0"/>
              <a:t>Гендина</a:t>
            </a:r>
            <a:r>
              <a:rPr lang="ru-RU" dirty="0" smtClean="0"/>
              <a:t>, доктор </a:t>
            </a:r>
            <a:r>
              <a:rPr lang="ru-RU" dirty="0" err="1" smtClean="0"/>
              <a:t>пед</a:t>
            </a:r>
            <a:r>
              <a:rPr lang="ru-RU" dirty="0" smtClean="0"/>
              <a:t>. наук, профессор, заслуженный деятель науки РФ, член постоянного комитета секции информационной грамотности IFLA </a:t>
            </a:r>
            <a:endParaRPr lang="ru-RU" dirty="0"/>
          </a:p>
        </p:txBody>
      </p:sp>
      <p:pic>
        <p:nvPicPr>
          <p:cNvPr id="6" name="Picture 4" descr="DSC09737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 t="27452" r="68628" b="-653"/>
          <a:stretch>
            <a:fillRect/>
          </a:stretch>
        </p:blipFill>
        <p:spPr bwMode="auto">
          <a:xfrm>
            <a:off x="3929058" y="1714488"/>
            <a:ext cx="1214446" cy="212570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14678" y="3857628"/>
            <a:ext cx="32147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В.А. Бородина, </a:t>
            </a:r>
            <a:r>
              <a:rPr lang="ru-RU" dirty="0" smtClean="0"/>
              <a:t>доктор </a:t>
            </a:r>
            <a:r>
              <a:rPr lang="ru-RU" dirty="0" err="1" smtClean="0"/>
              <a:t>пед</a:t>
            </a:r>
            <a:r>
              <a:rPr lang="ru-RU" dirty="0" smtClean="0"/>
              <a:t>. наук, профессор кафедры библиотековедения и теории чтения </a:t>
            </a:r>
            <a:r>
              <a:rPr lang="ru-RU" dirty="0" err="1" smtClean="0"/>
              <a:t>СПбГУКИ</a:t>
            </a:r>
            <a:r>
              <a:rPr lang="ru-RU" dirty="0" smtClean="0"/>
              <a:t>, председатель научной секции «Психология и педагогика чтения» Санкт-Петербургского Психологического общества.</a:t>
            </a:r>
            <a:endParaRPr lang="ru-RU" dirty="0"/>
          </a:p>
        </p:txBody>
      </p:sp>
      <p:pic>
        <p:nvPicPr>
          <p:cNvPr id="8" name="Picture 6" descr="DSC09717"/>
          <p:cNvPicPr>
            <a:picLocks noChangeAspect="1" noChangeArrowheads="1"/>
          </p:cNvPicPr>
          <p:nvPr/>
        </p:nvPicPr>
        <p:blipFill>
          <a:blip r:embed="rId4" cstate="print"/>
          <a:srcRect l="82925" t="54213" r="-102" b="9811"/>
          <a:stretch>
            <a:fillRect/>
          </a:stretch>
        </p:blipFill>
        <p:spPr bwMode="auto">
          <a:xfrm>
            <a:off x="6572264" y="3357562"/>
            <a:ext cx="1785950" cy="280896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500826" y="1571612"/>
            <a:ext cx="228598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И.И. Тихомирова, </a:t>
            </a:r>
            <a:r>
              <a:rPr lang="ru-RU" dirty="0" smtClean="0"/>
              <a:t>кандидат </a:t>
            </a:r>
            <a:r>
              <a:rPr lang="ru-RU" dirty="0" err="1" smtClean="0"/>
              <a:t>пед</a:t>
            </a:r>
            <a:r>
              <a:rPr lang="ru-RU" dirty="0" smtClean="0"/>
              <a:t>. наук, доцент Санкт-Петербургского государственного университета культуры и искусств</a:t>
            </a:r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571480"/>
            <a:ext cx="7086600" cy="731838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Презентации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5943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dirty="0"/>
              <a:t>Презентация книги В.А. Бородиной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«Летняя школа чтения» – заочная творческая лаборатория.</a:t>
            </a:r>
          </a:p>
          <a:p>
            <a:pPr>
              <a:lnSpc>
                <a:spcPct val="80000"/>
              </a:lnSpc>
            </a:pPr>
            <a:r>
              <a:rPr lang="ru-RU" sz="2000" i="1" dirty="0"/>
              <a:t>Читательское развитие.</a:t>
            </a:r>
          </a:p>
          <a:p>
            <a:pPr>
              <a:lnSpc>
                <a:spcPct val="80000"/>
              </a:lnSpc>
            </a:pPr>
            <a:r>
              <a:rPr lang="ru-RU" sz="2000" i="1" dirty="0"/>
              <a:t>Варианты проведения летних школ чтения.</a:t>
            </a:r>
          </a:p>
          <a:p>
            <a:pPr>
              <a:lnSpc>
                <a:spcPct val="80000"/>
              </a:lnSpc>
            </a:pPr>
            <a:r>
              <a:rPr lang="ru-RU" sz="2000" i="1" dirty="0"/>
              <a:t>Круг чтения школьников и методика его формирования.</a:t>
            </a:r>
            <a:endParaRPr lang="ru-RU" sz="2000" dirty="0"/>
          </a:p>
          <a:p>
            <a:pPr>
              <a:lnSpc>
                <a:spcPct val="80000"/>
              </a:lnSpc>
            </a:pPr>
            <a:r>
              <a:rPr lang="ru-RU" sz="2000" b="1" dirty="0"/>
              <a:t>Презентация детского журнала «ЧИТАЙКА»</a:t>
            </a:r>
          </a:p>
          <a:p>
            <a:pPr>
              <a:lnSpc>
                <a:spcPct val="80000"/>
              </a:lnSpc>
            </a:pPr>
            <a:r>
              <a:rPr lang="ru-RU" sz="2000" i="1" dirty="0"/>
              <a:t>Создание и развитие активной читательской среды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Ведущий: Дмитрий Рогожкин</a:t>
            </a:r>
            <a:r>
              <a:rPr lang="ru-RU" sz="2000" dirty="0"/>
              <a:t>, шеф-редактор, писатель, журналист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  <p:pic>
        <p:nvPicPr>
          <p:cNvPr id="19465" name="Picture 9" descr="Картинка 20 из 281"/>
          <p:cNvPicPr>
            <a:picLocks noChangeAspect="1" noChangeArrowheads="1"/>
          </p:cNvPicPr>
          <p:nvPr/>
        </p:nvPicPr>
        <p:blipFill>
          <a:blip r:embed="rId2">
            <a:lum contrast="-6000"/>
          </a:blip>
          <a:srcRect/>
          <a:stretch>
            <a:fillRect/>
          </a:stretch>
        </p:blipFill>
        <p:spPr bwMode="auto">
          <a:xfrm>
            <a:off x="6286512" y="1500174"/>
            <a:ext cx="2025650" cy="2133600"/>
          </a:xfrm>
          <a:prstGeom prst="rect">
            <a:avLst/>
          </a:prstGeom>
          <a:noFill/>
        </p:spPr>
      </p:pic>
      <p:pic>
        <p:nvPicPr>
          <p:cNvPr id="19466" name="Picture 10" descr="DSC097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000504"/>
            <a:ext cx="1676400" cy="1651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Методический семинар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5" descr="DSC09674"/>
          <p:cNvPicPr>
            <a:picLocks noChangeAspect="1" noChangeArrowheads="1"/>
          </p:cNvPicPr>
          <p:nvPr/>
        </p:nvPicPr>
        <p:blipFill>
          <a:blip r:embed="rId2"/>
          <a:srcRect l="8696" t="11594" r="-2174" b="1450"/>
          <a:stretch>
            <a:fillRect/>
          </a:stretch>
        </p:blipFill>
        <p:spPr bwMode="auto">
          <a:xfrm>
            <a:off x="785786" y="1571612"/>
            <a:ext cx="3276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DSC096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00174"/>
            <a:ext cx="3634697" cy="2052630"/>
          </a:xfrm>
          <a:prstGeom prst="rect">
            <a:avLst/>
          </a:prstGeom>
          <a:noFill/>
        </p:spPr>
      </p:pic>
      <p:pic>
        <p:nvPicPr>
          <p:cNvPr id="6" name="Picture 10" descr="DSC096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143380"/>
            <a:ext cx="3810000" cy="1800225"/>
          </a:xfrm>
          <a:prstGeom prst="rect">
            <a:avLst/>
          </a:prstGeom>
          <a:noFill/>
        </p:spPr>
      </p:pic>
      <p:pic>
        <p:nvPicPr>
          <p:cNvPr id="7" name="Picture 8" descr="DSC0967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64305">
            <a:off x="4578893" y="3717888"/>
            <a:ext cx="3886200" cy="21891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3521075" y="771525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 sz="2400">
              <a:latin typeface="Tahoma" pitchFamily="34" charset="0"/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903663" y="801688"/>
            <a:ext cx="18288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 sz="2400">
              <a:latin typeface="Tahoma" pitchFamily="34" charset="0"/>
            </a:endParaRPr>
          </a:p>
        </p:txBody>
      </p:sp>
      <p:pic>
        <p:nvPicPr>
          <p:cNvPr id="58372" name="WordArt 5">
            <a:hlinkClick r:id="rId3"/>
          </p:cNvPr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5625" y="215900"/>
            <a:ext cx="8437563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Group 83"/>
          <p:cNvPicPr>
            <a:picLocks noGrp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38" y="2425700"/>
            <a:ext cx="535781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188" y="5157788"/>
            <a:ext cx="8072437" cy="14747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ru-RU" b="1" dirty="0">
                <a:solidFill>
                  <a:srgbClr val="000000"/>
                </a:solidFill>
                <a:cs typeface="Arial" charset="0"/>
              </a:rPr>
              <a:t>Грамотность чтения </a:t>
            </a:r>
            <a:r>
              <a:rPr lang="ru-RU" dirty="0">
                <a:solidFill>
                  <a:srgbClr val="000000"/>
                </a:solidFill>
                <a:cs typeface="Arial" charset="0"/>
              </a:rPr>
              <a:t>– способность понимать, применять </a:t>
            </a:r>
            <a:br>
              <a:rPr lang="ru-RU" dirty="0">
                <a:solidFill>
                  <a:srgbClr val="000000"/>
                </a:solidFill>
                <a:cs typeface="Arial" charset="0"/>
              </a:rPr>
            </a:br>
            <a:r>
              <a:rPr lang="ru-RU" dirty="0">
                <a:solidFill>
                  <a:srgbClr val="000000"/>
                </a:solidFill>
                <a:cs typeface="Arial" charset="0"/>
              </a:rPr>
              <a:t>и критически осмысливать текстовую информацию в соответствии с имеющимися целями индивидуального развития, обновления </a:t>
            </a:r>
            <a:br>
              <a:rPr lang="ru-RU" dirty="0">
                <a:solidFill>
                  <a:srgbClr val="000000"/>
                </a:solidFill>
                <a:cs typeface="Arial" charset="0"/>
              </a:rPr>
            </a:br>
            <a:r>
              <a:rPr lang="ru-RU" dirty="0">
                <a:solidFill>
                  <a:srgbClr val="000000"/>
                </a:solidFill>
                <a:cs typeface="Arial" charset="0"/>
              </a:rPr>
              <a:t>и приобретения новых знаний и для полноценного участия </a:t>
            </a:r>
            <a:br>
              <a:rPr lang="ru-RU" dirty="0">
                <a:solidFill>
                  <a:srgbClr val="000000"/>
                </a:solidFill>
                <a:cs typeface="Arial" charset="0"/>
              </a:rPr>
            </a:br>
            <a:r>
              <a:rPr lang="ru-RU" dirty="0">
                <a:solidFill>
                  <a:srgbClr val="000000"/>
                </a:solidFill>
                <a:cs typeface="Arial" charset="0"/>
              </a:rPr>
              <a:t>в обществе.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748" y="142875"/>
            <a:ext cx="8708232" cy="162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7205" y="1874520"/>
            <a:ext cx="8149590" cy="4210527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Выпускники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начальной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школы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научатся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самостоятельно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выбирать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интересующую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литературу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пользоваться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словарями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и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справочниками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осознают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себя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как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грамотных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читателей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способных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к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творческой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деятельности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26628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00034" y="642918"/>
            <a:ext cx="8149590" cy="1052988"/>
          </a:xfrm>
        </p:spPr>
        <p:txBody>
          <a:bodyPr lIns="0" tIns="0" rIns="0" bIns="0" anchor="b"/>
          <a:lstStyle/>
          <a:p>
            <a:pPr eaLnBrk="1" hangingPunct="1">
              <a:lnSpc>
                <a:spcPct val="95000"/>
              </a:lnSpc>
            </a:pP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Федеральный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государственный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образовательный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стандарт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начального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общего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образования</a:t>
            </a:r>
            <a:endParaRPr lang="en-US" sz="28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748" y="142875"/>
            <a:ext cx="8708232" cy="162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7205" y="1874520"/>
            <a:ext cx="8149590" cy="4210527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Выпускники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начальной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школы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осознают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значимость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чтения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для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своего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дальнейшего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развития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и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для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успешного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обучения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по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другим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предметам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. </a:t>
            </a:r>
            <a:endParaRPr lang="ru-RU" sz="32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У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них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будет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формироваться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потребность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 в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систематическом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чтении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как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средстве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познания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мира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и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самого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себя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. </a:t>
            </a:r>
          </a:p>
        </p:txBody>
      </p:sp>
      <p:sp>
        <p:nvSpPr>
          <p:cNvPr id="46084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00034" y="642918"/>
            <a:ext cx="8149590" cy="1052988"/>
          </a:xfrm>
        </p:spPr>
        <p:txBody>
          <a:bodyPr lIns="0" tIns="0" rIns="0" bIns="0" anchor="b"/>
          <a:lstStyle/>
          <a:p>
            <a:pPr eaLnBrk="1" hangingPunct="1">
              <a:lnSpc>
                <a:spcPct val="95000"/>
              </a:lnSpc>
            </a:pP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Федеральный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государственный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образовательный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стандарт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начального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общего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образования</a:t>
            </a:r>
            <a:endParaRPr lang="en-US" sz="28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748" y="142875"/>
            <a:ext cx="8708232" cy="162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7205" y="1874520"/>
            <a:ext cx="8149590" cy="4210527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В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результате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освоения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образовательной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программы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младшие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школьники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полюбят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0000"/>
                </a:solidFill>
                <a:latin typeface="Arial" pitchFamily="34" charset="0"/>
              </a:rPr>
              <a:t>чтение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художественных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произведений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которые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помогут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им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сформировать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собственную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позицию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в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жизни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расширят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кругозор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они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будут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учиться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полноценно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воспринимать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художественную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литературу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эмоционально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отзываться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на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rial" pitchFamily="34" charset="0"/>
              </a:rPr>
              <a:t>прочитанное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47108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00034" y="642918"/>
            <a:ext cx="8149590" cy="1052988"/>
          </a:xfrm>
        </p:spPr>
        <p:txBody>
          <a:bodyPr lIns="0" tIns="0" rIns="0" bIns="0" anchor="b"/>
          <a:lstStyle/>
          <a:p>
            <a:pPr eaLnBrk="1" hangingPunct="1">
              <a:lnSpc>
                <a:spcPct val="95000"/>
              </a:lnSpc>
            </a:pP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Федеральный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государственный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образовательный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стандарт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начального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общего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Arial" pitchFamily="34" charset="0"/>
              </a:rPr>
              <a:t>образования</a:t>
            </a:r>
            <a:endParaRPr lang="en-US" sz="28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000000"/>
                </a:solidFill>
                <a:latin typeface="Comic Sans MS" pitchFamily="66" charset="0"/>
              </a:rPr>
              <a:t>Мои любимые книги…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https://pics.meshok.net/pics/82663262.jpg"/>
          <p:cNvPicPr/>
          <p:nvPr/>
        </p:nvPicPr>
        <p:blipFill>
          <a:blip r:embed="rId2"/>
          <a:srcRect l="30144" t="4490" r="21112" b="3365"/>
          <a:stretch>
            <a:fillRect/>
          </a:stretch>
        </p:blipFill>
        <p:spPr bwMode="auto">
          <a:xfrm>
            <a:off x="1214414" y="1643050"/>
            <a:ext cx="2571768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https://pics.meshok.net/pics/cache/83258295.208x208.jpg"/>
          <p:cNvPicPr>
            <a:picLocks noGrp="1"/>
          </p:cNvPicPr>
          <p:nvPr>
            <p:ph sz="quarter" idx="2"/>
          </p:nvPr>
        </p:nvPicPr>
        <p:blipFill>
          <a:blip r:embed="rId3"/>
          <a:srcRect l="10897" t="8413" r="3526" b="2163"/>
          <a:stretch>
            <a:fillRect/>
          </a:stretch>
        </p:blipFill>
        <p:spPr bwMode="auto">
          <a:xfrm rot="825841">
            <a:off x="4476495" y="1600200"/>
            <a:ext cx="1568960" cy="218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https://pics.meshok.net/pics/51280855.jpg?2"/>
          <p:cNvPicPr>
            <a:picLocks noGrp="1"/>
          </p:cNvPicPr>
          <p:nvPr>
            <p:ph sz="quarter" idx="3"/>
          </p:nvPr>
        </p:nvPicPr>
        <p:blipFill>
          <a:blip r:embed="rId4" cstate="print"/>
          <a:srcRect l="28220" t="7051" r="19669" b="4060"/>
          <a:stretch>
            <a:fillRect/>
          </a:stretch>
        </p:blipFill>
        <p:spPr bwMode="auto">
          <a:xfrm rot="854733">
            <a:off x="4406000" y="3938588"/>
            <a:ext cx="1709949" cy="218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643866" cy="73183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Поэтапная реализация задач в урочной деятельности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00200"/>
            <a:ext cx="6786610" cy="4525963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Подготовительный этап </a:t>
            </a:r>
          </a:p>
          <a:p>
            <a:r>
              <a:rPr lang="ru-RU" sz="2400" dirty="0" smtClean="0"/>
              <a:t>Первый шаг на пути приобщения детей к чтению направлен на овладение </a:t>
            </a:r>
            <a:r>
              <a:rPr lang="ru-RU" sz="2400" b="1" dirty="0" smtClean="0"/>
              <a:t>техникой чтения </a:t>
            </a:r>
            <a:r>
              <a:rPr lang="ru-RU" sz="2400" dirty="0" smtClean="0"/>
              <a:t>и, прежде всего, на запоминание учениками букв, своеобразия их сочетаний, на формирование умений быстро различать определенную букву среди других, соотносить ее со звуком, узнавать, что она обозначает, когда оказывается в цепочке других букв, образующих слово.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Начальный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этап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5894415" cy="4525963"/>
          </a:xfrm>
        </p:spPr>
        <p:txBody>
          <a:bodyPr/>
          <a:lstStyle/>
          <a:p>
            <a:r>
              <a:rPr lang="ru-RU" sz="2000" dirty="0" smtClean="0"/>
              <a:t>это этап накопления уровня минимального литературного развития и пробы детьми сил в </a:t>
            </a:r>
            <a:r>
              <a:rPr lang="ru-RU" sz="2000" b="1" dirty="0" smtClean="0"/>
              <a:t>самостоятельном чтении разных книг </a:t>
            </a:r>
            <a:r>
              <a:rPr lang="ru-RU" sz="2000" dirty="0" smtClean="0"/>
              <a:t>под руководством и наблюдением учителя.</a:t>
            </a:r>
          </a:p>
          <a:p>
            <a:r>
              <a:rPr lang="ru-RU" sz="2000" dirty="0" smtClean="0"/>
              <a:t> К этому времени дети уже стали грамотными и приступили к освоению собственного чтения, т. е. овладевали </a:t>
            </a:r>
            <a:r>
              <a:rPr lang="ru-RU" sz="2000" b="1" dirty="0" smtClean="0"/>
              <a:t>умением сознательно воспринимать </a:t>
            </a:r>
            <a:r>
              <a:rPr lang="ru-RU" sz="2000" dirty="0" smtClean="0"/>
              <a:t>и воспроизводить не слова и предложения, </a:t>
            </a:r>
            <a:r>
              <a:rPr lang="ru-RU" sz="2000" b="1" dirty="0" smtClean="0"/>
              <a:t>а тексты небольших литературных произведений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У детей закрепляются  навыки техники и выразительности чтения.</a:t>
            </a:r>
            <a:endParaRPr lang="ru-RU" sz="2000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Третий, основной этап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6215106" cy="4525963"/>
          </a:xfrm>
        </p:spPr>
        <p:txBody>
          <a:bodyPr/>
          <a:lstStyle/>
          <a:p>
            <a:r>
              <a:rPr lang="ru-RU" dirty="0" smtClean="0"/>
              <a:t>это этап непосредственного формирования навыков, характеризующих настоящего читателя, </a:t>
            </a:r>
            <a:r>
              <a:rPr lang="ru-RU" b="1" dirty="0" smtClean="0"/>
              <a:t>умеющего самостоятельно и квалифицированно читать доступные книги</a:t>
            </a:r>
            <a:r>
              <a:rPr lang="ru-RU" dirty="0" smtClean="0"/>
              <a:t> и другой печатный материал для расширения и пополнения своих знаний.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Заключительный этап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6500858" cy="4525963"/>
          </a:xfrm>
        </p:spPr>
        <p:txBody>
          <a:bodyPr/>
          <a:lstStyle/>
          <a:p>
            <a:r>
              <a:rPr lang="ru-RU" sz="2400" dirty="0" smtClean="0"/>
              <a:t>это этап формирования у детей </a:t>
            </a:r>
            <a:r>
              <a:rPr lang="ru-RU" sz="2400" b="1" dirty="0" smtClean="0"/>
              <a:t>читательских предпочтений и интересов </a:t>
            </a:r>
            <a:r>
              <a:rPr lang="ru-RU" sz="2400" dirty="0" smtClean="0"/>
              <a:t>на базе полученных за годы обучения знаний о книгах и умений с ними самостоятельно действовать.</a:t>
            </a:r>
          </a:p>
          <a:p>
            <a:r>
              <a:rPr lang="ru-RU" sz="2400" dirty="0" smtClean="0"/>
              <a:t>наличие читательских интересов – это не просто активная познавательная направленность детей на книгу-объект, который вызывает у юных читателей положительные эмоции, а </a:t>
            </a:r>
            <a:r>
              <a:rPr lang="ru-RU" sz="2400" b="1" dirty="0" smtClean="0"/>
              <a:t>желание действовать с книгой: рассматривать ее, листать, читать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mama.ru/wp-content/uploads/2017/06/b_2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2245462" cy="322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https://img-fotki.yandex.ru/get/4509/15512168.3e/0_a0219_fb83ba84_XXL.jpg"/>
          <p:cNvPicPr>
            <a:picLocks noGrp="1"/>
          </p:cNvPicPr>
          <p:nvPr>
            <p:ph sz="quarter" idx="2"/>
          </p:nvPr>
        </p:nvPicPr>
        <p:blipFill>
          <a:blip r:embed="rId3"/>
          <a:srcRect l="31407" t="7452" r="26130" b="6971"/>
          <a:stretch>
            <a:fillRect/>
          </a:stretch>
        </p:blipFill>
        <p:spPr bwMode="auto">
          <a:xfrm>
            <a:off x="4286248" y="1643050"/>
            <a:ext cx="1557149" cy="2143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https://mama.ru/wp-content/uploads/2017/06/b_23.jpg"/>
          <p:cNvPicPr>
            <a:picLocks noGr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000504"/>
            <a:ext cx="1625241" cy="218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Рисунок 11" descr="https://ds04.infourok.ru/uploads/ex/0674/000f834b-55768a6f/img2.jpg"/>
          <p:cNvPicPr/>
          <p:nvPr/>
        </p:nvPicPr>
        <p:blipFill>
          <a:blip r:embed="rId2" cstate="print"/>
          <a:srcRect l="5618" t="21593" r="49918" b="3579"/>
          <a:stretch>
            <a:fillRect/>
          </a:stretch>
        </p:blipFill>
        <p:spPr bwMode="auto">
          <a:xfrm>
            <a:off x="4143372" y="4071942"/>
            <a:ext cx="1709731" cy="1904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Содержимое 12" descr="https://data.fantlab.ru/images/editions/big/188501"/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00240"/>
            <a:ext cx="2071702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https://ozon-st.cdn.ngenix.net/multimedia/100592407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14488"/>
            <a:ext cx="1351178" cy="1938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 о войне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https://img.yakaboo.ua/media/catalog/product/cache/1/image/234c7c011ba026e66d29567e1be1d1f7/1/4/142_4_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85926"/>
            <a:ext cx="1988644" cy="3019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https://newauctionstatic.com.ua/offer_images/2016/09/30/10/big/L/labEuVjnKup/ulica_mladshego_syna_l_kassil.jpg"/>
          <p:cNvPicPr>
            <a:picLocks noGrp="1"/>
          </p:cNvPicPr>
          <p:nvPr>
            <p:ph sz="quarter" idx="2"/>
          </p:nvPr>
        </p:nvPicPr>
        <p:blipFill>
          <a:blip r:embed="rId3"/>
          <a:srcRect l="13725" t="6765" r="9804" b="4412"/>
          <a:stretch>
            <a:fillRect/>
          </a:stretch>
        </p:blipFill>
        <p:spPr bwMode="auto">
          <a:xfrm>
            <a:off x="6143636" y="1357298"/>
            <a:ext cx="1411498" cy="218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https://img-fotki.yandex.ru/get/28982/141393404.154/0_11fc54_3a912b11_orig.jpg"/>
          <p:cNvPicPr>
            <a:picLocks noGrp="1"/>
          </p:cNvPicPr>
          <p:nvPr>
            <p:ph sz="quarter" idx="3"/>
          </p:nvPr>
        </p:nvPicPr>
        <p:blipFill>
          <a:blip r:embed="rId4"/>
          <a:srcRect l="3688" t="10903" r="50134" b="5503"/>
          <a:stretch>
            <a:fillRect/>
          </a:stretch>
        </p:blipFill>
        <p:spPr bwMode="auto">
          <a:xfrm>
            <a:off x="3571868" y="4429132"/>
            <a:ext cx="1611246" cy="218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https://knigopoisk.org/media/books/57/576186cb2b65b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3" y="1428737"/>
            <a:ext cx="1571636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https://j.livelib.ru/boocover/1000472688/200x305/6a78/Lenochka_s_buketom.jpg"/>
          <p:cNvPicPr/>
          <p:nvPr/>
        </p:nvPicPr>
        <p:blipFill>
          <a:blip r:embed="rId2"/>
          <a:srcRect t="5902" b="6885"/>
          <a:stretch>
            <a:fillRect/>
          </a:stretch>
        </p:blipFill>
        <p:spPr bwMode="auto">
          <a:xfrm>
            <a:off x="4071934" y="1428736"/>
            <a:ext cx="1905000" cy="253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http://ozon-st.cdn.ngenix.net/multimedia/1016949586.jpg"/>
          <p:cNvPicPr>
            <a:picLocks noGr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357694"/>
            <a:ext cx="1658911" cy="218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http://icanread.ru/wp-content/uploads/2016/01/IlqyRahAvQc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928670"/>
            <a:ext cx="1822821" cy="246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https://biblio.by/media/catalog/product/cache/1/image/1200x630/602f0fa2c1f0d1ba5e241f914e856ff9/9/7/9785699824847-2015--.jpg"/>
          <p:cNvPicPr/>
          <p:nvPr/>
        </p:nvPicPr>
        <p:blipFill>
          <a:blip r:embed="rId5"/>
          <a:srcRect l="33496" t="2446" r="33168" b="2752"/>
          <a:stretch>
            <a:fillRect/>
          </a:stretch>
        </p:blipFill>
        <p:spPr bwMode="auto">
          <a:xfrm>
            <a:off x="1428728" y="1643050"/>
            <a:ext cx="2428892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s://mmedia.ozone.ru/multimedia/1011923063.jpg"/>
          <p:cNvPicPr/>
          <p:nvPr/>
        </p:nvPicPr>
        <p:blipFill>
          <a:blip r:embed="rId2"/>
          <a:srcRect b="1744"/>
          <a:stretch>
            <a:fillRect/>
          </a:stretch>
        </p:blipFill>
        <p:spPr bwMode="auto">
          <a:xfrm>
            <a:off x="5857884" y="857232"/>
            <a:ext cx="1924785" cy="2486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https://litvek.com/i/87/300887/cover.jpg"/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285860"/>
            <a:ext cx="1529554" cy="218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https://s.bookmix.ru/books/8/5/9/Bolshaya_bereza_3859.jpg"/>
          <p:cNvPicPr>
            <a:picLocks noGrp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857628"/>
            <a:ext cx="142876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litvek.com/i/0/234500/cover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929066"/>
            <a:ext cx="1500190" cy="2052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https://opt-515265.ssl.1c-bitrix-cdn.ru/upload/resizer2/12/57e/57e4e4a5c1b0fc8dfb5ae0a8f29ba7f3.JPG?15341017759043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1643050"/>
            <a:ext cx="2000250" cy="283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lu"/>
  </p:transition>
</p:sld>
</file>

<file path=ppt/theme/theme1.xml><?xml version="1.0" encoding="utf-8"?>
<a:theme xmlns:a="http://schemas.openxmlformats.org/drawingml/2006/main" name="Шаблон схемы книгохранилища">
  <a:themeElements>
    <a:clrScheme name="Шаблон схемы книгохранилищ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схемы книгохранилища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схемы книгохранилищ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схемы книгохранилища</Template>
  <TotalTime>1403</TotalTime>
  <Words>956</Words>
  <Application>Microsoft Office PowerPoint</Application>
  <PresentationFormat>Экран (4:3)</PresentationFormat>
  <Paragraphs>114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Шаблон схемы книгохранилища</vt:lpstr>
      <vt:lpstr>Слайд 1</vt:lpstr>
      <vt:lpstr>Любимая мамина книжка…</vt:lpstr>
      <vt:lpstr>Мои любимые книги… </vt:lpstr>
      <vt:lpstr>Слайд 4</vt:lpstr>
      <vt:lpstr>Слайд 5</vt:lpstr>
      <vt:lpstr>Книги о войне</vt:lpstr>
      <vt:lpstr>Слайд 7</vt:lpstr>
      <vt:lpstr>Слайд 8</vt:lpstr>
      <vt:lpstr>Слайд 9</vt:lpstr>
      <vt:lpstr>Слайд 10</vt:lpstr>
      <vt:lpstr>Слайд 11</vt:lpstr>
      <vt:lpstr>Программа развития ОУ  2009-2012 гг. </vt:lpstr>
      <vt:lpstr>Подпрограмма  «Формирование информационной культуры»</vt:lpstr>
      <vt:lpstr>Планируемый педагогический результат </vt:lpstr>
      <vt:lpstr>Информационная культура учащихся</vt:lpstr>
      <vt:lpstr>Структура информационной культуры личности учащихся </vt:lpstr>
      <vt:lpstr>Механизм реализации подпрограммы</vt:lpstr>
      <vt:lpstr>Проект  «Чтение – основа информационной культуры»  </vt:lpstr>
      <vt:lpstr>Задачи проекта  </vt:lpstr>
      <vt:lpstr>Механизм реализации проекта </vt:lpstr>
      <vt:lpstr>Наши партнеры</vt:lpstr>
      <vt:lpstr>V ЮБИЛЕЙНЫЙ ВСЕРОССИЙСКИЙ ФОРУМ ШКОЛЬНЫХ БИБЛИОТЕКАРЕЙ «МИХАЙЛОВСКОЕ 2011»  24–29 октября</vt:lpstr>
      <vt:lpstr>Ведущие специалисты в области чтения и информационной культуры</vt:lpstr>
      <vt:lpstr>Презентации </vt:lpstr>
      <vt:lpstr>Методический семинар</vt:lpstr>
      <vt:lpstr>Слайд 26</vt:lpstr>
      <vt:lpstr>Федеральный государственный образовательный стандарт начального общего образования</vt:lpstr>
      <vt:lpstr>Федеральный государственный образовательный стандарт начального общего образования</vt:lpstr>
      <vt:lpstr>Федеральный государственный образовательный стандарт начального общего образования</vt:lpstr>
      <vt:lpstr>Поэтапная реализация задач в урочной деятельности</vt:lpstr>
      <vt:lpstr>Начальный этап </vt:lpstr>
      <vt:lpstr>Третий, основной этап</vt:lpstr>
      <vt:lpstr>Заключительный этап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malulinanm</cp:lastModifiedBy>
  <cp:revision>103</cp:revision>
  <dcterms:created xsi:type="dcterms:W3CDTF">2008-02-24T20:55:10Z</dcterms:created>
  <dcterms:modified xsi:type="dcterms:W3CDTF">2018-11-06T14:57:11Z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TC011594401049</vt:lpwstr>
  </property>
</Properties>
</file>