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6" r:id="rId13"/>
    <p:sldId id="267" r:id="rId14"/>
    <p:sldId id="268" r:id="rId15"/>
    <p:sldId id="269" r:id="rId16"/>
    <p:sldId id="270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69" autoAdjust="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6054670-D974-4C16-88A2-6AC15C6016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F6547C1-D815-44AC-8DD8-D085F74868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404E8C3-DCE8-488B-A9B7-FA8069CCC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6EABBAA-7773-453B-9371-51D5B6856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33E7099-00AB-40CE-94EF-436F3F293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372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2139192-5D78-42A2-9B25-A2BF41FC4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83A470BC-EF0F-45F8-B61E-4C066B658B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8EB9CFF-84FB-4235-91E9-DDA047050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D5A953D-6D93-46C2-95F8-14B156CEB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0E8E0B1-2D09-4106-A9BF-9CCE6EF7A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909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BAA49E7-EDEE-42BD-BA98-3ADEDEAB61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31A7E5EA-31C9-4A57-AC3B-AC1801A0F1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6A1AE1D-832E-43E5-B13A-347A3F421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E4AAD43-FF32-4B62-834B-43FC6A749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83881AA-00B9-487E-BC3F-7103FD392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114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BC57C50-E0AA-4B99-A89D-45B7058CD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8C7D0E-0672-4028-B3AE-8D557958B2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CA89202-69EC-4A6B-979B-9E8008D78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F68993D-E02D-4480-9BFB-914B91859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30A31A5-268A-4B0F-95A9-A68B4209D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6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2FB2666-5E03-48FE-8CC4-632D1EAEF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878E92D-5806-4ACA-9B63-990D93A719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8B8DFFF-0CEE-4AAD-BBA7-FC551E717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C0AD49A-2586-4AB0-8892-A7F47C946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E445388-874F-4346-BA3A-66E3E2E7B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375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57E2101-719D-4706-893F-CF65623CC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4ED73AC-F1F9-4055-BC1E-A83F0245D5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A2EF063-87B6-4760-B04A-464B263475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3486459-0C2D-40FE-A49C-BC5899582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4A53FC1-4464-4BF5-BD19-04D135118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F530833-7ADD-483D-85D7-21C04FCBF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251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165ED7-133A-4E93-8A74-97A7E7C76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86233FE-D941-48B1-BE46-70BFF8D425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8079B3B-1D0C-4D4E-BCBE-76CEA44BE0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5906CEC-B168-4754-B5C6-539499800F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F1ADE3B4-4205-4A3C-83D4-5596DF08DA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C719BF5-6EC9-4581-AADF-9CED48323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93247A43-D6ED-4C04-9AF7-ED4CA695F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97C3C972-8A12-4DCE-86FB-EBA784C8F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634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EF2D62E-4060-40FD-A880-00F099A4E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D771A71E-E200-4758-8DF0-D3E08ABB7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C3666D6-3F24-4607-99FE-C81312AFE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3222B694-FFFA-4223-B7DA-377E4708B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48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4BD5855-0A76-448A-9CD5-F7BE6E5CB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2283BD1E-4C49-4F54-BDFC-B6D36C8B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A8E1FADF-3AFF-46F3-9378-1A387755D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446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04B98DF-CC71-4993-9A9D-EEE442847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C75D359-B3E9-4D8B-9B2A-8B0CCC249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34EC7D44-7D4D-4240-8776-6B44C4F49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71FCD48-BFC8-4547-BB95-D96987D31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DA00EC7-ED09-4C4B-80C1-87BE54F95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B523D7B-7A96-4665-8C7B-46ABED2D0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82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0B7BF1E-8229-46C3-85CD-1C0CEA235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067BB31E-BB0E-490D-8443-D08C703956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545AB19-4F36-4DF0-8354-C56EBF89DF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E7490BB-2309-401F-A1FA-828108902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9913E07-4CF9-4651-B264-AC6D2A219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B4EC1CF-8ED5-481D-B48F-7170C0166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786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57A91FE-5EDD-428A-AC21-DDE1C291D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F273830-B9CF-4983-803D-1B9CBA3F8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5FA0991-2515-4C95-82B3-3B2BA7999D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8778A19-8431-4589-AF50-B561996E27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7829E8B-3D1F-4560-AF5E-4690BE2DE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512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ad246f35b7a5f98dbed1bca2fa6a728d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43" y="1584176"/>
            <a:ext cx="7031765" cy="527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6858000" cy="2387600"/>
          </a:xfrm>
        </p:spPr>
        <p:txBody>
          <a:bodyPr/>
          <a:lstStyle/>
          <a:p>
            <a:r>
              <a:rPr lang="ru-RU" b="1" i="1" dirty="0" smtClean="0"/>
              <a:t>Лекция на тему:</a:t>
            </a:r>
            <a:br>
              <a:rPr lang="ru-RU" b="1" i="1" dirty="0" smtClean="0"/>
            </a:br>
            <a:r>
              <a:rPr lang="ru-RU" b="1" i="1" dirty="0" smtClean="0"/>
              <a:t>ЛФК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216" y="5977813"/>
            <a:ext cx="4716016" cy="864096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Преподаватель физической культуры</a:t>
            </a:r>
          </a:p>
          <a:p>
            <a:r>
              <a:rPr lang="ru-RU" sz="2000" i="1" dirty="0" err="1" smtClean="0"/>
              <a:t>Кульчицкая</a:t>
            </a:r>
            <a:r>
              <a:rPr lang="ru-RU" sz="2000" i="1" dirty="0" smtClean="0"/>
              <a:t> Мария Петровна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2606909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9546"/>
            <a:ext cx="6516216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/>
              <a:t>ЛФК для шейного отдела позвоночника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7886700" cy="4351338"/>
          </a:xfrm>
        </p:spPr>
        <p:txBody>
          <a:bodyPr>
            <a:normAutofit/>
          </a:bodyPr>
          <a:lstStyle/>
          <a:p>
            <a:r>
              <a:rPr lang="ru-RU" sz="2000" dirty="0"/>
              <a:t>При нарушениях в шейном отделе позвоночника основные усилия направлены на укрепление мышц </a:t>
            </a:r>
            <a:r>
              <a:rPr lang="ru-RU" sz="2000" dirty="0" smtClean="0"/>
              <a:t>шеи.</a:t>
            </a:r>
          </a:p>
          <a:p>
            <a:r>
              <a:rPr lang="ru-RU" sz="2000" dirty="0"/>
              <a:t>Традиционно упражнения для шейного отдела позвоночника выполняются из положения, лежа на животе или спине на твердой поверхности.</a:t>
            </a:r>
            <a:endParaRPr lang="ru-RU" sz="2000" dirty="0"/>
          </a:p>
        </p:txBody>
      </p:sp>
      <p:pic>
        <p:nvPicPr>
          <p:cNvPr id="5" name="Рисунок 4" descr="ЛФК при заболеваниях шейного отдела позвоночни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924944"/>
            <a:ext cx="5904656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43692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ФК при заболеваниях грудного отдела позвоночни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053202"/>
            <a:ext cx="5256584" cy="3632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/>
              <a:t>ЛФК для грудного отдела позвоночника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Патологии грудного отдела позвоночника редкость. Это обусловлено крепкими мышцами спины и наименьшей подвижностью его позвонков, относительно позвонков шейного и поясничного отделов. Тем не менее грудной отдел также может быть пораженным остеохондрозом или другим заболеванием.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59555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journal.matras-strong.ru/app/uploads/2017/06/fasilo14840632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72750"/>
            <a:ext cx="7344816" cy="550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/>
              <a:t>ЛФК для поясничного отдела позвоночника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28800"/>
            <a:ext cx="7886700" cy="5112568"/>
          </a:xfrm>
        </p:spPr>
        <p:txBody>
          <a:bodyPr>
            <a:normAutofit/>
          </a:bodyPr>
          <a:lstStyle/>
          <a:p>
            <a:r>
              <a:rPr lang="ru-RU" sz="2000" dirty="0"/>
              <a:t>Лечебная физкультура способна укрепить мышцы, устранить спазмы и отдалить наступление дегенеративно-дистрофических процессов в позвоночнике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Е</a:t>
            </a:r>
            <a:r>
              <a:rPr lang="ru-RU" sz="2000" dirty="0" smtClean="0"/>
              <a:t>сли </a:t>
            </a:r>
            <a:r>
              <a:rPr lang="ru-RU" sz="2000" dirty="0"/>
              <a:t>нарушения уже </a:t>
            </a:r>
            <a:r>
              <a:rPr lang="ru-RU" sz="2000" dirty="0" smtClean="0"/>
              <a:t>ЕСТЬ, </a:t>
            </a:r>
            <a:r>
              <a:rPr lang="ru-RU" sz="2000" dirty="0"/>
              <a:t>то занятия ЛФК должны проводиться только в период ремиссии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2000" dirty="0"/>
              <a:t>Важно понимать, что все приведенные упражнения носят лишь ознакомительный характер и могут быть противопоказаны ряду пациентов.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3692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404664"/>
            <a:ext cx="7886700" cy="1325563"/>
          </a:xfrm>
        </p:spPr>
        <p:txBody>
          <a:bodyPr>
            <a:normAutofit/>
          </a:bodyPr>
          <a:lstStyle/>
          <a:p>
            <a:r>
              <a:rPr lang="ru-RU" sz="3600" b="1" i="1" dirty="0"/>
              <a:t>Альтернативные методики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3872" y="1484784"/>
            <a:ext cx="7886700" cy="4351338"/>
          </a:xfrm>
        </p:spPr>
        <p:txBody>
          <a:bodyPr/>
          <a:lstStyle/>
          <a:p>
            <a:pPr algn="ctr"/>
            <a:r>
              <a:rPr lang="ru-RU" dirty="0" err="1" smtClean="0"/>
              <a:t>Цигун</a:t>
            </a:r>
            <a:endParaRPr lang="ru-RU" dirty="0" smtClean="0"/>
          </a:p>
          <a:p>
            <a:pPr algn="ctr"/>
            <a:r>
              <a:rPr lang="ru-RU" dirty="0" smtClean="0"/>
              <a:t>Тибетская гимнастика</a:t>
            </a:r>
          </a:p>
          <a:p>
            <a:pPr algn="ctr"/>
            <a:r>
              <a:rPr lang="ru-RU" dirty="0"/>
              <a:t>М</a:t>
            </a:r>
            <a:r>
              <a:rPr lang="ru-RU" dirty="0" smtClean="0"/>
              <a:t>етодика </a:t>
            </a:r>
            <a:r>
              <a:rPr lang="ru-RU" dirty="0"/>
              <a:t>В. </a:t>
            </a:r>
            <a:r>
              <a:rPr lang="ru-RU" dirty="0" err="1"/>
              <a:t>Дикуля</a:t>
            </a:r>
            <a:endParaRPr lang="ru-RU" dirty="0"/>
          </a:p>
        </p:txBody>
      </p:sp>
      <p:pic>
        <p:nvPicPr>
          <p:cNvPr id="9218" name="Picture 2" descr="https://zdravsustavy.ru/wp-content/uploads/2019/04/artrit-tazobedrennogo-sustava_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84984"/>
            <a:ext cx="5099037" cy="340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692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s://www.espina.com.ua/sites/default/files/ulugi/50plusgimnasti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16208"/>
            <a:ext cx="5760640" cy="4049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err="1"/>
              <a:t>Цигун</a:t>
            </a:r>
            <a:r>
              <a:rPr lang="ru-RU" sz="4000" b="1" i="1" dirty="0"/>
              <a:t> Методика</a:t>
            </a:r>
            <a:r>
              <a:rPr lang="ru-RU" sz="4000" i="1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96752"/>
            <a:ext cx="78867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ru-RU" sz="2000" dirty="0" smtClean="0"/>
              <a:t>взята </a:t>
            </a:r>
            <a:r>
              <a:rPr lang="ru-RU" sz="2000" dirty="0"/>
              <a:t>из китайской нетрадиционной медицины и </a:t>
            </a:r>
            <a:r>
              <a:rPr lang="ru-RU" sz="2000" dirty="0" smtClean="0"/>
              <a:t>является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000" dirty="0" smtClean="0"/>
              <a:t>целостной </a:t>
            </a:r>
            <a:r>
              <a:rPr lang="ru-RU" sz="2000" dirty="0"/>
              <a:t>системой, включающей занятия </a:t>
            </a:r>
            <a:r>
              <a:rPr lang="ru-RU" sz="2000" dirty="0" smtClean="0"/>
              <a:t>лечебной физкультурой,      выполнение дыхательных упражнений </a:t>
            </a:r>
            <a:r>
              <a:rPr lang="ru-RU" sz="2000" dirty="0"/>
              <a:t>и медитацию</a:t>
            </a:r>
            <a:r>
              <a:rPr lang="ru-RU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3692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76672"/>
            <a:ext cx="6679654" cy="1325563"/>
          </a:xfrm>
        </p:spPr>
        <p:txBody>
          <a:bodyPr/>
          <a:lstStyle/>
          <a:p>
            <a:r>
              <a:rPr lang="ru-RU" sz="4000" b="1" i="1" dirty="0"/>
              <a:t>Тибетская гимнастика</a:t>
            </a:r>
            <a:r>
              <a:rPr lang="ru-RU" sz="4000" i="1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84784"/>
            <a:ext cx="7886700" cy="4351338"/>
          </a:xfrm>
        </p:spPr>
        <p:txBody>
          <a:bodyPr/>
          <a:lstStyle/>
          <a:p>
            <a:r>
              <a:rPr lang="ru-RU" sz="2000" dirty="0"/>
              <a:t>Метод включает универсальные упражнения, которые можно использовать при разных заболеваниях позвоночника. Они способствуют укреплению всего организма и основаны на приемах растягивания мышц. </a:t>
            </a:r>
          </a:p>
          <a:p>
            <a:endParaRPr lang="ru-RU" dirty="0"/>
          </a:p>
        </p:txBody>
      </p:sp>
      <p:pic>
        <p:nvPicPr>
          <p:cNvPr id="11268" name="Picture 4" descr="https://semeyniy63.ru/images/zdorove/4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780928"/>
            <a:ext cx="6167603" cy="3533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6928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www.bookvoed.ru/files/1836/43/19/60/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72613"/>
            <a:ext cx="2802397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i="1" dirty="0"/>
              <a:t>Методика В. </a:t>
            </a:r>
            <a:r>
              <a:rPr lang="ru-RU" sz="4000" b="1" i="1" dirty="0" err="1"/>
              <a:t>Дикуля</a:t>
            </a:r>
            <a:r>
              <a:rPr lang="ru-RU" sz="4000" i="1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556792"/>
            <a:ext cx="7886700" cy="4351338"/>
          </a:xfrm>
        </p:spPr>
        <p:txBody>
          <a:bodyPr/>
          <a:lstStyle/>
          <a:p>
            <a:r>
              <a:rPr lang="ru-RU" sz="2000" dirty="0"/>
              <a:t>Валентин </a:t>
            </a:r>
            <a:r>
              <a:rPr lang="ru-RU" sz="2000" dirty="0" err="1" smtClean="0"/>
              <a:t>Дикуль</a:t>
            </a:r>
            <a:r>
              <a:rPr lang="ru-RU" sz="2000" dirty="0" smtClean="0"/>
              <a:t> разработал </a:t>
            </a:r>
            <a:r>
              <a:rPr lang="ru-RU" sz="2000" dirty="0"/>
              <a:t>собственную методику, позволяющую устранить деформации позвоночника, улучшить состояние больного при наличии остеохондроза и межпозвоночных грыж.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36928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itsbo.ru/files/block/s-1590247196.3118-4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77072"/>
            <a:ext cx="3713556" cy="243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554461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/>
              <a:t>Дополнительные рекомендации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7886700" cy="4351338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/>
              <a:t>занятия обязательно дополняют медикаментозной и мануальной </a:t>
            </a:r>
            <a:r>
              <a:rPr lang="ru-RU" sz="2400" dirty="0" smtClean="0"/>
              <a:t>терапией</a:t>
            </a:r>
            <a:endParaRPr lang="ru-RU" sz="2400" dirty="0"/>
          </a:p>
          <a:p>
            <a:r>
              <a:rPr lang="ru-RU" sz="2400" dirty="0"/>
              <a:t>рекомендуется заниматься плаванием и </a:t>
            </a:r>
            <a:r>
              <a:rPr lang="ru-RU" sz="2400" dirty="0" err="1" smtClean="0"/>
              <a:t>аквааэробикой</a:t>
            </a:r>
            <a:endParaRPr lang="ru-RU" sz="2400" dirty="0" smtClean="0"/>
          </a:p>
          <a:p>
            <a:r>
              <a:rPr lang="ru-RU" sz="2400" dirty="0"/>
              <a:t>следить за выполнением повседневных действий и образом </a:t>
            </a:r>
            <a:r>
              <a:rPr lang="ru-RU" sz="2400" dirty="0" smtClean="0"/>
              <a:t>жизни</a:t>
            </a:r>
          </a:p>
          <a:p>
            <a:r>
              <a:rPr lang="ru-RU" sz="2400" dirty="0"/>
              <a:t>отказаться от подъема </a:t>
            </a:r>
            <a:r>
              <a:rPr lang="ru-RU" sz="2400" dirty="0" smtClean="0"/>
              <a:t>тяжестей</a:t>
            </a:r>
          </a:p>
          <a:p>
            <a:r>
              <a:rPr lang="ru-RU" sz="2400" dirty="0"/>
              <a:t>минимизировать количество времени, проведенного на </a:t>
            </a:r>
            <a:r>
              <a:rPr lang="ru-RU" sz="2400" dirty="0" smtClean="0"/>
              <a:t>каблуках</a:t>
            </a:r>
          </a:p>
          <a:p>
            <a:r>
              <a:rPr lang="ru-RU" sz="2400" dirty="0"/>
              <a:t>регулярно совершать продолжительные пешие </a:t>
            </a:r>
            <a:r>
              <a:rPr lang="ru-RU" sz="2400" dirty="0" smtClean="0"/>
              <a:t>прогулки</a:t>
            </a:r>
          </a:p>
          <a:p>
            <a:r>
              <a:rPr lang="ru-RU" sz="2400" dirty="0"/>
              <a:t>регулярно подниматься, выполнять разминку или как минимум ходить в течение 5 минут, если работа предполагает длительное </a:t>
            </a:r>
            <a:r>
              <a:rPr lang="ru-RU" sz="2400" dirty="0" smtClean="0"/>
              <a:t>сидение</a:t>
            </a:r>
          </a:p>
          <a:p>
            <a:r>
              <a:rPr lang="ru-RU" sz="2400" dirty="0"/>
              <a:t>обращаться к врачу при ухудшении состояния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40382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.pinimg.com/originals/db/2b/3a/db2b3aa6ff993dbead79ce2d352332f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56047"/>
            <a:ext cx="460851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ЗАЙКЛЮЧЕНИЕ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28800"/>
            <a:ext cx="7886700" cy="4351338"/>
          </a:xfrm>
        </p:spPr>
        <p:txBody>
          <a:bodyPr/>
          <a:lstStyle/>
          <a:p>
            <a:r>
              <a:rPr lang="ru-RU" sz="2000" dirty="0"/>
              <a:t>ЛФК является эффективным средством профилактики развития заболеваний позвоночника и одним из обязательных компонентов лечения уже имеющихся нарушений.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1082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2.wp.com/sustav.med-ru.net/wp-content/uploads/2017/06/ukreplenie_sustavov_i_svyazok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94" y="1934699"/>
            <a:ext cx="6569811" cy="492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7886700" cy="4351338"/>
          </a:xfrm>
        </p:spPr>
        <p:txBody>
          <a:bodyPr>
            <a:normAutofit/>
          </a:bodyPr>
          <a:lstStyle/>
          <a:p>
            <a:r>
              <a:rPr lang="ru-RU" sz="2000" dirty="0"/>
              <a:t>Недостаток движения провоцирует развитие огромного </a:t>
            </a:r>
            <a:r>
              <a:rPr lang="ru-RU" sz="2000" dirty="0" smtClean="0"/>
              <a:t>    количества </a:t>
            </a:r>
            <a:r>
              <a:rPr lang="ru-RU" sz="2000" dirty="0"/>
              <a:t>заболеваний, среди которых лидирующие позиции занимают патологии опорно-двигательного аппарата и в особенности позвоночника. </a:t>
            </a:r>
            <a:endParaRPr lang="ru-RU" sz="2000" dirty="0" smtClean="0"/>
          </a:p>
          <a:p>
            <a:r>
              <a:rPr lang="ru-RU" sz="2000" dirty="0"/>
              <a:t>В рамках консервативного лечения заболеваний позвоночника и профилактики их развития людям часто назначается лечебная физкультура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65831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6824" y="476672"/>
            <a:ext cx="5472608" cy="1325563"/>
          </a:xfrm>
        </p:spPr>
        <p:txBody>
          <a:bodyPr/>
          <a:lstStyle/>
          <a:p>
            <a:r>
              <a:rPr lang="ru-RU" b="1" i="1" dirty="0"/>
              <a:t>Что такое ЛФК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2108" y="1484784"/>
            <a:ext cx="7886700" cy="4351338"/>
          </a:xfrm>
        </p:spPr>
        <p:txBody>
          <a:bodyPr>
            <a:normAutofit/>
          </a:bodyPr>
          <a:lstStyle/>
          <a:p>
            <a:r>
              <a:rPr lang="ru-RU" sz="2000" b="1" i="1" dirty="0"/>
              <a:t>Лечебная физкультура </a:t>
            </a:r>
            <a:r>
              <a:rPr lang="ru-RU" sz="2000" dirty="0"/>
              <a:t>предполагает индивидуально подобранный комплекс упражнений, позволяющий предотвратить развитие дегенеративно-дистрофических процессов в позвоночнике или остановить прогрессирование уже существующих. </a:t>
            </a:r>
            <a:endParaRPr lang="ru-RU" sz="2000" dirty="0"/>
          </a:p>
        </p:txBody>
      </p:sp>
      <p:pic>
        <p:nvPicPr>
          <p:cNvPr id="3076" name="Picture 4" descr="https://sun9-46.userapi.com/c858232/v858232036/14a1a0/o2E7NKq_uI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8275185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692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/>
              <a:t>Все </a:t>
            </a:r>
            <a:r>
              <a:rPr lang="ru-RU" sz="3600" i="1" dirty="0"/>
              <a:t>рекомендуемые упражнения можно разделить на 3 группы: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72816"/>
            <a:ext cx="7886700" cy="4351338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для </a:t>
            </a:r>
            <a:r>
              <a:rPr lang="ru-RU" sz="2000" i="1" dirty="0"/>
              <a:t>декомпрессии </a:t>
            </a:r>
            <a:r>
              <a:rPr lang="ru-RU" sz="2000" dirty="0"/>
              <a:t>– подразумевают растягивание позвоночника с целью увеличения промежутков между позвонками и устранения давления анатомических структур на нервные окончания; </a:t>
            </a:r>
            <a:endParaRPr lang="ru-RU" sz="2000" dirty="0" smtClean="0"/>
          </a:p>
          <a:p>
            <a:r>
              <a:rPr lang="ru-RU" sz="2000" i="1" dirty="0" smtClean="0"/>
              <a:t>для </a:t>
            </a:r>
            <a:r>
              <a:rPr lang="ru-RU" sz="2000" i="1" dirty="0"/>
              <a:t>увеличения подвижности </a:t>
            </a:r>
            <a:r>
              <a:rPr lang="ru-RU" sz="2000" dirty="0"/>
              <a:t>– направлены на повышение гибкости позвоночника, уменьшение вероятности ущемления грыж, нервов и кровеносных сосудов, а также ликвидацию мышечного спазма;</a:t>
            </a:r>
          </a:p>
          <a:p>
            <a:r>
              <a:rPr lang="ru-RU" sz="2000" i="1" dirty="0" smtClean="0"/>
              <a:t>для </a:t>
            </a:r>
            <a:r>
              <a:rPr lang="ru-RU" sz="2000" i="1" dirty="0"/>
              <a:t>укрепления мышечно-связочного аппарата </a:t>
            </a:r>
            <a:r>
              <a:rPr lang="ru-RU" sz="2000" dirty="0"/>
              <a:t>– способствуют повышению мышечной силы и укреплению мышечного корсета, способного создать надежную поддержку позвоночнику и уменьшать на него нагрузку.</a:t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43692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www.meteonova.ru/pictures/636200760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349" y="3501007"/>
            <a:ext cx="2849651" cy="3021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pbs.twimg.com/media/EPTMAQMX0AADh5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22144"/>
            <a:ext cx="3911264" cy="2943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cotozachoroba.pl/wp-content/uploads/2019/10/Pozycja-V-1024x7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577" y="1772816"/>
            <a:ext cx="2593423" cy="1813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Задачи ЛФК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196752"/>
            <a:ext cx="6463630" cy="3619599"/>
          </a:xfrm>
        </p:spPr>
        <p:txBody>
          <a:bodyPr>
            <a:normAutofit fontScale="77500" lnSpcReduction="20000"/>
          </a:bodyPr>
          <a:lstStyle/>
          <a:p>
            <a:r>
              <a:rPr lang="ru-RU" sz="2400" dirty="0"/>
              <a:t>устранить или как минимум уменьшить боли в спине, являющиеся следствием компрессии нервных корешков;</a:t>
            </a:r>
          </a:p>
          <a:p>
            <a:r>
              <a:rPr lang="ru-RU" sz="2400" dirty="0" smtClean="0"/>
              <a:t>укрепить </a:t>
            </a:r>
            <a:r>
              <a:rPr lang="ru-RU" sz="2400" dirty="0"/>
              <a:t>мышечный корсет; </a:t>
            </a:r>
          </a:p>
          <a:p>
            <a:r>
              <a:rPr lang="ru-RU" sz="2400" dirty="0"/>
              <a:t>устранить повышенное давление позвонков на межпозвоночные диски;</a:t>
            </a:r>
          </a:p>
          <a:p>
            <a:r>
              <a:rPr lang="ru-RU" sz="2400" dirty="0" smtClean="0"/>
              <a:t>ускорить </a:t>
            </a:r>
            <a:r>
              <a:rPr lang="ru-RU" sz="2400" dirty="0"/>
              <a:t>течение обменных процессов и процессов регенерации хрящевой ткани и костей; </a:t>
            </a:r>
          </a:p>
          <a:p>
            <a:r>
              <a:rPr lang="ru-RU" sz="2400" dirty="0"/>
              <a:t>устранить ограничения подвижности; </a:t>
            </a:r>
          </a:p>
          <a:p>
            <a:r>
              <a:rPr lang="ru-RU" sz="2400" dirty="0"/>
              <a:t>ускорить восстановление после травм и хирургических вмешательств;</a:t>
            </a:r>
          </a:p>
          <a:p>
            <a:r>
              <a:rPr lang="ru-RU" sz="2400" dirty="0"/>
              <a:t> улучшить осанку.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3692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05678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/>
              <a:t>Общие рекомендации к занятиям ЛФК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7886700" cy="435133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Занятия </a:t>
            </a:r>
            <a:r>
              <a:rPr lang="ru-RU" sz="2000" dirty="0"/>
              <a:t>ЛФК проводятся ежедневно, систематически в течение продолжительного отрезка времени. Все упражнения выполняются комплексно. </a:t>
            </a:r>
            <a:endParaRPr lang="ru-RU" sz="2000" dirty="0" smtClean="0"/>
          </a:p>
          <a:p>
            <a:r>
              <a:rPr lang="ru-RU" sz="2000" dirty="0" smtClean="0"/>
              <a:t>Лечебной </a:t>
            </a:r>
            <a:r>
              <a:rPr lang="ru-RU" sz="2000" dirty="0"/>
              <a:t>физкультурой занимаются утром, а иногда и вечером. Поэтому нужно взять за правило каждое утро отводить время для выполнения всего комплекса. </a:t>
            </a:r>
          </a:p>
          <a:p>
            <a:r>
              <a:rPr lang="ru-RU" sz="2000" dirty="0" smtClean="0"/>
              <a:t>Каждое </a:t>
            </a:r>
            <a:r>
              <a:rPr lang="ru-RU" sz="2000" dirty="0"/>
              <a:t>движение должно выполняться плавно, без резких движений и обязательно доводится до конца. </a:t>
            </a:r>
            <a:endParaRPr lang="ru-RU" sz="2000" dirty="0" smtClean="0"/>
          </a:p>
          <a:p>
            <a:r>
              <a:rPr lang="ru-RU" sz="2000" dirty="0" smtClean="0"/>
              <a:t>Нагрузка </a:t>
            </a:r>
            <a:r>
              <a:rPr lang="ru-RU" sz="2000" dirty="0"/>
              <a:t>увеличивается медленно, чтобы мышцы постепенно </a:t>
            </a:r>
            <a:r>
              <a:rPr lang="ru-RU" sz="2000" dirty="0" smtClean="0"/>
              <a:t>крепли</a:t>
            </a:r>
          </a:p>
          <a:p>
            <a:r>
              <a:rPr lang="ru-RU" sz="2000" dirty="0" smtClean="0"/>
              <a:t>Каждое </a:t>
            </a:r>
            <a:r>
              <a:rPr lang="ru-RU" sz="2000" dirty="0"/>
              <a:t>движение должно быть уверенным, но плавным. </a:t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43692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895678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/>
              <a:t>Общие рекомендации к занятиям ЛФК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988840"/>
            <a:ext cx="7255718" cy="3763615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/>
              <a:t>К </a:t>
            </a:r>
            <a:r>
              <a:rPr lang="ru-RU" sz="2400" dirty="0"/>
              <a:t>занятиям ЛФК следует относиться осторожно и без </a:t>
            </a:r>
            <a:r>
              <a:rPr lang="ru-RU" sz="2400" dirty="0" smtClean="0"/>
              <a:t>фанатизма</a:t>
            </a:r>
          </a:p>
          <a:p>
            <a:r>
              <a:rPr lang="ru-RU" sz="2400" dirty="0" smtClean="0"/>
              <a:t>Предварительно </a:t>
            </a:r>
            <a:r>
              <a:rPr lang="ru-RU" sz="2400" dirty="0"/>
              <a:t>мышцы разогреваются легкой зарядкой или путем принятия горячего </a:t>
            </a:r>
            <a:r>
              <a:rPr lang="ru-RU" sz="2400" dirty="0" smtClean="0"/>
              <a:t>душа</a:t>
            </a:r>
            <a:endParaRPr lang="ru-RU" sz="2400" dirty="0"/>
          </a:p>
          <a:p>
            <a:r>
              <a:rPr lang="ru-RU" sz="2400" dirty="0" smtClean="0"/>
              <a:t>Одежда </a:t>
            </a:r>
            <a:r>
              <a:rPr lang="ru-RU" sz="2400" dirty="0"/>
              <a:t>должна быть легкой, не стесняющей движений, из натуральных материалов и в меру теплой, особенно если занятия проводятся на свежем воздухе. </a:t>
            </a:r>
          </a:p>
          <a:p>
            <a:r>
              <a:rPr lang="ru-RU" sz="2400" dirty="0" smtClean="0"/>
              <a:t>Последний </a:t>
            </a:r>
            <a:r>
              <a:rPr lang="ru-RU" sz="2400" dirty="0"/>
              <a:t>прием пищи должен быть минимум за 1–1,5 до начала выполнения упражнений. </a:t>
            </a:r>
          </a:p>
          <a:p>
            <a:r>
              <a:rPr lang="ru-RU" sz="2400" dirty="0" smtClean="0"/>
              <a:t>Перед </a:t>
            </a:r>
            <a:r>
              <a:rPr lang="ru-RU" sz="2400" dirty="0"/>
              <a:t>занятием ЛФК нельзя принимать обезболивающие препараты, поскольку они заблокируют передачу болевых импульсов и не позволяют больному вовремя остановиться. </a:t>
            </a:r>
          </a:p>
          <a:p>
            <a:r>
              <a:rPr lang="ru-RU" sz="2400" dirty="0" smtClean="0"/>
              <a:t>Во </a:t>
            </a:r>
            <a:r>
              <a:rPr lang="ru-RU" sz="2400" dirty="0"/>
              <a:t>время занятий следует сохранять ровное дыхание.</a:t>
            </a:r>
            <a:br>
              <a:rPr lang="ru-RU" sz="2400" dirty="0"/>
            </a:b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3692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topgastrit.com/wp-content/uploads/2019/05/Dollarphotoclub_77591390-1024x768-768x5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7891264" cy="591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255718" cy="1325563"/>
          </a:xfrm>
        </p:spPr>
        <p:txBody>
          <a:bodyPr/>
          <a:lstStyle/>
          <a:p>
            <a:pPr algn="ctr"/>
            <a:r>
              <a:rPr lang="ru-RU" b="1" i="1" dirty="0" smtClean="0"/>
              <a:t>Противопоказания к ЛФК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759774" cy="426767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-острые инфекционные заболевания; </a:t>
            </a:r>
          </a:p>
          <a:p>
            <a:r>
              <a:rPr lang="ru-RU" dirty="0"/>
              <a:t>-атриовентрикулярная блокада;</a:t>
            </a:r>
          </a:p>
          <a:p>
            <a:r>
              <a:rPr lang="ru-RU" dirty="0" smtClean="0"/>
              <a:t>-онкология</a:t>
            </a:r>
            <a:r>
              <a:rPr lang="ru-RU" dirty="0"/>
              <a:t>;</a:t>
            </a:r>
          </a:p>
          <a:p>
            <a:r>
              <a:rPr lang="ru-RU" dirty="0" smtClean="0"/>
              <a:t>-психические </a:t>
            </a:r>
            <a:r>
              <a:rPr lang="ru-RU" dirty="0"/>
              <a:t>нарушения;</a:t>
            </a:r>
          </a:p>
          <a:p>
            <a:r>
              <a:rPr lang="ru-RU" dirty="0" smtClean="0"/>
              <a:t>-маточные </a:t>
            </a:r>
            <a:r>
              <a:rPr lang="ru-RU" dirty="0"/>
              <a:t>и другие кровотечения;</a:t>
            </a:r>
          </a:p>
          <a:p>
            <a:r>
              <a:rPr lang="ru-RU" dirty="0" smtClean="0"/>
              <a:t>-высокий </a:t>
            </a:r>
            <a:r>
              <a:rPr lang="ru-RU" dirty="0"/>
              <a:t>риск развития тромбоза или эмболии кровеносных сосудов;</a:t>
            </a:r>
          </a:p>
          <a:p>
            <a:r>
              <a:rPr lang="ru-RU" dirty="0" smtClean="0"/>
              <a:t>-тяжелые </a:t>
            </a:r>
            <a:r>
              <a:rPr lang="ru-RU" dirty="0"/>
              <a:t>нарушения церебрального или коронарного кровотока; </a:t>
            </a:r>
          </a:p>
          <a:p>
            <a:r>
              <a:rPr lang="ru-RU" dirty="0"/>
              <a:t>-серьезные заболевания сердечно-сосудистой системы;</a:t>
            </a:r>
          </a:p>
          <a:p>
            <a:r>
              <a:rPr lang="ru-RU" dirty="0" smtClean="0"/>
              <a:t>-дыхательная </a:t>
            </a:r>
            <a:r>
              <a:rPr lang="ru-RU" dirty="0"/>
              <a:t>недостаточность.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3692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www.pizzburg.by/content/thumb/vnimanie_8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67813"/>
            <a:ext cx="6578197" cy="499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7886700" cy="1325563"/>
          </a:xfrm>
        </p:spPr>
        <p:txBody>
          <a:bodyPr/>
          <a:lstStyle/>
          <a:p>
            <a:pPr algn="ctr"/>
            <a:r>
              <a:rPr lang="ru-RU" b="1" i="1" dirty="0"/>
              <a:t>На время отложить занятия ЛФК стоит при: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48880"/>
            <a:ext cx="7886700" cy="4351338"/>
          </a:xfrm>
        </p:spPr>
        <p:txBody>
          <a:bodyPr/>
          <a:lstStyle/>
          <a:p>
            <a:r>
              <a:rPr lang="ru-RU" dirty="0"/>
              <a:t>-развитии осложнений имеющегося заболевания позвоночника;</a:t>
            </a:r>
          </a:p>
          <a:p>
            <a:r>
              <a:rPr lang="ru-RU" dirty="0" smtClean="0"/>
              <a:t>-обострении </a:t>
            </a:r>
            <a:r>
              <a:rPr lang="ru-RU" dirty="0"/>
              <a:t>хронической болезни;</a:t>
            </a:r>
          </a:p>
          <a:p>
            <a:r>
              <a:rPr lang="ru-RU" dirty="0" smtClean="0"/>
              <a:t>-аритмии </a:t>
            </a:r>
            <a:r>
              <a:rPr lang="ru-RU" dirty="0"/>
              <a:t>и скачке артериального давления;</a:t>
            </a:r>
          </a:p>
          <a:p>
            <a:r>
              <a:rPr lang="ru-RU" dirty="0" smtClean="0"/>
              <a:t>-получении </a:t>
            </a:r>
            <a:r>
              <a:rPr lang="ru-RU" dirty="0"/>
              <a:t>травм.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36928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4" id="{85EEC7C2-8464-F743-9D4E-AECC1F9573A1}" vid="{1246148A-DD23-E340-A6EC-D2A8BE1E704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65</TotalTime>
  <Words>762</Words>
  <Application>Microsoft Office PowerPoint</Application>
  <PresentationFormat>Экран (4:3)</PresentationFormat>
  <Paragraphs>84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Тема1</vt:lpstr>
      <vt:lpstr>Лекция на тему: ЛФК</vt:lpstr>
      <vt:lpstr>Презентация PowerPoint</vt:lpstr>
      <vt:lpstr>Что такое ЛФК </vt:lpstr>
      <vt:lpstr>Все рекомендуемые упражнения можно разделить на 3 группы:</vt:lpstr>
      <vt:lpstr>Задачи ЛФК</vt:lpstr>
      <vt:lpstr>Общие рекомендации к занятиям ЛФК  </vt:lpstr>
      <vt:lpstr>Общие рекомендации к занятиям ЛФК</vt:lpstr>
      <vt:lpstr>Противопоказания к ЛФК  </vt:lpstr>
      <vt:lpstr>На время отложить занятия ЛФК стоит при:</vt:lpstr>
      <vt:lpstr>ЛФК для шейного отдела позвоночника</vt:lpstr>
      <vt:lpstr>ЛФК для грудного отдела позвоночника</vt:lpstr>
      <vt:lpstr>ЛФК для поясничного отдела позвоночника</vt:lpstr>
      <vt:lpstr>Альтернативные методики</vt:lpstr>
      <vt:lpstr>Цигун Методика </vt:lpstr>
      <vt:lpstr>Тибетская гимнастика  </vt:lpstr>
      <vt:lpstr>Методика В. Дикуля  </vt:lpstr>
      <vt:lpstr>Дополнительные рекомендации </vt:lpstr>
      <vt:lpstr>ЗАЙКЛЮЧЕНИЕ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на тему: ЛФК</dc:title>
  <dc:creator>user</dc:creator>
  <cp:lastModifiedBy>user</cp:lastModifiedBy>
  <cp:revision>8</cp:revision>
  <dcterms:created xsi:type="dcterms:W3CDTF">2021-02-09T09:47:33Z</dcterms:created>
  <dcterms:modified xsi:type="dcterms:W3CDTF">2021-02-09T11:03:12Z</dcterms:modified>
</cp:coreProperties>
</file>