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3" r:id="rId2"/>
    <p:sldId id="292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96" r:id="rId11"/>
    <p:sldId id="269" r:id="rId12"/>
    <p:sldId id="314" r:id="rId13"/>
    <p:sldId id="323" r:id="rId14"/>
    <p:sldId id="325" r:id="rId15"/>
    <p:sldId id="324" r:id="rId16"/>
    <p:sldId id="270" r:id="rId17"/>
    <p:sldId id="278" r:id="rId18"/>
    <p:sldId id="271" r:id="rId19"/>
    <p:sldId id="273" r:id="rId20"/>
    <p:sldId id="274" r:id="rId21"/>
    <p:sldId id="275" r:id="rId22"/>
    <p:sldId id="276" r:id="rId23"/>
    <p:sldId id="279" r:id="rId24"/>
    <p:sldId id="280" r:id="rId25"/>
    <p:sldId id="303" r:id="rId26"/>
    <p:sldId id="277" r:id="rId27"/>
    <p:sldId id="327" r:id="rId28"/>
    <p:sldId id="328" r:id="rId29"/>
    <p:sldId id="330" r:id="rId30"/>
    <p:sldId id="281" r:id="rId31"/>
    <p:sldId id="309" r:id="rId32"/>
    <p:sldId id="306" r:id="rId33"/>
    <p:sldId id="307" r:id="rId34"/>
    <p:sldId id="305" r:id="rId35"/>
    <p:sldId id="308" r:id="rId36"/>
    <p:sldId id="310" r:id="rId37"/>
    <p:sldId id="311" r:id="rId38"/>
    <p:sldId id="312" r:id="rId39"/>
    <p:sldId id="317" r:id="rId40"/>
    <p:sldId id="318" r:id="rId41"/>
    <p:sldId id="320" r:id="rId42"/>
    <p:sldId id="331" r:id="rId43"/>
    <p:sldId id="332" r:id="rId44"/>
    <p:sldId id="333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160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10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4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715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00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60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724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3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90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476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34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69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66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Химический диктант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547260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6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Символы химических элементов</a:t>
            </a:r>
          </a:p>
          <a:p>
            <a:pPr algn="ctr"/>
            <a:r>
              <a:rPr lang="en-US" sz="7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7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r>
              <a:rPr lang="en-US" sz="7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7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</a:t>
            </a:r>
          </a:p>
          <a:p>
            <a:pPr algn="ctr"/>
            <a:endParaRPr lang="ru-RU" sz="1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1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1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1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1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1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25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03578"/>
              </p:ext>
            </p:extLst>
          </p:nvPr>
        </p:nvGraphicFramePr>
        <p:xfrm>
          <a:off x="1542732" y="1896110"/>
          <a:ext cx="6917700" cy="3065780"/>
        </p:xfrm>
        <a:graphic>
          <a:graphicData uri="http://schemas.openxmlformats.org/drawingml/2006/table">
            <a:tbl>
              <a:tblPr/>
              <a:tblGrid>
                <a:gridCol w="3029268"/>
                <a:gridCol w="3888432"/>
              </a:tblGrid>
              <a:tr h="3065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7000" dirty="0" smtClean="0">
                          <a:latin typeface="Calibri"/>
                          <a:ea typeface="Times New Roman"/>
                          <a:cs typeface="Times New Roman"/>
                        </a:rPr>
                        <a:t>Al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7000" dirty="0" smtClean="0">
                          <a:latin typeface="Calibri"/>
                          <a:ea typeface="Times New Roman"/>
                          <a:cs typeface="Times New Roman"/>
                        </a:rPr>
                        <a:t>Hg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44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42732" y="1896110"/>
          <a:ext cx="6058535" cy="3065780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3065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 P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Zn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339125"/>
              </p:ext>
            </p:extLst>
          </p:nvPr>
        </p:nvGraphicFramePr>
        <p:xfrm>
          <a:off x="1542732" y="1896110"/>
          <a:ext cx="6058535" cy="3065780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3065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 smtClean="0">
                          <a:latin typeface="Calibri"/>
                          <a:ea typeface="Times New Roman"/>
                          <a:cs typeface="Times New Roman"/>
                        </a:rPr>
                        <a:t>As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7000" dirty="0" smtClean="0">
                          <a:latin typeface="Calibri"/>
                          <a:ea typeface="Times New Roman"/>
                          <a:cs typeface="Times New Roman"/>
                        </a:rPr>
                        <a:t>Au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45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434671"/>
              </p:ext>
            </p:extLst>
          </p:nvPr>
        </p:nvGraphicFramePr>
        <p:xfrm>
          <a:off x="1542732" y="1896110"/>
          <a:ext cx="6058535" cy="3065780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3065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 smtClean="0">
                          <a:latin typeface="Calibri"/>
                          <a:ea typeface="Times New Roman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7000" dirty="0" smtClean="0">
                          <a:latin typeface="Calibri"/>
                          <a:ea typeface="Times New Roman"/>
                          <a:cs typeface="Times New Roman"/>
                        </a:rPr>
                        <a:t>Ba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85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969605"/>
              </p:ext>
            </p:extLst>
          </p:nvPr>
        </p:nvGraphicFramePr>
        <p:xfrm>
          <a:off x="1542732" y="1896110"/>
          <a:ext cx="6058535" cy="3065780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3065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0" dirty="0" smtClean="0">
                          <a:latin typeface="Calibri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7000" dirty="0" smtClean="0">
                          <a:latin typeface="Calibri"/>
                          <a:ea typeface="Times New Roman"/>
                          <a:cs typeface="Times New Roman"/>
                        </a:rPr>
                        <a:t>Si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85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786128"/>
              </p:ext>
            </p:extLst>
          </p:nvPr>
        </p:nvGraphicFramePr>
        <p:xfrm>
          <a:off x="1542732" y="1896110"/>
          <a:ext cx="6701676" cy="3065780"/>
        </p:xfrm>
        <a:graphic>
          <a:graphicData uri="http://schemas.openxmlformats.org/drawingml/2006/table">
            <a:tbl>
              <a:tblPr/>
              <a:tblGrid>
                <a:gridCol w="3389308"/>
                <a:gridCol w="3312368"/>
              </a:tblGrid>
              <a:tr h="3065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 err="1" smtClean="0">
                          <a:latin typeface="Calibri"/>
                          <a:ea typeface="Times New Roman"/>
                          <a:cs typeface="Times New Roman"/>
                        </a:rPr>
                        <a:t>Mn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7000" dirty="0" smtClean="0">
                          <a:latin typeface="Calibri"/>
                          <a:ea typeface="Times New Roman"/>
                          <a:cs typeface="Times New Roman"/>
                        </a:rPr>
                        <a:t>Sn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85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sz="4400" b="1" cap="none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2.</a:t>
            </a:r>
            <a:endParaRPr lang="ru-RU" sz="4400" b="1" cap="none" dirty="0">
              <a:ln w="1905"/>
              <a:solidFill>
                <a:schemeClr val="accent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3579819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По названию химического элемента напишите его символ.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316344"/>
              </p:ext>
            </p:extLst>
          </p:nvPr>
        </p:nvGraphicFramePr>
        <p:xfrm>
          <a:off x="285720" y="1214422"/>
          <a:ext cx="8072494" cy="4286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6280"/>
                <a:gridCol w="3786214"/>
              </a:tblGrid>
              <a:tr h="4286280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Кислород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 Железо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202452"/>
              </p:ext>
            </p:extLst>
          </p:nvPr>
        </p:nvGraphicFramePr>
        <p:xfrm>
          <a:off x="785786" y="928670"/>
          <a:ext cx="7715304" cy="40005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57652"/>
                <a:gridCol w="3857652"/>
              </a:tblGrid>
              <a:tr h="4000528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  Цинк</a:t>
                      </a:r>
                    </a:p>
                    <a:p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Медь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135960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3338"/>
                <a:gridCol w="3643338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Кальций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Магний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cap="none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1.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2714620"/>
            <a:ext cx="8686800" cy="336550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Напишите названия химических элементов по их символам.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499982"/>
              </p:ext>
            </p:extLst>
          </p:nvPr>
        </p:nvGraphicFramePr>
        <p:xfrm>
          <a:off x="1071538" y="1397000"/>
          <a:ext cx="7143800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1900"/>
                <a:gridCol w="3571900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   Азот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 Калий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932346"/>
              </p:ext>
            </p:extLst>
          </p:nvPr>
        </p:nvGraphicFramePr>
        <p:xfrm>
          <a:off x="755576" y="1340768"/>
          <a:ext cx="7560840" cy="39290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0"/>
                <a:gridCol w="3780420"/>
              </a:tblGrid>
              <a:tr h="3929090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 Натрий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 </a:t>
                      </a:r>
                    </a:p>
                    <a:p>
                      <a:r>
                        <a:rPr lang="ru-RU" sz="7200" b="1" dirty="0" smtClean="0"/>
                        <a:t>Фосфор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205478"/>
              </p:ext>
            </p:extLst>
          </p:nvPr>
        </p:nvGraphicFramePr>
        <p:xfrm>
          <a:off x="755576" y="1357298"/>
          <a:ext cx="7316886" cy="42319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87310"/>
                <a:gridCol w="2529576"/>
              </a:tblGrid>
              <a:tr h="4231942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  Алюминий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 </a:t>
                      </a:r>
                    </a:p>
                    <a:p>
                      <a:r>
                        <a:rPr lang="ru-RU" sz="7200" b="1" dirty="0" smtClean="0"/>
                        <a:t> Сера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04312"/>
              </p:ext>
            </p:extLst>
          </p:nvPr>
        </p:nvGraphicFramePr>
        <p:xfrm>
          <a:off x="928662" y="1285860"/>
          <a:ext cx="7500990" cy="4286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99322"/>
                <a:gridCol w="4001668"/>
              </a:tblGrid>
              <a:tr h="4286280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  Хлор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Водород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452910"/>
              </p:ext>
            </p:extLst>
          </p:nvPr>
        </p:nvGraphicFramePr>
        <p:xfrm>
          <a:off x="1071538" y="1285860"/>
          <a:ext cx="7215238" cy="42148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7619"/>
                <a:gridCol w="3607619"/>
              </a:tblGrid>
              <a:tr h="4214842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Серебро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Углерод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077518"/>
              </p:ext>
            </p:extLst>
          </p:nvPr>
        </p:nvGraphicFramePr>
        <p:xfrm>
          <a:off x="1071538" y="1285860"/>
          <a:ext cx="7215238" cy="42148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16486"/>
                <a:gridCol w="3498752"/>
              </a:tblGrid>
              <a:tr h="4214842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Свинец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Золото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16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567127"/>
              </p:ext>
            </p:extLst>
          </p:nvPr>
        </p:nvGraphicFramePr>
        <p:xfrm>
          <a:off x="1142976" y="1285860"/>
          <a:ext cx="6929486" cy="40719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64743"/>
                <a:gridCol w="3464743"/>
              </a:tblGrid>
              <a:tr h="4071966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   Ртуть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Бор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586447"/>
              </p:ext>
            </p:extLst>
          </p:nvPr>
        </p:nvGraphicFramePr>
        <p:xfrm>
          <a:off x="1071538" y="1285860"/>
          <a:ext cx="7215238" cy="42148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6446"/>
                <a:gridCol w="3858792"/>
              </a:tblGrid>
              <a:tr h="4214842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Барий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Кремний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18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771670"/>
              </p:ext>
            </p:extLst>
          </p:nvPr>
        </p:nvGraphicFramePr>
        <p:xfrm>
          <a:off x="1071538" y="1285860"/>
          <a:ext cx="7215238" cy="42148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36566"/>
                <a:gridCol w="2778672"/>
              </a:tblGrid>
              <a:tr h="4214842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Марганец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Йод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18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67088"/>
              </p:ext>
            </p:extLst>
          </p:nvPr>
        </p:nvGraphicFramePr>
        <p:xfrm>
          <a:off x="1071538" y="1285860"/>
          <a:ext cx="7215238" cy="42148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16486"/>
                <a:gridCol w="3498752"/>
              </a:tblGrid>
              <a:tr h="4214842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Мышьяк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Олово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18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cap="none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1 вариант           2 вариант</a:t>
            </a:r>
            <a:endParaRPr lang="ru-RU" sz="4000" b="1" cap="none" dirty="0">
              <a:ln w="1905"/>
              <a:solidFill>
                <a:schemeClr val="accent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6000" dirty="0" smtClean="0"/>
          </a:p>
          <a:p>
            <a:endParaRPr lang="ru-RU" sz="200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42732" y="1676400"/>
          <a:ext cx="6058535" cy="4038616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40386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0" dirty="0" smtClean="0">
                          <a:latin typeface="Calibri"/>
                          <a:ea typeface="Times New Roman"/>
                          <a:cs typeface="Times New Roman"/>
                        </a:rPr>
                        <a:t>C</a:t>
                      </a:r>
                      <a:endParaRPr lang="ru-RU" sz="20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0" dirty="0">
                          <a:latin typeface="Calibri"/>
                          <a:ea typeface="Times New Roman"/>
                          <a:cs typeface="Times New Roman"/>
                        </a:rPr>
                        <a:t>Ag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                   </a:t>
            </a:r>
            <a:r>
              <a:rPr lang="ru-RU" sz="4400" b="1" cap="none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3.</a:t>
            </a:r>
            <a:endParaRPr lang="ru-RU" sz="44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5992"/>
            <a:ext cx="8686800" cy="379413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По произношению символа элемента напишите его символ и название.</a:t>
            </a:r>
            <a:endParaRPr lang="en-US" sz="4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                </a:t>
            </a:r>
            <a:r>
              <a:rPr lang="en-US" sz="6000" b="1" dirty="0" smtClean="0">
                <a:solidFill>
                  <a:schemeClr val="tx1"/>
                </a:solidFill>
              </a:rPr>
              <a:t>Br- </a:t>
            </a:r>
            <a:r>
              <a:rPr lang="ru-RU" sz="6000" b="1" dirty="0" smtClean="0">
                <a:solidFill>
                  <a:schemeClr val="tx1"/>
                </a:solidFill>
              </a:rPr>
              <a:t>бром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907200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3338"/>
                <a:gridCol w="3643338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Хлор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Пэ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386594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3338"/>
                <a:gridCol w="3643338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err="1" smtClean="0"/>
                        <a:t>Аш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Эн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164449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0262"/>
                <a:gridCol w="5586414"/>
              </a:tblGrid>
              <a:tr h="4032264"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/>
                        <a:t>            О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err="1" smtClean="0"/>
                        <a:t>Гидраргирум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206580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3338"/>
                <a:gridCol w="3643338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err="1" smtClean="0"/>
                        <a:t>Феррум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Цинк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048754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3338"/>
                <a:gridCol w="3643338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err="1" smtClean="0"/>
                        <a:t>Станнум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err="1" smtClean="0"/>
                        <a:t>Купрум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111953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3338"/>
                <a:gridCol w="3643338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Кальций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Магний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785070"/>
              </p:ext>
            </p:extLst>
          </p:nvPr>
        </p:nvGraphicFramePr>
        <p:xfrm>
          <a:off x="683569" y="1397000"/>
          <a:ext cx="767464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0"/>
                <a:gridCol w="3354166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err="1" smtClean="0"/>
                        <a:t>Аргентум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err="1" smtClean="0"/>
                        <a:t>Аурум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9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713554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96406"/>
                <a:gridCol w="4290270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err="1" smtClean="0"/>
                        <a:t>Цэ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err="1" smtClean="0"/>
                        <a:t>Плюмбум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26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113872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52590"/>
                <a:gridCol w="2634086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Алюминий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 Эс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99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323058"/>
              </p:ext>
            </p:extLst>
          </p:nvPr>
        </p:nvGraphicFramePr>
        <p:xfrm>
          <a:off x="1542732" y="1071546"/>
          <a:ext cx="6172540" cy="3643338"/>
        </p:xfrm>
        <a:graphic>
          <a:graphicData uri="http://schemas.openxmlformats.org/drawingml/2006/table">
            <a:tbl>
              <a:tblPr/>
              <a:tblGrid>
                <a:gridCol w="3085947"/>
                <a:gridCol w="3086593"/>
              </a:tblGrid>
              <a:tr h="3643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0" dirty="0">
                          <a:latin typeface="Calibri"/>
                          <a:ea typeface="Times New Roman"/>
                          <a:cs typeface="Times New Roman"/>
                        </a:rPr>
                        <a:t>  H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0" dirty="0" smtClean="0">
                          <a:latin typeface="Calibri"/>
                          <a:ea typeface="Times New Roman"/>
                          <a:cs typeface="Times New Roman"/>
                        </a:rPr>
                        <a:t>Cl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798388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8494"/>
                <a:gridCol w="3498182"/>
              </a:tblGrid>
              <a:tr h="4032264"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pPr algn="ctr"/>
                      <a:r>
                        <a:rPr lang="ru-RU" sz="7200" b="1" dirty="0" smtClean="0"/>
                        <a:t>Калий</a:t>
                      </a:r>
                      <a:endParaRPr lang="ru-RU" sz="7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Натрий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77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488074"/>
              </p:ext>
            </p:extLst>
          </p:nvPr>
        </p:nvGraphicFramePr>
        <p:xfrm>
          <a:off x="827584" y="1412776"/>
          <a:ext cx="7502700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0382"/>
                <a:gridCol w="4862318"/>
              </a:tblGrid>
              <a:tr h="4032264">
                <a:tc>
                  <a:txBody>
                    <a:bodyPr/>
                    <a:lstStyle/>
                    <a:p>
                      <a:endParaRPr lang="en-US" sz="7200" b="1" dirty="0" smtClean="0"/>
                    </a:p>
                    <a:p>
                      <a:r>
                        <a:rPr lang="en-US" sz="7200" b="1" dirty="0" smtClean="0"/>
                        <a:t>  </a:t>
                      </a:r>
                      <a:r>
                        <a:rPr lang="ru-RU" sz="7200" b="1" dirty="0" smtClean="0"/>
                        <a:t>Фтор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</a:t>
                      </a:r>
                      <a:r>
                        <a:rPr lang="ru-RU" sz="7200" b="1" dirty="0" err="1" smtClean="0"/>
                        <a:t>Арсеникум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59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903671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0462"/>
                <a:gridCol w="3786214"/>
              </a:tblGrid>
              <a:tr h="4032264">
                <a:tc>
                  <a:txBody>
                    <a:bodyPr/>
                    <a:lstStyle/>
                    <a:p>
                      <a:endParaRPr lang="en-US" sz="7200" b="1" dirty="0" smtClean="0"/>
                    </a:p>
                    <a:p>
                      <a:r>
                        <a:rPr lang="ru-RU" sz="7200" b="1" dirty="0" smtClean="0"/>
                        <a:t>Барий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Йод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36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470705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08574"/>
                <a:gridCol w="2778102"/>
              </a:tblGrid>
              <a:tr h="4032264">
                <a:tc>
                  <a:txBody>
                    <a:bodyPr/>
                    <a:lstStyle/>
                    <a:p>
                      <a:endParaRPr lang="en-US" sz="7200" b="1" dirty="0" smtClean="0"/>
                    </a:p>
                    <a:p>
                      <a:r>
                        <a:rPr lang="ru-RU" sz="7200" b="1" dirty="0" err="1" smtClean="0"/>
                        <a:t>Силициум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Бор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36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616108"/>
              </p:ext>
            </p:extLst>
          </p:nvPr>
        </p:nvGraphicFramePr>
        <p:xfrm>
          <a:off x="1071538" y="1397000"/>
          <a:ext cx="7286676" cy="403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20542"/>
                <a:gridCol w="3066134"/>
              </a:tblGrid>
              <a:tr h="4032264">
                <a:tc>
                  <a:txBody>
                    <a:bodyPr/>
                    <a:lstStyle/>
                    <a:p>
                      <a:endParaRPr lang="en-US" sz="7200" b="1" dirty="0" smtClean="0"/>
                    </a:p>
                    <a:p>
                      <a:r>
                        <a:rPr lang="ru-RU" sz="7200" b="1" dirty="0" smtClean="0"/>
                        <a:t>Марганец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 smtClean="0"/>
                    </a:p>
                    <a:p>
                      <a:r>
                        <a:rPr lang="ru-RU" sz="7200" b="1" dirty="0" smtClean="0"/>
                        <a:t> Фтор</a:t>
                      </a:r>
                      <a:endParaRPr lang="ru-RU" sz="7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36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036395"/>
              </p:ext>
            </p:extLst>
          </p:nvPr>
        </p:nvGraphicFramePr>
        <p:xfrm>
          <a:off x="1542732" y="1896110"/>
          <a:ext cx="6058535" cy="3065780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3065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0" dirty="0">
                          <a:latin typeface="Calibri"/>
                          <a:ea typeface="Times New Roman"/>
                          <a:cs typeface="Times New Roman"/>
                        </a:rPr>
                        <a:t> Fe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0" dirty="0"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6000" dirty="0" smtClean="0">
                          <a:latin typeface="Calibri"/>
                          <a:ea typeface="Times New Roman"/>
                          <a:cs typeface="Times New Roman"/>
                        </a:rPr>
                        <a:t>O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42732" y="1896110"/>
          <a:ext cx="6058535" cy="3065780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3065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Cu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501787"/>
              </p:ext>
            </p:extLst>
          </p:nvPr>
        </p:nvGraphicFramePr>
        <p:xfrm>
          <a:off x="1542732" y="1896110"/>
          <a:ext cx="6058535" cy="3065780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3065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 S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7000" dirty="0" smtClean="0"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en-US" sz="17000" dirty="0" smtClean="0">
                          <a:latin typeface="Calibri"/>
                          <a:ea typeface="Times New Roman"/>
                          <a:cs typeface="Times New Roman"/>
                        </a:rPr>
                        <a:t>b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42732" y="1896110"/>
          <a:ext cx="6058535" cy="3065780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3065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>
                          <a:latin typeface="Calibri"/>
                          <a:ea typeface="Times New Roman"/>
                          <a:cs typeface="Times New Roman"/>
                        </a:rPr>
                        <a:t>  K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 N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42732" y="1896110"/>
          <a:ext cx="6058535" cy="3065780"/>
        </p:xfrm>
        <a:graphic>
          <a:graphicData uri="http://schemas.openxmlformats.org/drawingml/2006/table">
            <a:tbl>
              <a:tblPr/>
              <a:tblGrid>
                <a:gridCol w="3028950"/>
                <a:gridCol w="3029585"/>
              </a:tblGrid>
              <a:tr h="3065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0" dirty="0">
                          <a:latin typeface="Calibri"/>
                          <a:ea typeface="Times New Roman"/>
                          <a:cs typeface="Times New Roman"/>
                        </a:rPr>
                        <a:t> Ca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1028</TotalTime>
  <Words>173</Words>
  <Application>Microsoft Office PowerPoint</Application>
  <PresentationFormat>Экран (4:3)</PresentationFormat>
  <Paragraphs>148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Химический диктант</vt:lpstr>
      <vt:lpstr>ЗАДАНИЕ 1.</vt:lpstr>
      <vt:lpstr>           1 вариант           2 вариант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ЗАДАНИЕ 2.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ЗАДАНИЕ 3.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 Мирошниченко</dc:creator>
  <cp:lastModifiedBy>Игорь Мирошниченко</cp:lastModifiedBy>
  <cp:revision>55</cp:revision>
  <dcterms:modified xsi:type="dcterms:W3CDTF">2022-11-18T06:30:29Z</dcterms:modified>
</cp:coreProperties>
</file>