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4"/>
  </p:notesMasterIdLst>
  <p:sldIdLst>
    <p:sldId id="279" r:id="rId2"/>
    <p:sldId id="280" r:id="rId3"/>
    <p:sldId id="281" r:id="rId4"/>
    <p:sldId id="282" r:id="rId5"/>
    <p:sldId id="283" r:id="rId6"/>
    <p:sldId id="284" r:id="rId7"/>
    <p:sldId id="285" r:id="rId8"/>
    <p:sldId id="286" r:id="rId9"/>
    <p:sldId id="288" r:id="rId10"/>
    <p:sldId id="289" r:id="rId11"/>
    <p:sldId id="290" r:id="rId12"/>
    <p:sldId id="291" r:id="rId13"/>
    <p:sldId id="292" r:id="rId14"/>
    <p:sldId id="293" r:id="rId15"/>
    <p:sldId id="294" r:id="rId16"/>
    <p:sldId id="295" r:id="rId17"/>
    <p:sldId id="267" r:id="rId18"/>
    <p:sldId id="272" r:id="rId19"/>
    <p:sldId id="274" r:id="rId20"/>
    <p:sldId id="273" r:id="rId21"/>
    <p:sldId id="275" r:id="rId22"/>
    <p:sldId id="278" r:id="rId23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00"/>
    <a:srgbClr val="44A8FA"/>
    <a:srgbClr val="307CF8"/>
    <a:srgbClr val="2ED8FA"/>
    <a:srgbClr val="00FFFF"/>
    <a:srgbClr val="FCD0F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22645" autoAdjust="0"/>
    <p:restoredTop sz="94645" autoAdjust="0"/>
  </p:normalViewPr>
  <p:slideViewPr>
    <p:cSldViewPr>
      <p:cViewPr varScale="1">
        <p:scale>
          <a:sx n="69" d="100"/>
          <a:sy n="69" d="100"/>
        </p:scale>
        <p:origin x="-918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575F65B-D37E-48FD-8FD0-DC7BBE9096B8}" type="datetimeFigureOut">
              <a:rPr lang="ru-RU" smtClean="0"/>
              <a:pPr/>
              <a:t>21.12.2018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0C1DA8A-B338-45C7-A13D-712B11A3D84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C1DA8A-B338-45C7-A13D-712B11A3D84B}" type="slidenum">
              <a:rPr lang="ru-RU" smtClean="0"/>
              <a:pPr/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C1DA8A-B338-45C7-A13D-712B11A3D84B}" type="slidenum">
              <a:rPr lang="ru-RU" smtClean="0"/>
              <a:pPr/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C1DA8A-B338-45C7-A13D-712B11A3D84B}" type="slidenum">
              <a:rPr lang="ru-RU" smtClean="0"/>
              <a:pPr/>
              <a:t>13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C1DA8A-B338-45C7-A13D-712B11A3D84B}" type="slidenum">
              <a:rPr lang="ru-RU" smtClean="0"/>
              <a:pPr/>
              <a:t>16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12/21/2018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 thruBlk="1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12/21/2018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 thruBlk="1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add title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12/21/2018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 thruBlk="1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12/21/2018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 thruBlk="1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12/21/2018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 thruBlk="1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12/21/2018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 thruBlk="1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12/21/2018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 thruBlk="1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12/21/2018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 thruBlk="1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12/21/2018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 thruBlk="1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12/21/2018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 thruBlk="1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12/21/2018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 thruBlk="1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12/21/2018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fade thruBlk="1"/>
  </p:transition>
  <p:txStyles>
    <p:titleStyle>
      <a:lvl1pPr algn="ctr" defTabSz="914400" rtl="0" latinLnBrk="0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latinLnBrk="0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latinLnBrk="0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latinLnBrk="0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latinLnBrk="0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latinLnBrk="0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0.jpeg"/><Relationship Id="rId5" Type="http://schemas.openxmlformats.org/officeDocument/2006/relationships/image" Target="../media/image39.jpeg"/><Relationship Id="rId4" Type="http://schemas.openxmlformats.org/officeDocument/2006/relationships/image" Target="../media/image38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7" Type="http://schemas.openxmlformats.org/officeDocument/2006/relationships/image" Target="../media/image46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5.jpeg"/><Relationship Id="rId5" Type="http://schemas.openxmlformats.org/officeDocument/2006/relationships/image" Target="../media/image44.jpeg"/><Relationship Id="rId4" Type="http://schemas.openxmlformats.org/officeDocument/2006/relationships/image" Target="../media/image4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jpeg"/><Relationship Id="rId3" Type="http://schemas.openxmlformats.org/officeDocument/2006/relationships/image" Target="../media/image48.jpeg"/><Relationship Id="rId7" Type="http://schemas.openxmlformats.org/officeDocument/2006/relationships/image" Target="../media/image52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1.jpeg"/><Relationship Id="rId5" Type="http://schemas.openxmlformats.org/officeDocument/2006/relationships/image" Target="../media/image50.jpeg"/><Relationship Id="rId10" Type="http://schemas.openxmlformats.org/officeDocument/2006/relationships/image" Target="../media/image55.jpeg"/><Relationship Id="rId4" Type="http://schemas.openxmlformats.org/officeDocument/2006/relationships/image" Target="../media/image49.jpeg"/><Relationship Id="rId9" Type="http://schemas.openxmlformats.org/officeDocument/2006/relationships/image" Target="../media/image54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8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2000" r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28600"/>
            <a:ext cx="9144000" cy="1905000"/>
          </a:xfrm>
          <a:solidFill>
            <a:schemeClr val="tx2">
              <a:lumMod val="60000"/>
              <a:lumOff val="40000"/>
              <a:alpha val="58000"/>
            </a:schemeClr>
          </a:solidFill>
        </p:spPr>
        <p:txBody>
          <a:bodyPr>
            <a:normAutofit fontScale="90000"/>
          </a:bodyPr>
          <a:lstStyle/>
          <a:p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st="50800" dir="2880000" algn="tl" rotWithShape="0">
                    <a:prstClr val="black"/>
                  </a:outerShdw>
                </a:effectLst>
                <a:latin typeface="Century Gothic" pitchFamily="34" charset="0"/>
              </a:rPr>
              <a:t>Какие опасности для здоровья школьника несут современные </a:t>
            </a:r>
            <a:r>
              <a:rPr lang="ru-RU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st="50800" dir="2880000" algn="tl" rotWithShape="0">
                    <a:prstClr val="black"/>
                  </a:outerShdw>
                </a:effectLst>
                <a:latin typeface="Century Gothic" pitchFamily="34" charset="0"/>
              </a:rPr>
              <a:t>гаджеты</a:t>
            </a:r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st="50800" dir="2880000" algn="tl" rotWithShape="0">
                    <a:prstClr val="black"/>
                  </a:outerShdw>
                </a:effectLst>
                <a:latin typeface="Century Gothic" pitchFamily="34" charset="0"/>
              </a:rPr>
              <a:t>?</a:t>
            </a:r>
            <a:endParaRPr lang="ru-RU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0000"/>
              </a:solidFill>
              <a:effectLst>
                <a:outerShdw blurRad="63500" dist="50800" dir="2880000" algn="tl" rotWithShape="0">
                  <a:prstClr val="black"/>
                </a:outerShdw>
              </a:effectLst>
              <a:latin typeface="Century Gothic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971800" y="2667000"/>
            <a:ext cx="3048000" cy="83820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1400" b="1" dirty="0" smtClean="0">
                <a:latin typeface="Century Gothic" pitchFamily="34" charset="0"/>
              </a:rPr>
              <a:t>Малюлина </a:t>
            </a:r>
          </a:p>
          <a:p>
            <a:pPr algn="ctr">
              <a:buNone/>
            </a:pPr>
            <a:r>
              <a:rPr lang="ru-RU" sz="1400" b="1" dirty="0" smtClean="0">
                <a:latin typeface="Century Gothic" pitchFamily="34" charset="0"/>
              </a:rPr>
              <a:t>Наталья Михайловна,</a:t>
            </a:r>
            <a:endParaRPr lang="ru-RU" sz="1400" dirty="0" smtClean="0">
              <a:latin typeface="Century Gothic" pitchFamily="34" charset="0"/>
            </a:endParaRPr>
          </a:p>
          <a:p>
            <a:pPr algn="ctr">
              <a:buNone/>
            </a:pPr>
            <a:r>
              <a:rPr lang="ru-RU" sz="1400" b="1" dirty="0" smtClean="0">
                <a:latin typeface="Century Gothic" pitchFamily="34" charset="0"/>
              </a:rPr>
              <a:t>заместитель директора УВР</a:t>
            </a:r>
            <a:endParaRPr lang="ru-RU" sz="1400" b="1" dirty="0">
              <a:latin typeface="Century Gothic" pitchFamily="34" charset="0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066800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solidFill>
                  <a:srgbClr val="FF0000"/>
                </a:solidFill>
              </a:rPr>
              <a:t>8. Головные боли и нарушение сна</a:t>
            </a:r>
            <a:endParaRPr lang="ru-RU" sz="4000" b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1524000"/>
            <a:ext cx="4038600" cy="5029200"/>
          </a:xfrm>
          <a:solidFill>
            <a:schemeClr val="bg1">
              <a:alpha val="70000"/>
            </a:schemeClr>
          </a:solidFill>
        </p:spPr>
        <p:txBody>
          <a:bodyPr>
            <a:normAutofit/>
          </a:bodyPr>
          <a:lstStyle/>
          <a:p>
            <a:pPr fontAlgn="t">
              <a:buNone/>
            </a:pPr>
            <a:r>
              <a:rPr lang="ru-RU" sz="1600" dirty="0" smtClean="0">
                <a:latin typeface="Century Gothic" pitchFamily="34" charset="0"/>
              </a:rPr>
              <a:t>	</a:t>
            </a:r>
            <a:r>
              <a:rPr lang="ru-RU" sz="1800" b="1" i="1" u="sng" dirty="0" smtClean="0">
                <a:solidFill>
                  <a:srgbClr val="FF0000"/>
                </a:solidFill>
                <a:latin typeface="Century Gothic" pitchFamily="34" charset="0"/>
              </a:rPr>
              <a:t>Все </a:t>
            </a:r>
            <a:r>
              <a:rPr lang="ru-RU" sz="1800" b="1" i="1" u="sng" dirty="0" err="1" smtClean="0">
                <a:solidFill>
                  <a:srgbClr val="FF0000"/>
                </a:solidFill>
                <a:latin typeface="Century Gothic" pitchFamily="34" charset="0"/>
              </a:rPr>
              <a:t>гаджеты</a:t>
            </a:r>
            <a:r>
              <a:rPr lang="ru-RU" sz="1800" b="1" i="1" u="sng" dirty="0" smtClean="0">
                <a:solidFill>
                  <a:srgbClr val="FF0000"/>
                </a:solidFill>
                <a:latin typeface="Century Gothic" pitchFamily="34" charset="0"/>
              </a:rPr>
              <a:t> – это источники излучения. </a:t>
            </a:r>
            <a:r>
              <a:rPr lang="ru-RU" sz="1800" b="1" i="1" dirty="0" smtClean="0">
                <a:latin typeface="Century Gothic" pitchFamily="34" charset="0"/>
              </a:rPr>
              <a:t>Электромагнитные волны негативно действуют на работу всего организма и могут вызвать </a:t>
            </a:r>
            <a:r>
              <a:rPr lang="ru-RU" sz="1800" b="1" i="1" dirty="0" smtClean="0">
                <a:solidFill>
                  <a:srgbClr val="FF0000"/>
                </a:solidFill>
                <a:latin typeface="Century Gothic" pitchFamily="34" charset="0"/>
              </a:rPr>
              <a:t>головную боль</a:t>
            </a:r>
            <a:r>
              <a:rPr lang="ru-RU" sz="1800" b="1" i="1" dirty="0" smtClean="0">
                <a:latin typeface="Century Gothic" pitchFamily="34" charset="0"/>
              </a:rPr>
              <a:t>, </a:t>
            </a:r>
            <a:r>
              <a:rPr lang="ru-RU" sz="1800" b="1" i="1" dirty="0" smtClean="0">
                <a:solidFill>
                  <a:srgbClr val="FF0000"/>
                </a:solidFill>
                <a:latin typeface="Century Gothic" pitchFamily="34" charset="0"/>
              </a:rPr>
              <a:t>бессонницу</a:t>
            </a:r>
            <a:r>
              <a:rPr lang="ru-RU" sz="1800" b="1" i="1" dirty="0" smtClean="0">
                <a:latin typeface="Century Gothic" pitchFamily="34" charset="0"/>
              </a:rPr>
              <a:t> и даже </a:t>
            </a:r>
            <a:r>
              <a:rPr lang="ru-RU" sz="1800" b="1" i="1" dirty="0" smtClean="0">
                <a:solidFill>
                  <a:srgbClr val="FF0000"/>
                </a:solidFill>
                <a:latin typeface="Century Gothic" pitchFamily="34" charset="0"/>
              </a:rPr>
              <a:t>расстройства иммунной системы</a:t>
            </a:r>
            <a:r>
              <a:rPr lang="ru-RU" sz="1800" b="1" i="1" dirty="0" smtClean="0">
                <a:latin typeface="Century Gothic" pitchFamily="34" charset="0"/>
              </a:rPr>
              <a:t>.</a:t>
            </a:r>
            <a:br>
              <a:rPr lang="ru-RU" sz="1800" b="1" i="1" dirty="0" smtClean="0">
                <a:latin typeface="Century Gothic" pitchFamily="34" charset="0"/>
              </a:rPr>
            </a:br>
            <a:r>
              <a:rPr lang="ru-RU" sz="1800" b="1" i="1" dirty="0" smtClean="0">
                <a:latin typeface="Century Gothic" pitchFamily="34" charset="0"/>
              </a:rPr>
              <a:t>Излучение не единственная причина бессонницы. Таким же виновником неспокойного сна является </a:t>
            </a:r>
            <a:r>
              <a:rPr lang="ru-RU" sz="1800" b="1" i="1" dirty="0" smtClean="0">
                <a:solidFill>
                  <a:srgbClr val="FF0000"/>
                </a:solidFill>
                <a:latin typeface="Century Gothic" pitchFamily="34" charset="0"/>
              </a:rPr>
              <a:t>искусственный свет от экрана </a:t>
            </a:r>
            <a:r>
              <a:rPr lang="ru-RU" sz="1800" b="1" i="1" dirty="0" smtClean="0">
                <a:latin typeface="Century Gothic" pitchFamily="34" charset="0"/>
              </a:rPr>
              <a:t>подавляющий </a:t>
            </a:r>
            <a:r>
              <a:rPr lang="ru-RU" sz="1800" b="1" i="1" dirty="0" smtClean="0">
                <a:solidFill>
                  <a:srgbClr val="FF0000"/>
                </a:solidFill>
                <a:latin typeface="Century Gothic" pitchFamily="34" charset="0"/>
              </a:rPr>
              <a:t>производство</a:t>
            </a:r>
            <a:r>
              <a:rPr lang="ru-RU" sz="1800" b="1" i="1" dirty="0" smtClean="0">
                <a:latin typeface="Century Gothic" pitchFamily="34" charset="0"/>
              </a:rPr>
              <a:t> в нашем организме </a:t>
            </a:r>
            <a:r>
              <a:rPr lang="ru-RU" sz="1800" b="1" i="1" dirty="0" smtClean="0">
                <a:solidFill>
                  <a:srgbClr val="FF0000"/>
                </a:solidFill>
                <a:latin typeface="Century Gothic" pitchFamily="34" charset="0"/>
              </a:rPr>
              <a:t>мелатонина.</a:t>
            </a:r>
          </a:p>
        </p:txBody>
      </p:sp>
      <p:pic>
        <p:nvPicPr>
          <p:cNvPr id="19462" name="Picture 6" descr="http://infosmi.net/images/stories/articles/2013/Zdorovie/09-2013/09/54577_origina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19600" y="1295400"/>
            <a:ext cx="4433917" cy="249555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19600" y="3886200"/>
            <a:ext cx="4457700" cy="2667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b="1" dirty="0" smtClean="0">
                <a:solidFill>
                  <a:srgbClr val="FF0000"/>
                </a:solidFill>
              </a:rPr>
              <a:t>9. </a:t>
            </a:r>
            <a:r>
              <a:rPr lang="ru-RU" b="1" dirty="0" err="1" smtClean="0">
                <a:solidFill>
                  <a:srgbClr val="FF0000"/>
                </a:solidFill>
              </a:rPr>
              <a:t>Киберхондрия </a:t>
            </a:r>
            <a:r>
              <a:rPr lang="ru-RU" b="1" dirty="0" smtClean="0">
                <a:solidFill>
                  <a:srgbClr val="FF0000"/>
                </a:solidFill>
              </a:rPr>
              <a:t/>
            </a:r>
            <a:br>
              <a:rPr lang="ru-RU" b="1" dirty="0" smtClean="0">
                <a:solidFill>
                  <a:srgbClr val="FF0000"/>
                </a:solidFill>
              </a:rPr>
            </a:br>
            <a:endParaRPr lang="ru-RU" b="1" dirty="0" smtClean="0">
              <a:solidFill>
                <a:srgbClr val="FF0000"/>
              </a:solidFill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 dirty="0" smtClean="0"/>
          </a:p>
          <a:p>
            <a:pPr>
              <a:buNone/>
            </a:pPr>
            <a:r>
              <a:rPr lang="ru-RU" dirty="0" smtClean="0"/>
              <a:t>	</a:t>
            </a:r>
            <a:r>
              <a:rPr lang="ru-RU" b="1" i="1" dirty="0" smtClean="0"/>
              <a:t>Человек с подобным расстройством считает, что какое-либо заболевание, о котором он прочитал в Интернете, присутствует и у него. </a:t>
            </a:r>
          </a:p>
          <a:p>
            <a:endParaRPr lang="ru-RU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648200" y="2207355"/>
            <a:ext cx="4038600" cy="331165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b="1" dirty="0" smtClean="0">
                <a:solidFill>
                  <a:srgbClr val="FF0000"/>
                </a:solidFill>
              </a:rPr>
              <a:t>10. «Эффект </a:t>
            </a:r>
            <a:r>
              <a:rPr lang="en-US" b="1" dirty="0" smtClean="0">
                <a:solidFill>
                  <a:srgbClr val="FF0000"/>
                </a:solidFill>
              </a:rPr>
              <a:t>Google». </a:t>
            </a:r>
            <a:br>
              <a:rPr lang="en-US" b="1" dirty="0" smtClean="0">
                <a:solidFill>
                  <a:srgbClr val="FF0000"/>
                </a:solidFill>
              </a:rPr>
            </a:br>
            <a:endParaRPr lang="ru-RU" b="1" dirty="0" smtClean="0">
              <a:solidFill>
                <a:srgbClr val="FF0000"/>
              </a:solidFill>
            </a:endParaRP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724400" y="3657600"/>
            <a:ext cx="4038600" cy="280675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" name="Содержимое 5" descr="http://900igr.net/up/datas/246711/010.jpg"/>
          <p:cNvPicPr>
            <a:picLocks noGrp="1"/>
          </p:cNvPicPr>
          <p:nvPr>
            <p:ph sz="half" idx="1"/>
          </p:nvPr>
        </p:nvPicPr>
        <p:blipFill>
          <a:blip r:embed="rId3"/>
          <a:srcRect l="50668" t="34402" r="3474" b="16239"/>
          <a:stretch>
            <a:fillRect/>
          </a:stretch>
        </p:blipFill>
        <p:spPr bwMode="auto">
          <a:xfrm>
            <a:off x="457200" y="3733800"/>
            <a:ext cx="3810000" cy="2667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1371600" y="1447800"/>
            <a:ext cx="62484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/>
              <a:t>«…Любую </a:t>
            </a:r>
            <a:r>
              <a:rPr lang="ru-RU" sz="2400" b="1" dirty="0" smtClean="0"/>
              <a:t>информацию можно всегда легко найти в Интернете. По этой причине современному человеку знания просто не </a:t>
            </a:r>
            <a:r>
              <a:rPr lang="ru-RU" sz="2400" b="1" dirty="0" smtClean="0"/>
              <a:t>нужны!!»</a:t>
            </a:r>
            <a:endParaRPr lang="ru-RU" sz="2400" b="1" dirty="0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solidFill>
                  <a:srgbClr val="FF0000"/>
                </a:solidFill>
              </a:rPr>
              <a:t>11. </a:t>
            </a:r>
            <a:r>
              <a:rPr lang="ru-RU" sz="4000" b="1" dirty="0" err="1" smtClean="0">
                <a:solidFill>
                  <a:srgbClr val="FF0000"/>
                </a:solidFill>
              </a:rPr>
              <a:t>Нарциссические</a:t>
            </a:r>
            <a:r>
              <a:rPr lang="ru-RU" sz="4000" b="1" dirty="0" smtClean="0">
                <a:solidFill>
                  <a:srgbClr val="FF0000"/>
                </a:solidFill>
              </a:rPr>
              <a:t> расстройства</a:t>
            </a:r>
            <a:endParaRPr lang="ru-RU" sz="4000" b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181600" y="1752600"/>
            <a:ext cx="3505200" cy="4038600"/>
          </a:xfrm>
          <a:noFill/>
        </p:spPr>
        <p:txBody>
          <a:bodyPr>
            <a:normAutofit fontScale="85000" lnSpcReduction="20000"/>
          </a:bodyPr>
          <a:lstStyle/>
          <a:p>
            <a:pPr algn="just">
              <a:buNone/>
            </a:pPr>
            <a:r>
              <a:rPr lang="ru-RU" dirty="0" smtClean="0">
                <a:latin typeface="Century Gothic" pitchFamily="34" charset="0"/>
              </a:rPr>
              <a:t>	</a:t>
            </a:r>
            <a:r>
              <a:rPr lang="ru-RU" sz="1900" dirty="0" smtClean="0">
                <a:latin typeface="Century Gothic" pitchFamily="34" charset="0"/>
              </a:rPr>
              <a:t>	</a:t>
            </a:r>
            <a:r>
              <a:rPr lang="ru-RU" sz="2400" b="1" dirty="0" smtClean="0"/>
              <a:t>У людей, </a:t>
            </a:r>
            <a:r>
              <a:rPr lang="ru-RU" sz="2400" b="1" dirty="0" smtClean="0"/>
              <a:t>зависящих от </a:t>
            </a:r>
            <a:r>
              <a:rPr lang="ru-RU" sz="2400" b="1" dirty="0" smtClean="0"/>
              <a:t>социальных сетей, проявляются </a:t>
            </a:r>
            <a:r>
              <a:rPr lang="ru-RU" sz="2400" b="1" dirty="0" err="1" smtClean="0"/>
              <a:t>нарциссические</a:t>
            </a:r>
            <a:r>
              <a:rPr lang="ru-RU" sz="2400" b="1" dirty="0" smtClean="0"/>
              <a:t> расстройства личности. У человека с такими расстройствами есть убеждённость в собственной уникальности. Ему необходимо постоянно говорить о себе и слышать чужое одобрение и восхищение. </a:t>
            </a:r>
          </a:p>
          <a:p>
            <a:pPr algn="just">
              <a:buNone/>
            </a:pPr>
            <a:r>
              <a:rPr lang="ru-RU" sz="1900" dirty="0" smtClean="0">
                <a:latin typeface="Century Gothic" pitchFamily="34" charset="0"/>
              </a:rPr>
              <a:t>		</a:t>
            </a:r>
            <a:endParaRPr lang="ru-RU" sz="1900" dirty="0">
              <a:latin typeface="Century Gothic" pitchFamily="34" charset="0"/>
            </a:endParaRPr>
          </a:p>
        </p:txBody>
      </p:sp>
      <p:pic>
        <p:nvPicPr>
          <p:cNvPr id="20484" name="Picture 4" descr="http://www.healthytips.ru/wp-content/uploads/2012/01/narcissism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1000" y="1066800"/>
            <a:ext cx="4470400" cy="33528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0486" name="Picture 6" descr="http://static2c.neobroker.ru/styles/img/6678/soc-seti_CMS%20Neobroker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4507194"/>
            <a:ext cx="4495800" cy="207458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solidFill>
                  <a:srgbClr val="FF0000"/>
                </a:solidFill>
              </a:rPr>
              <a:t>12. Угревая сыпь и дерматит</a:t>
            </a:r>
            <a:endParaRPr lang="ru-RU" sz="4000" b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876800" y="1905000"/>
            <a:ext cx="4038600" cy="3581400"/>
          </a:xfrm>
          <a:noFill/>
        </p:spPr>
        <p:txBody>
          <a:bodyPr>
            <a:noAutofit/>
          </a:bodyPr>
          <a:lstStyle/>
          <a:p>
            <a:pPr>
              <a:buNone/>
            </a:pPr>
            <a:r>
              <a:rPr lang="ru-RU" sz="1600" dirty="0" smtClean="0"/>
              <a:t>		</a:t>
            </a:r>
            <a:r>
              <a:rPr lang="ru-RU" sz="1500" b="1" dirty="0" smtClean="0">
                <a:latin typeface="Century Gothic" pitchFamily="34" charset="0"/>
              </a:rPr>
              <a:t>Мобильные телефоны просто сплошь покрыты бактериями, которые перемещаются на лицо, пока вы прикладываете его для разговора к щеке и уху, а именно болезнетворные микроорганизмы вызывают различные кожные заболевания, одно из которых – угревая сыпь.</a:t>
            </a:r>
            <a:br>
              <a:rPr lang="ru-RU" sz="1500" b="1" dirty="0" smtClean="0">
                <a:latin typeface="Century Gothic" pitchFamily="34" charset="0"/>
              </a:rPr>
            </a:br>
            <a:r>
              <a:rPr lang="ru-RU" sz="1500" b="1" dirty="0" smtClean="0">
                <a:latin typeface="Century Gothic" pitchFamily="34" charset="0"/>
              </a:rPr>
              <a:t>	Эритема </a:t>
            </a:r>
            <a:r>
              <a:rPr lang="ru-RU" sz="1500" b="1" dirty="0" err="1" smtClean="0">
                <a:latin typeface="Century Gothic" pitchFamily="34" charset="0"/>
              </a:rPr>
              <a:t>абигне</a:t>
            </a:r>
            <a:r>
              <a:rPr lang="ru-RU" sz="1500" b="1" dirty="0" smtClean="0">
                <a:latin typeface="Century Gothic" pitchFamily="34" charset="0"/>
              </a:rPr>
              <a:t> - хронический дерматит вследствие длительного теплового воздействия на кожу. </a:t>
            </a:r>
            <a:r>
              <a:rPr lang="ru-RU" sz="1500" b="1" dirty="0" smtClean="0">
                <a:latin typeface="Century Gothic" pitchFamily="34" charset="0"/>
              </a:rPr>
              <a:t>Симптомы </a:t>
            </a:r>
            <a:r>
              <a:rPr lang="ru-RU" sz="1500" b="1" dirty="0" smtClean="0">
                <a:latin typeface="Century Gothic" pitchFamily="34" charset="0"/>
              </a:rPr>
              <a:t>– зуд и жжение.</a:t>
            </a:r>
            <a:endParaRPr lang="ru-RU" sz="1500" b="1" dirty="0">
              <a:latin typeface="Century Gothic" pitchFamily="34" charset="0"/>
            </a:endParaRPr>
          </a:p>
        </p:txBody>
      </p:sp>
      <p:pic>
        <p:nvPicPr>
          <p:cNvPr id="15364" name="Picture 4" descr="http://www.notemedical.com/wp-content/uploads/2012/11/%D0%BA%D0%BE%D0%B6%D0%BD%D1%8B%D0%B9-%D0%B7%D1%83%D0%B4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4267200"/>
            <a:ext cx="2209800" cy="220980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5366" name="Picture 6" descr="http://www.compumir.ru/i/msg_i/1078/3-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4600" y="4267200"/>
            <a:ext cx="2292059" cy="216217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5368" name="Picture 8" descr="http://24inews.ru/img/razgovor_po_telefonu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2400" y="990600"/>
            <a:ext cx="4572000" cy="307963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solidFill>
                  <a:srgbClr val="FF0000"/>
                </a:solidFill>
              </a:rPr>
              <a:t>13. Снижение умственных способностей</a:t>
            </a:r>
            <a:endParaRPr lang="ru-RU" sz="4000" b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1295400"/>
            <a:ext cx="8458200" cy="1828800"/>
          </a:xfrm>
          <a:noFill/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		</a:t>
            </a:r>
            <a:r>
              <a:rPr lang="ru-RU" sz="1600" dirty="0" smtClean="0">
                <a:latin typeface="Century Gothic" pitchFamily="34" charset="0"/>
              </a:rPr>
              <a:t> </a:t>
            </a:r>
            <a:r>
              <a:rPr lang="ru-RU" sz="1600" b="1" dirty="0" smtClean="0">
                <a:latin typeface="Century Gothic" pitchFamily="34" charset="0"/>
              </a:rPr>
              <a:t>При регулярном использовании интернета у человека возникает потребность в постоянном уточнении любой информации, свои знания и память подменяются на компьютерные. Главная опасность заключается в том, что человек прочитывает много, но практически ничего не запоминает</a:t>
            </a:r>
            <a:r>
              <a:rPr lang="ru-RU" sz="1600" dirty="0" smtClean="0">
                <a:latin typeface="Century Gothic" pitchFamily="34" charset="0"/>
              </a:rPr>
              <a:t>. </a:t>
            </a:r>
            <a:endParaRPr lang="ru-RU" sz="1600" dirty="0">
              <a:latin typeface="Century Gothic" pitchFamily="34" charset="0"/>
            </a:endParaRPr>
          </a:p>
        </p:txBody>
      </p:sp>
      <p:pic>
        <p:nvPicPr>
          <p:cNvPr id="30722" name="Picture 2" descr="http://www.caringheartsofpeedee.com/wp-content/uploads/2011/03/%D0%B4%D0%B2%D0%B8%D0%B6%D0%B5%D0%BD%D0%B8%D0%B5-%D1%81-gps-%D0%BD%D0%B0%D0%B2%D0%B8%D0%B3%D0%B0%D1%82%D0%BE%D1%8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3276600"/>
            <a:ext cx="4724399" cy="295162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0724" name="Picture 4" descr="http://podrobnosti.ua/upload/news/2012/12/18/877234_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05400" y="3276600"/>
            <a:ext cx="3657600" cy="292608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28600"/>
            <a:ext cx="9144000" cy="1143000"/>
          </a:xfrm>
        </p:spPr>
        <p:txBody>
          <a:bodyPr>
            <a:noAutofit/>
          </a:bodyPr>
          <a:lstStyle/>
          <a:p>
            <a:r>
              <a:rPr lang="ru-RU" sz="4000" b="1" dirty="0" smtClean="0">
                <a:solidFill>
                  <a:srgbClr val="FF0000"/>
                </a:solidFill>
              </a:rPr>
              <a:t>14. Синдром дефицита внимания и </a:t>
            </a:r>
            <a:r>
              <a:rPr lang="ru-RU" sz="4000" b="1" dirty="0" err="1" smtClean="0">
                <a:solidFill>
                  <a:srgbClr val="FF0000"/>
                </a:solidFill>
              </a:rPr>
              <a:t>гиперактивности</a:t>
            </a:r>
            <a:endParaRPr lang="ru-RU" sz="4000" b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81000" y="1600200"/>
            <a:ext cx="3124200" cy="4724400"/>
          </a:xfrm>
          <a:solidFill>
            <a:schemeClr val="bg1">
              <a:alpha val="70000"/>
            </a:schemeClr>
          </a:solidFill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dirty="0" smtClean="0">
                <a:latin typeface="Century Gothic" pitchFamily="34" charset="0"/>
              </a:rPr>
              <a:t>	</a:t>
            </a:r>
            <a:r>
              <a:rPr lang="ru-RU" sz="1600" dirty="0" smtClean="0">
                <a:latin typeface="Century Gothic" pitchFamily="34" charset="0"/>
              </a:rPr>
              <a:t>	 Из-за постоянного потока информации получаемой ежедневно из интернета человек не может выделить самое главное, поэтому информация усваивается «кусками». В итоге у человека недостаточная длительность внимания, низкая степень концентрации, проблемы распределения и плохая переключаемость внимания, повышенная активность, не соответствующее требованиям поведение и странное выражение чувств.</a:t>
            </a:r>
            <a:endParaRPr lang="ru-RU" sz="1600" dirty="0">
              <a:latin typeface="Century Gothic" pitchFamily="34" charset="0"/>
            </a:endParaRPr>
          </a:p>
        </p:txBody>
      </p:sp>
      <p:pic>
        <p:nvPicPr>
          <p:cNvPr id="2050" name="Picture 2" descr="http://cs311218.vk.me/v311218206/83b4/0u4f0fo_-nU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81400" y="1600200"/>
            <a:ext cx="5362466" cy="4686300"/>
          </a:xfrm>
          <a:prstGeom prst="rect">
            <a:avLst/>
          </a:prstGeom>
          <a:noFill/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solidFill>
                  <a:srgbClr val="FF0000"/>
                </a:solidFill>
              </a:rPr>
              <a:t>15. Шизоидные расстройства</a:t>
            </a:r>
            <a:endParaRPr lang="ru-RU" sz="4000" b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953000" y="1524000"/>
            <a:ext cx="3810000" cy="4724400"/>
          </a:xfrm>
          <a:noFill/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		</a:t>
            </a:r>
            <a:r>
              <a:rPr lang="ru-RU" sz="1600" b="1" dirty="0" smtClean="0">
                <a:latin typeface="Century Gothic" pitchFamily="34" charset="0"/>
              </a:rPr>
              <a:t>Для этого вида психопатии характерно значительное снижение социальных контактов. Больные показывают низкий уровень эмоциональности. У них нет друзей и какого-либо круга общения, так как они любят находиться в одиночестве. Молодые люди погружаются в виртуальные миры, полностью изолируясь от реальности. </a:t>
            </a:r>
          </a:p>
          <a:p>
            <a:pPr>
              <a:buNone/>
            </a:pPr>
            <a:r>
              <a:rPr lang="ru-RU" sz="1600" b="1" dirty="0" smtClean="0">
                <a:latin typeface="Century Gothic" pitchFamily="34" charset="0"/>
              </a:rPr>
              <a:t>		Чем больше человек сидит в интернете, тем выше у него риск проявления шизоидных симптомов.</a:t>
            </a:r>
            <a:endParaRPr lang="ru-RU" sz="1600" b="1" dirty="0">
              <a:latin typeface="Century Gothic" pitchFamily="34" charset="0"/>
            </a:endParaRPr>
          </a:p>
        </p:txBody>
      </p:sp>
      <p:pic>
        <p:nvPicPr>
          <p:cNvPr id="29698" name="Picture 2" descr="http://scienceblog.ru/wp-content/uploads/2010/10/d0bfd181d0b8d185d0bed0bbd0bed0b3d0b8d18f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1143000"/>
            <a:ext cx="4267200" cy="289458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9700" name="Picture 4" descr="http://vseznam.ru/images/ee/zavisimost-smartfon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" y="4114800"/>
            <a:ext cx="4267200" cy="253365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762000"/>
            <a:ext cx="9144000" cy="381000"/>
          </a:xfrm>
        </p:spPr>
        <p:txBody>
          <a:bodyPr>
            <a:normAutofit fontScale="90000"/>
          </a:bodyPr>
          <a:lstStyle/>
          <a:p>
            <a:r>
              <a:rPr lang="ru-RU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entury Gothic" pitchFamily="34" charset="0"/>
              </a:rPr>
              <a:t>Соматические заболевания</a:t>
            </a:r>
            <a:endParaRPr lang="ru-RU" sz="2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Century Gothic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33400" y="1295400"/>
            <a:ext cx="3962400" cy="5257800"/>
          </a:xfrm>
          <a:noFill/>
        </p:spPr>
        <p:txBody>
          <a:bodyPr>
            <a:normAutofit fontScale="70000" lnSpcReduction="20000"/>
          </a:bodyPr>
          <a:lstStyle/>
          <a:p>
            <a:r>
              <a:rPr lang="ru-RU" sz="2100" b="1" dirty="0" smtClean="0">
                <a:latin typeface="Century Gothic" pitchFamily="34" charset="0"/>
              </a:rPr>
              <a:t>говорите по громкой связи или используйте гарнитуру и держите телефон подальше от лица;</a:t>
            </a:r>
          </a:p>
          <a:p>
            <a:pPr>
              <a:buNone/>
            </a:pPr>
            <a:endParaRPr lang="ru-RU" sz="2100" b="1" dirty="0" smtClean="0">
              <a:latin typeface="Century Gothic" pitchFamily="34" charset="0"/>
            </a:endParaRPr>
          </a:p>
          <a:p>
            <a:r>
              <a:rPr lang="ru-RU" sz="2100" b="1" dirty="0" smtClean="0">
                <a:latin typeface="Century Gothic" pitchFamily="34" charset="0"/>
              </a:rPr>
              <a:t>регулярно обрабатывайте </a:t>
            </a:r>
            <a:r>
              <a:rPr lang="ru-RU" sz="2100" b="1" dirty="0" err="1" smtClean="0">
                <a:latin typeface="Century Gothic" pitchFamily="34" charset="0"/>
              </a:rPr>
              <a:t>гаджеты</a:t>
            </a:r>
            <a:r>
              <a:rPr lang="ru-RU" sz="2100" b="1" dirty="0" smtClean="0">
                <a:latin typeface="Century Gothic" pitchFamily="34" charset="0"/>
              </a:rPr>
              <a:t> дезинфицирующими средствами;</a:t>
            </a:r>
          </a:p>
          <a:p>
            <a:pPr>
              <a:buNone/>
            </a:pPr>
            <a:endParaRPr lang="ru-RU" sz="2100" b="1" dirty="0" smtClean="0">
              <a:latin typeface="Century Gothic" pitchFamily="34" charset="0"/>
            </a:endParaRPr>
          </a:p>
          <a:p>
            <a:r>
              <a:rPr lang="ru-RU" sz="2100" b="1" dirty="0" smtClean="0">
                <a:latin typeface="Century Gothic" pitchFamily="34" charset="0"/>
              </a:rPr>
              <a:t>используйте сенсорный телефон, если вам приходиться очень большое количество текстовых сообщений;</a:t>
            </a:r>
          </a:p>
          <a:p>
            <a:pPr>
              <a:buNone/>
            </a:pPr>
            <a:endParaRPr lang="ru-RU" sz="2100" b="1" dirty="0" smtClean="0">
              <a:latin typeface="Century Gothic" pitchFamily="34" charset="0"/>
            </a:endParaRPr>
          </a:p>
          <a:p>
            <a:r>
              <a:rPr lang="ru-RU" sz="2100" b="1" dirty="0" smtClean="0">
                <a:latin typeface="Century Gothic" pitchFamily="34" charset="0"/>
              </a:rPr>
              <a:t>при длительной работе на компьютере время от времени выполняйте простые физические упражнения;</a:t>
            </a:r>
          </a:p>
          <a:p>
            <a:pPr>
              <a:buNone/>
            </a:pPr>
            <a:endParaRPr lang="ru-RU" sz="2100" b="1" dirty="0" smtClean="0">
              <a:latin typeface="Century Gothic" pitchFamily="34" charset="0"/>
            </a:endParaRPr>
          </a:p>
          <a:p>
            <a:r>
              <a:rPr lang="ru-RU" sz="2100" b="1" dirty="0" smtClean="0">
                <a:latin typeface="Century Gothic" pitchFamily="34" charset="0"/>
              </a:rPr>
              <a:t>используйте специальную подставку для планшета, чтобы не держать его на коленях</a:t>
            </a:r>
          </a:p>
          <a:p>
            <a:pPr>
              <a:buNone/>
            </a:pPr>
            <a:endParaRPr lang="ru-RU" sz="2100" dirty="0" smtClean="0">
              <a:latin typeface="Century Gothic" pitchFamily="34" charset="0"/>
            </a:endParaRPr>
          </a:p>
          <a:p>
            <a:pPr>
              <a:buNone/>
            </a:pPr>
            <a:r>
              <a:rPr lang="ru-RU" sz="2100" dirty="0" smtClean="0">
                <a:latin typeface="Century Gothic" pitchFamily="34" charset="0"/>
              </a:rPr>
              <a:t>	</a:t>
            </a:r>
            <a:r>
              <a:rPr lang="ru-RU" sz="1600" dirty="0" smtClean="0">
                <a:latin typeface="Century Gothic" pitchFamily="34" charset="0"/>
              </a:rPr>
              <a:t/>
            </a:r>
            <a:br>
              <a:rPr lang="ru-RU" sz="1600" dirty="0" smtClean="0">
                <a:latin typeface="Century Gothic" pitchFamily="34" charset="0"/>
              </a:rPr>
            </a:br>
            <a:endParaRPr lang="ru-RU" sz="1600" dirty="0">
              <a:latin typeface="Century Gothic" pitchFamily="34" charset="0"/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0" y="0"/>
            <a:ext cx="9144000" cy="9144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0" i="0" u="none" strike="noStrike" kern="1200" cap="none" spc="0" normalizeH="0" baseline="0" noProof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Century Gothic" pitchFamily="34" charset="0"/>
                <a:ea typeface="+mj-ea"/>
                <a:cs typeface="+mj-cs"/>
              </a:rPr>
              <a:t>Рекомендации:</a:t>
            </a:r>
            <a:endParaRPr kumimoji="0" lang="ru-RU" sz="4400" b="0" i="0" u="none" strike="noStrike" kern="1200" cap="none" spc="0" normalizeH="0" baseline="0" noProof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00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uLnTx/>
              <a:uFillTx/>
              <a:latin typeface="Century Gothic" pitchFamily="34" charset="0"/>
              <a:ea typeface="+mj-ea"/>
              <a:cs typeface="+mj-cs"/>
            </a:endParaRPr>
          </a:p>
        </p:txBody>
      </p:sp>
      <p:pic>
        <p:nvPicPr>
          <p:cNvPr id="3076" name="Picture 4" descr="http://www.mrgadget.com.au/wp-content/uploads/2009/11/jawbone_prime_bluetooth_headse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24400" y="1295400"/>
            <a:ext cx="3505200" cy="5257801"/>
          </a:xfrm>
          <a:prstGeom prst="rect">
            <a:avLst/>
          </a:prstGeom>
          <a:noFill/>
        </p:spPr>
      </p:pic>
      <p:pic>
        <p:nvPicPr>
          <p:cNvPr id="10" name="Рисунок 9" descr="как-очистить-сенсорный-экран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724400" y="1292861"/>
            <a:ext cx="3512468" cy="5260339"/>
          </a:xfrm>
          <a:prstGeom prst="rect">
            <a:avLst/>
          </a:prstGeom>
        </p:spPr>
      </p:pic>
      <p:pic>
        <p:nvPicPr>
          <p:cNvPr id="3080" name="Picture 8" descr="http://i.telegraph.co.uk/multimedia/archive/02026/blackberry-iphone_2026215c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0" y="2133600"/>
            <a:ext cx="4267200" cy="2662363"/>
          </a:xfrm>
          <a:prstGeom prst="rect">
            <a:avLst/>
          </a:prstGeom>
          <a:noFill/>
        </p:spPr>
      </p:pic>
      <p:pic>
        <p:nvPicPr>
          <p:cNvPr id="3084" name="Picture 12" descr="http://www.izuminki.com/manager_content/images/ofisnyj-fitnes-na-zaryadku-stanovis/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24400" y="1371600"/>
            <a:ext cx="3705486" cy="4953000"/>
          </a:xfrm>
          <a:prstGeom prst="rect">
            <a:avLst/>
          </a:prstGeom>
          <a:noFill/>
        </p:spPr>
      </p:pic>
      <p:pic>
        <p:nvPicPr>
          <p:cNvPr id="3086" name="Picture 14" descr="http://murmiau.com/cats/2012/12/%D0%9A%D0%BE%D1%82-%D0%BA%D0%B0%D0%BA-%D0%BF%D0%BE%D0%B4%D1%81%D1%82%D0%B0%D0%B2%D0%BA%D0%B0-%D0%B4%D0%BB%D1%8F-%D0%BF%D0%BB%D0%B0%D0%BD%D1%88%D0%B5%D1%82%D0%B0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572000" y="2162175"/>
            <a:ext cx="4419600" cy="3314700"/>
          </a:xfrm>
          <a:prstGeom prst="rect">
            <a:avLst/>
          </a:prstGeom>
          <a:noFill/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xit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13" dur="1000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6" dur="1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1" presetClass="exit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27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00"/>
                            </p:stCondLst>
                            <p:childTnLst>
                              <p:par>
                                <p:cTn id="3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0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1" presetClass="exit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41" dur="1000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4" dur="1000"/>
                                        <p:tgtEl>
                                          <p:spTgt spid="308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000"/>
                            </p:stCondLst>
                            <p:childTnLst>
                              <p:par>
                                <p:cTn id="4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0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0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0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31" presetClass="exit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55" dur="1000"/>
                                        <p:tgtEl>
                                          <p:spTgt spid="30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/>
                                        <p:tgtEl>
                                          <p:spTgt spid="30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/>
                                        <p:tgtEl>
                                          <p:spTgt spid="308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8" dur="1000"/>
                                        <p:tgtEl>
                                          <p:spTgt spid="308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000"/>
                            </p:stCondLst>
                            <p:childTnLst>
                              <p:par>
                                <p:cTn id="6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0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0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30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31" presetClass="exit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69" dur="1000"/>
                                        <p:tgtEl>
                                          <p:spTgt spid="30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/>
                                        <p:tgtEl>
                                          <p:spTgt spid="30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/>
                                        <p:tgtEl>
                                          <p:spTgt spid="308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2" dur="1000"/>
                                        <p:tgtEl>
                                          <p:spTgt spid="308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685800"/>
            <a:ext cx="4267200" cy="5791200"/>
          </a:xfrm>
          <a:noFill/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dirty="0" smtClean="0">
                <a:latin typeface="Century Gothic" pitchFamily="34" charset="0"/>
              </a:rPr>
              <a:t>	</a:t>
            </a:r>
            <a:r>
              <a:rPr lang="ru-RU" sz="1600" b="1" dirty="0" smtClean="0">
                <a:latin typeface="Century Gothic" pitchFamily="34" charset="0"/>
              </a:rPr>
              <a:t>- выберите наушники подходящие именно вам.</a:t>
            </a:r>
            <a:br>
              <a:rPr lang="ru-RU" sz="1600" b="1" dirty="0" smtClean="0">
                <a:latin typeface="Century Gothic" pitchFamily="34" charset="0"/>
              </a:rPr>
            </a:br>
            <a:endParaRPr lang="ru-RU" sz="1600" b="1" dirty="0" smtClean="0">
              <a:latin typeface="Century Gothic" pitchFamily="34" charset="0"/>
            </a:endParaRPr>
          </a:p>
          <a:p>
            <a:pPr>
              <a:buNone/>
            </a:pPr>
            <a:r>
              <a:rPr lang="ru-RU" sz="1600" b="1" dirty="0" smtClean="0">
                <a:latin typeface="Century Gothic" pitchFamily="34" charset="0"/>
              </a:rPr>
              <a:t>	- при прослушивании музыки через наушники, не увеличивайте громкость больше, чем на 80 децибел.</a:t>
            </a:r>
          </a:p>
          <a:p>
            <a:pPr>
              <a:buNone/>
            </a:pPr>
            <a:r>
              <a:rPr lang="ru-RU" sz="1600" b="1" dirty="0" smtClean="0">
                <a:latin typeface="Century Gothic" pitchFamily="34" charset="0"/>
              </a:rPr>
              <a:t/>
            </a:r>
            <a:br>
              <a:rPr lang="ru-RU" sz="1600" b="1" dirty="0" smtClean="0">
                <a:latin typeface="Century Gothic" pitchFamily="34" charset="0"/>
              </a:rPr>
            </a:br>
            <a:r>
              <a:rPr lang="ru-RU" sz="1600" b="1" dirty="0" smtClean="0">
                <a:latin typeface="Century Gothic" pitchFamily="34" charset="0"/>
              </a:rPr>
              <a:t>- не используйте </a:t>
            </a:r>
            <a:r>
              <a:rPr lang="ru-RU" sz="1600" b="1" dirty="0" err="1" smtClean="0">
                <a:latin typeface="Century Gothic" pitchFamily="34" charset="0"/>
              </a:rPr>
              <a:t>гаджеты</a:t>
            </a:r>
            <a:r>
              <a:rPr lang="ru-RU" sz="1600" b="1" dirty="0" smtClean="0">
                <a:latin typeface="Century Gothic" pitchFamily="34" charset="0"/>
              </a:rPr>
              <a:t> в плохо освещенных местах.</a:t>
            </a:r>
          </a:p>
          <a:p>
            <a:pPr>
              <a:buNone/>
            </a:pPr>
            <a:r>
              <a:rPr lang="ru-RU" sz="1600" b="1" dirty="0" smtClean="0">
                <a:latin typeface="Century Gothic" pitchFamily="34" charset="0"/>
              </a:rPr>
              <a:t/>
            </a:r>
            <a:br>
              <a:rPr lang="ru-RU" sz="1600" b="1" dirty="0" smtClean="0">
                <a:latin typeface="Century Gothic" pitchFamily="34" charset="0"/>
              </a:rPr>
            </a:br>
            <a:r>
              <a:rPr lang="ru-RU" sz="1600" b="1" dirty="0" smtClean="0">
                <a:latin typeface="Century Gothic" pitchFamily="34" charset="0"/>
              </a:rPr>
              <a:t>- увеличивайте шрифт текса до комфортного именно вам.</a:t>
            </a:r>
          </a:p>
          <a:p>
            <a:pPr>
              <a:buNone/>
            </a:pPr>
            <a:r>
              <a:rPr lang="ru-RU" sz="1600" b="1" dirty="0" smtClean="0">
                <a:latin typeface="Century Gothic" pitchFamily="34" charset="0"/>
              </a:rPr>
              <a:t/>
            </a:r>
            <a:br>
              <a:rPr lang="ru-RU" sz="1600" b="1" dirty="0" smtClean="0">
                <a:latin typeface="Century Gothic" pitchFamily="34" charset="0"/>
              </a:rPr>
            </a:br>
            <a:r>
              <a:rPr lang="ru-RU" sz="1600" b="1" dirty="0" smtClean="0">
                <a:latin typeface="Century Gothic" pitchFamily="34" charset="0"/>
              </a:rPr>
              <a:t>- выбирайте перед сном чтение печатной книги взамен электронной.</a:t>
            </a:r>
          </a:p>
          <a:p>
            <a:pPr>
              <a:buNone/>
            </a:pPr>
            <a:r>
              <a:rPr lang="ru-RU" sz="1600" b="1" dirty="0" smtClean="0">
                <a:latin typeface="Century Gothic" pitchFamily="34" charset="0"/>
              </a:rPr>
              <a:t/>
            </a:r>
            <a:br>
              <a:rPr lang="ru-RU" sz="1600" b="1" dirty="0" smtClean="0">
                <a:latin typeface="Century Gothic" pitchFamily="34" charset="0"/>
              </a:rPr>
            </a:br>
            <a:r>
              <a:rPr lang="ru-RU" sz="1600" b="1" dirty="0" smtClean="0">
                <a:latin typeface="Century Gothic" pitchFamily="34" charset="0"/>
              </a:rPr>
              <a:t>- отправляясь спать, кладите устройства, как можно дальше от себя.</a:t>
            </a:r>
          </a:p>
          <a:p>
            <a:pPr>
              <a:buNone/>
            </a:pPr>
            <a:r>
              <a:rPr lang="ru-RU" sz="1600" dirty="0" smtClean="0">
                <a:latin typeface="Century Gothic" pitchFamily="34" charset="0"/>
              </a:rPr>
              <a:t>	</a:t>
            </a:r>
          </a:p>
          <a:p>
            <a:endParaRPr lang="ru-RU" dirty="0"/>
          </a:p>
        </p:txBody>
      </p:sp>
      <p:pic>
        <p:nvPicPr>
          <p:cNvPr id="36866" name="Picture 2" descr="http://2.bp.blogspot.com/-v-bLB-qQWvE/T0FUQU1L61I/AAAAAAAAAEc/He3IDYdW-5Q/s640/IMG_0700mcopy%2B%E2%80%93%2Bkopi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00601" y="685800"/>
            <a:ext cx="3997376" cy="2667000"/>
          </a:xfrm>
          <a:prstGeom prst="rect">
            <a:avLst/>
          </a:prstGeom>
          <a:noFill/>
        </p:spPr>
      </p:pic>
      <p:pic>
        <p:nvPicPr>
          <p:cNvPr id="36868" name="Picture 4" descr="http://www.3dnews.ru/assets/external/illustrations/2013/05/17/645423/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00600" y="3467099"/>
            <a:ext cx="3962400" cy="2971801"/>
          </a:xfrm>
          <a:prstGeom prst="rect">
            <a:avLst/>
          </a:prstGeom>
          <a:noFill/>
        </p:spPr>
      </p:pic>
      <p:pic>
        <p:nvPicPr>
          <p:cNvPr id="36870" name="Picture 6" descr="http://stat21.privet.ru/lr/0c22aa278104524aea81160ef93f055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00600" y="1905000"/>
            <a:ext cx="4094899" cy="2971800"/>
          </a:xfrm>
          <a:prstGeom prst="rect">
            <a:avLst/>
          </a:prstGeom>
          <a:noFill/>
        </p:spPr>
      </p:pic>
      <p:pic>
        <p:nvPicPr>
          <p:cNvPr id="2050" name="Picture 2" descr="http://www.izuminki.com/images/kak-nauchit-rebenka-lyubit-chtenie/3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800600" y="3505200"/>
            <a:ext cx="4136057" cy="2733675"/>
          </a:xfrm>
          <a:prstGeom prst="rect">
            <a:avLst/>
          </a:prstGeom>
          <a:noFill/>
        </p:spPr>
      </p:pic>
      <p:pic>
        <p:nvPicPr>
          <p:cNvPr id="2052" name="Picture 4" descr="http://damskie-hitrosti.ru/wp-content/uploads/2013/10/OI7-vsqqc9A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800600" y="762000"/>
            <a:ext cx="3990975" cy="2515042"/>
          </a:xfrm>
          <a:prstGeom prst="rect">
            <a:avLst/>
          </a:prstGeom>
          <a:noFill/>
        </p:spPr>
      </p:pic>
      <p:pic>
        <p:nvPicPr>
          <p:cNvPr id="2054" name="Picture 6" descr="http://www.anokhimedia.com/resources/media/images/blog_articles/1377836986_sam-howzit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800600" y="685799"/>
            <a:ext cx="3810000" cy="5720721"/>
          </a:xfrm>
          <a:prstGeom prst="rect">
            <a:avLst/>
          </a:prstGeom>
          <a:noFill/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68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68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68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68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68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68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1" presetClass="exit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18" dur="1000"/>
                                        <p:tgtEl>
                                          <p:spTgt spid="368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/>
                                        <p:tgtEl>
                                          <p:spTgt spid="368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/>
                                        <p:tgtEl>
                                          <p:spTgt spid="3686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1" dur="1000"/>
                                        <p:tgtEl>
                                          <p:spTgt spid="368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31" presetClass="exit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24" dur="1000"/>
                                        <p:tgtEl>
                                          <p:spTgt spid="368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/>
                                        <p:tgtEl>
                                          <p:spTgt spid="368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/>
                                        <p:tgtEl>
                                          <p:spTgt spid="3686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7" dur="1000"/>
                                        <p:tgtEl>
                                          <p:spTgt spid="368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6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53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68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68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68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1" presetClass="exit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38" dur="1000"/>
                                        <p:tgtEl>
                                          <p:spTgt spid="368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/>
                                        <p:tgtEl>
                                          <p:spTgt spid="368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/>
                                        <p:tgtEl>
                                          <p:spTgt spid="368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1" dur="1000"/>
                                        <p:tgtEl>
                                          <p:spTgt spid="368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68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000"/>
                            </p:stCondLst>
                            <p:childTnLst>
                              <p:par>
                                <p:cTn id="44" presetID="53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3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1" presetClass="exit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57" dur="10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0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31" presetClass="exit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63" dur="1000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6" dur="1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000"/>
                            </p:stCondLst>
                            <p:childTnLst>
                              <p:par>
                                <p:cTn id="6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31" presetClass="exit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77" dur="1000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0" dur="10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Ежедневно во Всемирной паутине присутствует 59%населения России</a:t>
            </a:r>
            <a:endParaRPr lang="ru-RU" dirty="0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1055687"/>
          </a:xfrm>
        </p:spPr>
        <p:txBody>
          <a:bodyPr>
            <a:normAutofit fontScale="92500" lnSpcReduction="10000"/>
          </a:bodyPr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89% </a:t>
            </a:r>
            <a:r>
              <a:rPr lang="ru-RU" dirty="0" smtClean="0"/>
              <a:t>российских детей выходят в сеть </a:t>
            </a:r>
            <a:r>
              <a:rPr lang="ru-RU" dirty="0" smtClean="0">
                <a:solidFill>
                  <a:srgbClr val="FF0000"/>
                </a:solidFill>
              </a:rPr>
              <a:t>каждый день </a:t>
            </a:r>
            <a:r>
              <a:rPr lang="ru-RU" dirty="0" smtClean="0"/>
              <a:t>в </a:t>
            </a:r>
            <a:r>
              <a:rPr lang="ru-RU" dirty="0" smtClean="0">
                <a:solidFill>
                  <a:srgbClr val="FF0000"/>
                </a:solidFill>
              </a:rPr>
              <a:t>любое время </a:t>
            </a:r>
            <a:r>
              <a:rPr lang="ru-RU" dirty="0" smtClean="0"/>
              <a:t>и </a:t>
            </a:r>
            <a:r>
              <a:rPr lang="ru-RU" dirty="0" smtClean="0">
                <a:solidFill>
                  <a:srgbClr val="FF0000"/>
                </a:solidFill>
              </a:rPr>
              <a:t>в любом месте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 bwMode="auto">
          <a:xfrm>
            <a:off x="457201" y="2635449"/>
            <a:ext cx="2785268" cy="208895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9" name="Текст 8"/>
          <p:cNvSpPr>
            <a:spLocks noGrp="1"/>
          </p:cNvSpPr>
          <p:nvPr>
            <p:ph type="body" sz="quarter" idx="3"/>
          </p:nvPr>
        </p:nvSpPr>
        <p:spPr>
          <a:xfrm>
            <a:off x="4648200" y="1524000"/>
            <a:ext cx="4038600" cy="1295400"/>
          </a:xfrm>
        </p:spPr>
        <p:txBody>
          <a:bodyPr>
            <a:noAutofit/>
          </a:bodyPr>
          <a:lstStyle/>
          <a:p>
            <a:endParaRPr lang="ru-RU" sz="2000" dirty="0" smtClean="0"/>
          </a:p>
          <a:p>
            <a:endParaRPr lang="ru-RU" sz="2000" dirty="0" smtClean="0"/>
          </a:p>
          <a:p>
            <a:endParaRPr lang="ru-RU" sz="2000" dirty="0" smtClean="0"/>
          </a:p>
          <a:p>
            <a:endParaRPr lang="ru-RU" sz="2000" dirty="0"/>
          </a:p>
        </p:txBody>
      </p:sp>
      <p:sp>
        <p:nvSpPr>
          <p:cNvPr id="10" name="Содержимое 9"/>
          <p:cNvSpPr>
            <a:spLocks noGrp="1"/>
          </p:cNvSpPr>
          <p:nvPr>
            <p:ph sz="quarter" idx="4"/>
          </p:nvPr>
        </p:nvSpPr>
        <p:spPr>
          <a:xfrm>
            <a:off x="4645025" y="3428999"/>
            <a:ext cx="4041775" cy="2697163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743200" y="5029199"/>
            <a:ext cx="2286000" cy="170388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419599" y="1999966"/>
            <a:ext cx="3831967" cy="287683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81000" y="762000"/>
            <a:ext cx="4495800" cy="5791200"/>
          </a:xfrm>
          <a:noFill/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sz="1600" dirty="0" smtClean="0">
                <a:latin typeface="Century Gothic" pitchFamily="34" charset="0"/>
              </a:rPr>
              <a:t>	</a:t>
            </a:r>
            <a:r>
              <a:rPr lang="ru-RU" sz="1700" dirty="0" smtClean="0">
                <a:latin typeface="Century Gothic" pitchFamily="34" charset="0"/>
              </a:rPr>
              <a:t>-</a:t>
            </a:r>
            <a:r>
              <a:rPr lang="ru-RU" sz="1700" b="1" dirty="0" smtClean="0">
                <a:latin typeface="Century Gothic" pitchFamily="34" charset="0"/>
              </a:rPr>
              <a:t>научитесь максимально, сокращать использование телефона, берите его в руки только, если это действительно необходимо.</a:t>
            </a:r>
          </a:p>
          <a:p>
            <a:pPr>
              <a:buNone/>
            </a:pPr>
            <a:r>
              <a:rPr lang="ru-RU" sz="1700" b="1" dirty="0" smtClean="0">
                <a:latin typeface="Century Gothic" pitchFamily="34" charset="0"/>
              </a:rPr>
              <a:t/>
            </a:r>
            <a:br>
              <a:rPr lang="ru-RU" sz="1700" b="1" dirty="0" smtClean="0">
                <a:latin typeface="Century Gothic" pitchFamily="34" charset="0"/>
              </a:rPr>
            </a:br>
            <a:r>
              <a:rPr lang="ru-RU" sz="1700" b="1" dirty="0" smtClean="0">
                <a:latin typeface="Century Gothic" pitchFamily="34" charset="0"/>
              </a:rPr>
              <a:t>- установите временные рамки, когда другим людям можно звонить вам (например, с 8:00 до 23:00).</a:t>
            </a:r>
          </a:p>
          <a:p>
            <a:pPr>
              <a:buNone/>
            </a:pPr>
            <a:r>
              <a:rPr lang="ru-RU" sz="1700" b="1" dirty="0" smtClean="0">
                <a:latin typeface="Century Gothic" pitchFamily="34" charset="0"/>
              </a:rPr>
              <a:t/>
            </a:r>
            <a:br>
              <a:rPr lang="ru-RU" sz="1700" b="1" dirty="0" smtClean="0">
                <a:latin typeface="Century Gothic" pitchFamily="34" charset="0"/>
              </a:rPr>
            </a:br>
            <a:r>
              <a:rPr lang="ru-RU" sz="1700" b="1" dirty="0" smtClean="0">
                <a:latin typeface="Century Gothic" pitchFamily="34" charset="0"/>
              </a:rPr>
              <a:t>- перестаньте смотреть на себя чужими глазами и постоянно думать о том, "как это будет выглядеть на моей соц.странице". </a:t>
            </a:r>
          </a:p>
          <a:p>
            <a:pPr>
              <a:buNone/>
            </a:pPr>
            <a:r>
              <a:rPr lang="ru-RU" sz="1700" b="1" dirty="0" smtClean="0">
                <a:latin typeface="Century Gothic" pitchFamily="34" charset="0"/>
              </a:rPr>
              <a:t/>
            </a:r>
            <a:br>
              <a:rPr lang="ru-RU" sz="1700" b="1" dirty="0" smtClean="0">
                <a:latin typeface="Century Gothic" pitchFamily="34" charset="0"/>
              </a:rPr>
            </a:br>
            <a:r>
              <a:rPr lang="ru-RU" sz="1700" b="1" dirty="0" smtClean="0">
                <a:latin typeface="Century Gothic" pitchFamily="34" charset="0"/>
              </a:rPr>
              <a:t>- выбирайте живое общение, а не игру на смартфоне или компьютере.</a:t>
            </a:r>
          </a:p>
          <a:p>
            <a:pPr>
              <a:buNone/>
            </a:pPr>
            <a:r>
              <a:rPr lang="ru-RU" sz="1700" b="1" dirty="0" smtClean="0">
                <a:latin typeface="Century Gothic" pitchFamily="34" charset="0"/>
              </a:rPr>
              <a:t/>
            </a:r>
            <a:br>
              <a:rPr lang="ru-RU" sz="1700" b="1" dirty="0" smtClean="0">
                <a:latin typeface="Century Gothic" pitchFamily="34" charset="0"/>
              </a:rPr>
            </a:br>
            <a:r>
              <a:rPr lang="ru-RU" sz="1700" b="1" dirty="0" smtClean="0">
                <a:latin typeface="Century Gothic" pitchFamily="34" charset="0"/>
              </a:rPr>
              <a:t>- устраивайте дни без компьютера - вообще не включайте его.</a:t>
            </a:r>
          </a:p>
          <a:p>
            <a:pPr>
              <a:buNone/>
            </a:pPr>
            <a:r>
              <a:rPr lang="ru-RU" sz="1700" b="1" dirty="0" smtClean="0">
                <a:latin typeface="Century Gothic" pitchFamily="34" charset="0"/>
              </a:rPr>
              <a:t/>
            </a:r>
            <a:br>
              <a:rPr lang="ru-RU" sz="1700" b="1" dirty="0" smtClean="0">
                <a:latin typeface="Century Gothic" pitchFamily="34" charset="0"/>
              </a:rPr>
            </a:br>
            <a:r>
              <a:rPr lang="ru-RU" sz="1700" b="1" dirty="0" smtClean="0">
                <a:latin typeface="Century Gothic" pitchFamily="34" charset="0"/>
              </a:rPr>
              <a:t>- по интересующим вопросам обращайтесь к людям-профессионалам или просто к старшему поколению, а не к Интернету.</a:t>
            </a:r>
            <a:endParaRPr lang="ru-RU" sz="1700" b="1" dirty="0">
              <a:latin typeface="Century Gothic" pitchFamily="34" charset="0"/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0" y="228600"/>
            <a:ext cx="9144000" cy="381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Century Gothic" pitchFamily="34" charset="0"/>
                <a:ea typeface="+mj-ea"/>
                <a:cs typeface="+mj-cs"/>
              </a:rPr>
              <a:t>Психологические расстройства</a:t>
            </a:r>
            <a:endParaRPr kumimoji="0" lang="ru-RU" sz="2000" b="0" i="0" u="none" strike="noStrike" kern="1200" cap="none" spc="0" normalizeH="0" baseline="0" noProof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uLnTx/>
              <a:uFillTx/>
              <a:latin typeface="Century Gothic" pitchFamily="34" charset="0"/>
              <a:ea typeface="+mj-ea"/>
              <a:cs typeface="+mj-cs"/>
            </a:endParaRPr>
          </a:p>
        </p:txBody>
      </p:sp>
      <p:pic>
        <p:nvPicPr>
          <p:cNvPr id="1026" name="Picture 2" descr="http://hochu.ua/pictures_ckfinder/images/telefon-4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53000" y="990600"/>
            <a:ext cx="3962400" cy="2751391"/>
          </a:xfrm>
          <a:prstGeom prst="rect">
            <a:avLst/>
          </a:prstGeom>
          <a:noFill/>
        </p:spPr>
      </p:pic>
      <p:pic>
        <p:nvPicPr>
          <p:cNvPr id="1028" name="Picture 4" descr="http://img.izhlife.ru/posts/newsimg/imgs-10212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53000" y="3886200"/>
            <a:ext cx="4009380" cy="2352675"/>
          </a:xfrm>
          <a:prstGeom prst="rect">
            <a:avLst/>
          </a:prstGeom>
          <a:noFill/>
        </p:spPr>
      </p:pic>
      <p:pic>
        <p:nvPicPr>
          <p:cNvPr id="1030" name="Picture 6" descr="http://f1-it.ru/wp-content/uploads/2013/04/son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53000" y="914400"/>
            <a:ext cx="4037007" cy="2743200"/>
          </a:xfrm>
          <a:prstGeom prst="rect">
            <a:avLst/>
          </a:prstGeom>
          <a:noFill/>
        </p:spPr>
      </p:pic>
      <p:pic>
        <p:nvPicPr>
          <p:cNvPr id="1032" name="Picture 8" descr="http://infosmi.net/images/stories/articles/2013/Zdorovie/11-2013/07/trydogoliku284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953000" y="3810000"/>
            <a:ext cx="4000501" cy="2667001"/>
          </a:xfrm>
          <a:prstGeom prst="rect">
            <a:avLst/>
          </a:prstGeom>
          <a:noFill/>
        </p:spPr>
      </p:pic>
      <p:pic>
        <p:nvPicPr>
          <p:cNvPr id="1036" name="Picture 12" descr="http://dnny.ru/uploads/posts/2011-06/1306928113_social.jpe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953000" y="2132076"/>
            <a:ext cx="4000500" cy="2792350"/>
          </a:xfrm>
          <a:prstGeom prst="rect">
            <a:avLst/>
          </a:prstGeom>
          <a:noFill/>
        </p:spPr>
      </p:pic>
      <p:pic>
        <p:nvPicPr>
          <p:cNvPr id="1038" name="Picture 14" descr="http://extremstyle.org/wp-content/uploads/2012/02/3176998867_773b09c6b9-500x250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953000" y="3810000"/>
            <a:ext cx="4000500" cy="2000250"/>
          </a:xfrm>
          <a:prstGeom prst="rect">
            <a:avLst/>
          </a:prstGeom>
          <a:noFill/>
        </p:spPr>
      </p:pic>
      <p:pic>
        <p:nvPicPr>
          <p:cNvPr id="1040" name="Picture 16" descr="http://m.ruvr.ru/data/2013/09/13/1319931610/20130429-JKT_3665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953000" y="1371600"/>
            <a:ext cx="4000500" cy="2330726"/>
          </a:xfrm>
          <a:prstGeom prst="rect">
            <a:avLst/>
          </a:prstGeom>
          <a:noFill/>
        </p:spPr>
      </p:pic>
      <p:pic>
        <p:nvPicPr>
          <p:cNvPr id="1044" name="Picture 20" descr="http://engineermgu.www.nn.ru/users/foto/302370-2011-10-20-jim-parsons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4953000" y="838200"/>
            <a:ext cx="3860800" cy="2895600"/>
          </a:xfrm>
          <a:prstGeom prst="rect">
            <a:avLst/>
          </a:prstGeom>
          <a:noFill/>
        </p:spPr>
      </p:pic>
      <p:pic>
        <p:nvPicPr>
          <p:cNvPr id="1046" name="Picture 22" descr="http://bm.img.com.ua/berlin/storage/afisha/600x500/2/86/09da30ec58289b013bfe068d30055862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4953000" y="3810000"/>
            <a:ext cx="3886200" cy="2584324"/>
          </a:xfrm>
          <a:prstGeom prst="rect">
            <a:avLst/>
          </a:prstGeom>
          <a:noFill/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1" presetClass="exit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18" dur="1000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1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31" presetClass="exit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24" dur="1000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7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53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1" presetClass="exit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43" dur="1000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6" dur="1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31" presetClass="exit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49" dur="1000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2" dur="10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000"/>
                            </p:stCondLst>
                            <p:childTnLst>
                              <p:par>
                                <p:cTn id="5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0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0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0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31" presetClass="exit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63" dur="1000"/>
                                        <p:tgtEl>
                                          <p:spTgt spid="10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/>
                                        <p:tgtEl>
                                          <p:spTgt spid="10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/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6" dur="1000"/>
                                        <p:tgtEl>
                                          <p:spTgt spid="10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000"/>
                            </p:stCondLst>
                            <p:childTnLst>
                              <p:par>
                                <p:cTn id="6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0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0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0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53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0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0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0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31" presetClass="exit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82" dur="1000"/>
                                        <p:tgtEl>
                                          <p:spTgt spid="10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/>
                                        <p:tgtEl>
                                          <p:spTgt spid="10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/>
                                        <p:tgtEl>
                                          <p:spTgt spid="10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5" dur="1000"/>
                                        <p:tgtEl>
                                          <p:spTgt spid="10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31" presetClass="exit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88" dur="1000"/>
                                        <p:tgtEl>
                                          <p:spTgt spid="10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/>
                                        <p:tgtEl>
                                          <p:spTgt spid="10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/>
                                        <p:tgtEl>
                                          <p:spTgt spid="10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1" dur="1000"/>
                                        <p:tgtEl>
                                          <p:spTgt spid="10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1000"/>
                            </p:stCondLst>
                            <p:childTnLst>
                              <p:par>
                                <p:cTn id="94" presetID="53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0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0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10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53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10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10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10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31" presetClass="exit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107" dur="1000"/>
                                        <p:tgtEl>
                                          <p:spTgt spid="10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/>
                                        <p:tgtEl>
                                          <p:spTgt spid="10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/>
                                        <p:tgtEl>
                                          <p:spTgt spid="10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0" dur="1000"/>
                                        <p:tgtEl>
                                          <p:spTgt spid="10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2" presetID="31" presetClass="exit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113" dur="1000"/>
                                        <p:tgtEl>
                                          <p:spTgt spid="10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/>
                                        <p:tgtEl>
                                          <p:spTgt spid="10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0"/>
                                        <p:tgtEl>
                                          <p:spTgt spid="10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6" dur="1000"/>
                                        <p:tgtEl>
                                          <p:spTgt spid="10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30000" r="-3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762000" y="274638"/>
            <a:ext cx="7924800" cy="1143000"/>
          </a:xfrm>
        </p:spPr>
        <p:txBody>
          <a:bodyPr>
            <a:normAutofit/>
          </a:bodyPr>
          <a:lstStyle/>
          <a:p>
            <a:pPr algn="l"/>
            <a:r>
              <a:rPr lang="ru-RU" altLang="ru-RU" sz="6000" b="1" dirty="0" smtClean="0">
                <a:solidFill>
                  <a:srgbClr val="FF0000"/>
                </a:solidFill>
                <a:latin typeface="Comic Sans MS" pitchFamily="66" charset="0"/>
              </a:rPr>
              <a:t>Вывод:</a:t>
            </a:r>
            <a:endParaRPr lang="ru-RU" altLang="ru-RU" sz="6000" b="1" dirty="0" smtClean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	</a:t>
            </a:r>
            <a:r>
              <a:rPr lang="ru-RU" b="1" i="1" dirty="0" smtClean="0"/>
              <a:t>Многочисленные </a:t>
            </a:r>
            <a:r>
              <a:rPr lang="ru-RU" b="1" i="1" dirty="0" smtClean="0"/>
              <a:t>мобильные устройства </a:t>
            </a:r>
            <a:r>
              <a:rPr lang="ru-RU" b="1" i="1" dirty="0" smtClean="0"/>
              <a:t>и Интернет </a:t>
            </a:r>
            <a:r>
              <a:rPr lang="ru-RU" b="1" i="1" dirty="0" smtClean="0"/>
              <a:t>порождают новые виды заболеваний, ранее неизвестных. Выходом из этой ситуации могли бы стать </a:t>
            </a:r>
            <a:r>
              <a:rPr lang="ru-RU" b="1" i="1" dirty="0" smtClean="0">
                <a:solidFill>
                  <a:srgbClr val="FF0000"/>
                </a:solidFill>
              </a:rPr>
              <a:t>самоограничение и разумный подход в использовании </a:t>
            </a:r>
            <a:r>
              <a:rPr lang="ru-RU" b="1" i="1" dirty="0" err="1" smtClean="0">
                <a:solidFill>
                  <a:srgbClr val="FF0000"/>
                </a:solidFill>
              </a:rPr>
              <a:t>гаджетов</a:t>
            </a:r>
            <a:r>
              <a:rPr lang="ru-RU" b="1" i="1" dirty="0" smtClean="0"/>
              <a:t>, количество которых непрерывно растет.</a:t>
            </a:r>
            <a:endParaRPr lang="ru-RU" b="1" i="1" dirty="0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5000" b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457200"/>
            <a:ext cx="9144000" cy="2133600"/>
          </a:xfrm>
          <a:solidFill>
            <a:schemeClr val="accent1">
              <a:lumMod val="75000"/>
              <a:alpha val="56000"/>
            </a:schemeClr>
          </a:solidFill>
        </p:spPr>
        <p:txBody>
          <a:bodyPr>
            <a:normAutofit/>
          </a:bodyPr>
          <a:lstStyle/>
          <a:p>
            <a:r>
              <a:rPr lang="ru-RU" sz="6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entury Gothic" pitchFamily="34" charset="0"/>
              </a:rPr>
              <a:t>Спасибо за внимание!</a:t>
            </a:r>
            <a:endParaRPr lang="ru-RU" sz="6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Century Gothic" pitchFamily="34" charset="0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1. Интернет -зависимость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7" name="Содержимое 6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sz="2000" b="1" dirty="0" smtClean="0"/>
              <a:t>53% россиян до 24 лет страдают интернет зависимостью - это навязчивое желание человека получить доступ в сеть, которое часто к тому же вытесняет и личную жизнь, и работу </a:t>
            </a:r>
          </a:p>
          <a:p>
            <a:pPr>
              <a:buNone/>
            </a:pPr>
            <a:r>
              <a:rPr lang="ru-RU" dirty="0" smtClean="0"/>
              <a:t> </a:t>
            </a:r>
          </a:p>
          <a:p>
            <a:endParaRPr lang="ru-RU" dirty="0"/>
          </a:p>
        </p:txBody>
      </p:sp>
      <p:pic>
        <p:nvPicPr>
          <p:cNvPr id="2052" name="Picture 4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33400" y="3886200"/>
            <a:ext cx="4038600" cy="269477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3" name="Рисунок 12" descr="https://ds02.infourok.ru/uploads/ex/033d/00039934-e6e32ae0/img15.jpg"/>
          <p:cNvPicPr/>
          <p:nvPr/>
        </p:nvPicPr>
        <p:blipFill>
          <a:blip r:embed="rId3"/>
          <a:srcRect l="39439" t="16104" r="-58" b="6493"/>
          <a:stretch>
            <a:fillRect/>
          </a:stretch>
        </p:blipFill>
        <p:spPr bwMode="auto">
          <a:xfrm>
            <a:off x="5181600" y="2209800"/>
            <a:ext cx="3603480" cy="344925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2</a:t>
            </a:r>
            <a:r>
              <a:rPr lang="ru-RU" dirty="0" smtClean="0">
                <a:solidFill>
                  <a:srgbClr val="FF0000"/>
                </a:solidFill>
              </a:rPr>
              <a:t>.</a:t>
            </a:r>
            <a:r>
              <a:rPr lang="ru-RU" b="1" dirty="0" smtClean="0">
                <a:solidFill>
                  <a:srgbClr val="FF0000"/>
                </a:solidFill>
              </a:rPr>
              <a:t> Депрессия от пользования </a:t>
            </a:r>
            <a:br>
              <a:rPr lang="ru-RU" b="1" dirty="0" smtClean="0">
                <a:solidFill>
                  <a:srgbClr val="FF0000"/>
                </a:solidFill>
              </a:rPr>
            </a:br>
            <a:r>
              <a:rPr lang="ru-RU" b="1" dirty="0" smtClean="0">
                <a:solidFill>
                  <a:srgbClr val="FF0000"/>
                </a:solidFill>
              </a:rPr>
              <a:t>социальными сетями</a:t>
            </a:r>
            <a:br>
              <a:rPr lang="ru-RU" b="1" dirty="0" smtClean="0">
                <a:solidFill>
                  <a:srgbClr val="FF0000"/>
                </a:solidFill>
              </a:rPr>
            </a:b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(</a:t>
            </a:r>
            <a:r>
              <a:rPr lang="ru-RU" b="1" i="1" dirty="0" smtClean="0">
                <a:solidFill>
                  <a:schemeClr val="accent2">
                    <a:lumMod val="75000"/>
                  </a:schemeClr>
                </a:solidFill>
              </a:rPr>
              <a:t>«Депрессия от </a:t>
            </a:r>
            <a:r>
              <a:rPr lang="ru-RU" b="1" i="1" dirty="0" err="1" smtClean="0">
                <a:solidFill>
                  <a:schemeClr val="accent2">
                    <a:lumMod val="75000"/>
                  </a:schemeClr>
                </a:solidFill>
              </a:rPr>
              <a:t>ВКонтакте</a:t>
            </a:r>
            <a:r>
              <a:rPr lang="ru-RU" b="1" i="1" dirty="0" smtClean="0">
                <a:solidFill>
                  <a:schemeClr val="accent2">
                    <a:lumMod val="75000"/>
                  </a:schemeClr>
                </a:solidFill>
              </a:rPr>
              <a:t>»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) </a:t>
            </a:r>
            <a:endParaRPr lang="ru-RU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0" y="1600200"/>
            <a:ext cx="4495800" cy="4525963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	</a:t>
            </a:r>
          </a:p>
          <a:p>
            <a:pPr algn="ctr">
              <a:buNone/>
            </a:pPr>
            <a:r>
              <a:rPr lang="ru-RU" b="1" u="sng" dirty="0" smtClean="0"/>
              <a:t>Парадокс Интернета:</a:t>
            </a:r>
          </a:p>
          <a:p>
            <a:pPr>
              <a:buNone/>
            </a:pPr>
            <a:r>
              <a:rPr lang="ru-RU" dirty="0" smtClean="0"/>
              <a:t>	</a:t>
            </a:r>
            <a:r>
              <a:rPr lang="ru-RU" b="1" i="1" dirty="0" smtClean="0"/>
              <a:t>способен соединить людей, которые находятся далеко, но часто разъединяет с теми, кто находится рядом!</a:t>
            </a:r>
            <a:endParaRPr lang="ru-RU" b="1" i="1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724400" y="1752600"/>
            <a:ext cx="4197273" cy="263655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8" name="Рисунок 7" descr="https://fs00.infourok.ru/images/doc/235/109929/1/img5.jpg"/>
          <p:cNvPicPr/>
          <p:nvPr/>
        </p:nvPicPr>
        <p:blipFill>
          <a:blip r:embed="rId3"/>
          <a:srcRect l="56396" t="58961"/>
          <a:stretch>
            <a:fillRect/>
          </a:stretch>
        </p:blipFill>
        <p:spPr bwMode="auto">
          <a:xfrm>
            <a:off x="4114800" y="4495800"/>
            <a:ext cx="3352800" cy="21336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3. Зависимость от </a:t>
            </a:r>
            <a:r>
              <a:rPr lang="ru-RU" b="1" dirty="0" err="1" smtClean="0">
                <a:solidFill>
                  <a:srgbClr val="FF0000"/>
                </a:solidFill>
              </a:rPr>
              <a:t>онлайн-игр</a:t>
            </a:r>
            <a:r>
              <a:rPr lang="ru-RU" b="1" dirty="0" smtClean="0">
                <a:solidFill>
                  <a:srgbClr val="FF0000"/>
                </a:solidFill>
              </a:rPr>
              <a:t>. 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44034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257800" y="3200400"/>
            <a:ext cx="3215481" cy="321548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Picture 6" descr="http://www.foundreams.com/assets/img/7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3400" y="3276600"/>
            <a:ext cx="4038600" cy="307694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23553" name="Rectangle 1"/>
          <p:cNvSpPr>
            <a:spLocks noChangeArrowheads="1"/>
          </p:cNvSpPr>
          <p:nvPr/>
        </p:nvSpPr>
        <p:spPr bwMode="auto">
          <a:xfrm>
            <a:off x="381000" y="1524000"/>
            <a:ext cx="8458200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286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Это расстройство вызывает тяжелые депрессии, </a:t>
            </a:r>
          </a:p>
          <a:p>
            <a:pPr marL="0" marR="0" lvl="0" indent="2286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может привести к физическому истощению</a:t>
            </a:r>
          </a:p>
          <a:p>
            <a:pPr marL="0" marR="0" lvl="0" indent="2286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и даже к самоубийству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 </a:t>
            </a:r>
            <a:endParaRPr kumimoji="0" lang="ru-RU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3581400" y="5029199"/>
            <a:ext cx="5257800" cy="1447801"/>
          </a:xfrm>
          <a:noFill/>
        </p:spPr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ru-RU" dirty="0" smtClean="0">
                <a:latin typeface="Century Gothic" pitchFamily="34" charset="0"/>
              </a:rPr>
              <a:t>	</a:t>
            </a:r>
            <a:r>
              <a:rPr lang="ru-RU" sz="1900" dirty="0" smtClean="0">
                <a:latin typeface="Century Gothic" pitchFamily="34" charset="0"/>
              </a:rPr>
              <a:t>	</a:t>
            </a:r>
            <a:r>
              <a:rPr lang="ru-RU" sz="2400" b="1" u="sng" dirty="0" smtClean="0">
                <a:solidFill>
                  <a:schemeClr val="accent2">
                    <a:lumMod val="75000"/>
                  </a:schemeClr>
                </a:solidFill>
                <a:latin typeface="Century Gothic" pitchFamily="34" charset="0"/>
              </a:rPr>
              <a:t>Симптомы:</a:t>
            </a:r>
          </a:p>
          <a:p>
            <a:r>
              <a:rPr lang="ru-RU" sz="1900" b="1" i="1" dirty="0" smtClean="0">
                <a:solidFill>
                  <a:schemeClr val="accent2">
                    <a:lumMod val="75000"/>
                  </a:schemeClr>
                </a:solidFill>
                <a:latin typeface="Century Gothic" pitchFamily="34" charset="0"/>
              </a:rPr>
              <a:t>человек никогда не может выключить телефон;</a:t>
            </a:r>
          </a:p>
          <a:p>
            <a:r>
              <a:rPr lang="ru-RU" sz="1900" b="1" i="1" dirty="0" smtClean="0">
                <a:solidFill>
                  <a:schemeClr val="accent2">
                    <a:lumMod val="75000"/>
                  </a:schemeClr>
                </a:solidFill>
                <a:latin typeface="Century Gothic" pitchFamily="34" charset="0"/>
              </a:rPr>
              <a:t>человек постоянно боится ситуации потери связи;</a:t>
            </a:r>
          </a:p>
          <a:p>
            <a:r>
              <a:rPr lang="ru-RU" sz="1900" b="1" i="1" dirty="0" smtClean="0">
                <a:solidFill>
                  <a:schemeClr val="accent2">
                    <a:lumMod val="75000"/>
                  </a:schemeClr>
                </a:solidFill>
                <a:latin typeface="Century Gothic" pitchFamily="34" charset="0"/>
              </a:rPr>
              <a:t>Человек постоянно проверяет новые сообщения, звонки</a:t>
            </a:r>
          </a:p>
          <a:p>
            <a:pPr>
              <a:buNone/>
            </a:pPr>
            <a:endParaRPr lang="ru-RU" sz="1600" dirty="0">
              <a:latin typeface="Century Gothic" pitchFamily="34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4. </a:t>
            </a:r>
            <a:r>
              <a:rPr lang="ru-RU" b="1" dirty="0" err="1" smtClean="0">
                <a:solidFill>
                  <a:srgbClr val="FF0000"/>
                </a:solidFill>
              </a:rPr>
              <a:t>Номофобия</a:t>
            </a:r>
            <a:r>
              <a:rPr lang="ru-RU" b="1" dirty="0" smtClean="0">
                <a:solidFill>
                  <a:srgbClr val="FF0000"/>
                </a:solidFill>
              </a:rPr>
              <a:t> – состояние тревоги у людей, которые лишились доступа к мобильному телефону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26630" name="Picture 6" descr="http://news2000.com.ua/ni/1/19/196539/default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38600" y="1905000"/>
            <a:ext cx="4143807" cy="2743200"/>
          </a:xfrm>
          <a:prstGeom prst="roundRect">
            <a:avLst>
              <a:gd name="adj" fmla="val 960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" name="Рисунок 5"/>
          <p:cNvPicPr/>
          <p:nvPr/>
        </p:nvPicPr>
        <p:blipFill>
          <a:blip r:embed="rId4"/>
          <a:srcRect l="29338" r="29159"/>
          <a:stretch>
            <a:fillRect/>
          </a:stretch>
        </p:blipFill>
        <p:spPr bwMode="auto">
          <a:xfrm>
            <a:off x="685800" y="1905000"/>
            <a:ext cx="2209800" cy="409575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solidFill>
                  <a:srgbClr val="FF0000"/>
                </a:solidFill>
              </a:rPr>
              <a:t>5. Синдром фантомного звонка</a:t>
            </a:r>
            <a:endParaRPr lang="ru-RU" sz="4000" b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81000" y="990600"/>
            <a:ext cx="8229600" cy="1219200"/>
          </a:xfrm>
          <a:noFill/>
        </p:spPr>
        <p:txBody>
          <a:bodyPr>
            <a:normAutofit fontScale="92500"/>
          </a:bodyPr>
          <a:lstStyle/>
          <a:p>
            <a:pPr>
              <a:buNone/>
            </a:pPr>
            <a:r>
              <a:rPr lang="ru-RU" dirty="0" smtClean="0">
                <a:latin typeface="Century Gothic" pitchFamily="34" charset="0"/>
              </a:rPr>
              <a:t>	</a:t>
            </a:r>
            <a:r>
              <a:rPr lang="ru-RU" sz="1900" dirty="0" smtClean="0">
                <a:latin typeface="Century Gothic" pitchFamily="34" charset="0"/>
              </a:rPr>
              <a:t>	</a:t>
            </a:r>
            <a:r>
              <a:rPr lang="ru-RU" sz="2000" b="1" u="sng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ru-RU" sz="2000" b="1" u="sng" dirty="0" smtClean="0">
                <a:solidFill>
                  <a:schemeClr val="accent2">
                    <a:lumMod val="75000"/>
                  </a:schemeClr>
                </a:solidFill>
                <a:latin typeface="Century Gothic" pitchFamily="34" charset="0"/>
              </a:rPr>
              <a:t>Синдром фантомных звонков </a:t>
            </a:r>
            <a:r>
              <a:rPr lang="ru-RU" sz="2000" b="1" dirty="0" smtClean="0">
                <a:solidFill>
                  <a:schemeClr val="accent2">
                    <a:lumMod val="75000"/>
                  </a:schemeClr>
                </a:solidFill>
                <a:latin typeface="Century Gothic" pitchFamily="34" charset="0"/>
              </a:rPr>
              <a:t>— </a:t>
            </a:r>
            <a:r>
              <a:rPr lang="ru-RU" sz="2000" b="1" i="1" dirty="0" smtClean="0">
                <a:solidFill>
                  <a:schemeClr val="accent2">
                    <a:lumMod val="75000"/>
                  </a:schemeClr>
                </a:solidFill>
                <a:latin typeface="Century Gothic" pitchFamily="34" charset="0"/>
              </a:rPr>
              <a:t>это когда человек слышит звонок или чувствует вибрацию от мобильного телефона, даже когда телефон отсутствует или отключен. </a:t>
            </a:r>
            <a:endParaRPr lang="ru-RU" sz="2000" b="1" i="1" dirty="0">
              <a:solidFill>
                <a:schemeClr val="accent2">
                  <a:lumMod val="75000"/>
                </a:schemeClr>
              </a:solidFill>
              <a:latin typeface="Century Gothic" pitchFamily="34" charset="0"/>
            </a:endParaRPr>
          </a:p>
        </p:txBody>
      </p:sp>
      <p:pic>
        <p:nvPicPr>
          <p:cNvPr id="22530" name="Picture 2" descr="http://cs614731.vk.me/v614731979/4c3e/BkB18vqFyb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600" y="2514600"/>
            <a:ext cx="3505200" cy="332529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2534" name="Picture 6" descr="http://favim.ru/orig/201201/01/paren-sotovyy-telefon-devushka-lyubov-soobschenie-Favim.ru-2912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191000" y="2590800"/>
            <a:ext cx="4572000" cy="320954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dirty="0" smtClean="0">
                <a:solidFill>
                  <a:srgbClr val="FF0000"/>
                </a:solidFill>
              </a:rPr>
              <a:t>6. </a:t>
            </a:r>
            <a:r>
              <a:rPr lang="ru-RU" sz="4000" b="1" dirty="0" err="1" smtClean="0">
                <a:solidFill>
                  <a:srgbClr val="FF0000"/>
                </a:solidFill>
              </a:rPr>
              <a:t>Киберболезнь</a:t>
            </a:r>
            <a:endParaRPr lang="ru-RU" sz="4000" b="1" dirty="0" smtClean="0">
              <a:solidFill>
                <a:srgbClr val="FF0000"/>
              </a:solidFill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Текст 5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8" name="Содержимое 7" descr="http://1000dosok.info/s/18-10-1156931.jpg"/>
          <p:cNvPicPr>
            <a:picLocks noGrp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04800" y="1828800"/>
            <a:ext cx="3951288" cy="395128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9" name="Содержимое 8" descr="https://www.geek.com/wp-content/uploads/2010/10/nvidia3dtv_play.jpg"/>
          <p:cNvPicPr>
            <a:picLocks noGrp="1"/>
          </p:cNvPicPr>
          <p:nvPr>
            <p:ph sz="quarter" idx="4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4724400" y="4038600"/>
            <a:ext cx="4041775" cy="250994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" name="Рисунок 9" descr="https://male-hobby.ru/wp-content/uploads/2017/02/zd-ochki-pk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05400" y="1371600"/>
            <a:ext cx="3046413" cy="25908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066800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solidFill>
                  <a:srgbClr val="FF0000"/>
                </a:solidFill>
              </a:rPr>
              <a:t>7. Ухудшение зрения и слуха</a:t>
            </a:r>
            <a:endParaRPr lang="ru-RU" sz="4000" b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4191000"/>
            <a:ext cx="8650480" cy="2362200"/>
          </a:xfrm>
          <a:solidFill>
            <a:schemeClr val="bg1">
              <a:alpha val="70000"/>
            </a:schemeClr>
          </a:solidFill>
        </p:spPr>
        <p:txBody>
          <a:bodyPr>
            <a:normAutofit/>
          </a:bodyPr>
          <a:lstStyle/>
          <a:p>
            <a:pPr fontAlgn="t">
              <a:buNone/>
            </a:pPr>
            <a:r>
              <a:rPr lang="ru-RU" sz="1600" dirty="0" smtClean="0">
                <a:latin typeface="Century Gothic" pitchFamily="34" charset="0"/>
              </a:rPr>
              <a:t>		Длительная концентрация зрения на небольшом объекте может стать причиной раздражения глаз, а это, в свою очередь, чревато воспалением или инфекцией.  Уже 5% первоклассников есть проблемы со зрением, но к 10-11 классу эта цифра возрастает до 25-30%.</a:t>
            </a:r>
            <a:br>
              <a:rPr lang="ru-RU" sz="1600" dirty="0" smtClean="0">
                <a:latin typeface="Century Gothic" pitchFamily="34" charset="0"/>
              </a:rPr>
            </a:br>
            <a:r>
              <a:rPr lang="ru-RU" sz="1600" dirty="0" smtClean="0">
                <a:latin typeface="Century Gothic" pitchFamily="34" charset="0"/>
              </a:rPr>
              <a:t>	Громкая музыка в наушниках может спровоцировать так называемую индуцированную потерю слуха, когда человеку проблематично разобрать речь, особенно при наличии фонового шума. Также прослушивание взрывных мелодий через наушники, могут привести к нарушениям слуха, поэтому не нужно увеличивать громкость выше 80 децибел.</a:t>
            </a:r>
          </a:p>
        </p:txBody>
      </p:sp>
      <p:pic>
        <p:nvPicPr>
          <p:cNvPr id="17410" name="Picture 2" descr="http://mptron.com/news/uploads/posts/2011-09/1315911602_bez-imeni-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1055941"/>
            <a:ext cx="4495800" cy="3068384"/>
          </a:xfrm>
          <a:prstGeom prst="rect">
            <a:avLst/>
          </a:prstGeom>
          <a:noFill/>
        </p:spPr>
      </p:pic>
      <p:pic>
        <p:nvPicPr>
          <p:cNvPr id="17412" name="Picture 4" descr="http://static.ngs.ru/news/preview/d6bc69731ca30e7a843ba98edc61ed5f01baee2d_66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76800" y="1066800"/>
            <a:ext cx="4066032" cy="3048000"/>
          </a:xfrm>
          <a:prstGeom prst="rect">
            <a:avLst/>
          </a:prstGeom>
          <a:noFill/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8100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1590</TotalTime>
  <Words>260</Words>
  <Application>Microsoft Office PowerPoint</Application>
  <PresentationFormat>Экран (4:3)</PresentationFormat>
  <Paragraphs>82</Paragraphs>
  <Slides>22</Slides>
  <Notes>4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Office Theme</vt:lpstr>
      <vt:lpstr>Какие опасности для здоровья школьника несут современные гаджеты?</vt:lpstr>
      <vt:lpstr>Ежедневно во Всемирной паутине присутствует 59%населения России</vt:lpstr>
      <vt:lpstr>1. Интернет -зависимость</vt:lpstr>
      <vt:lpstr>2. Депрессия от пользования  социальными сетями («Депрессия от ВКонтакте») </vt:lpstr>
      <vt:lpstr>3. Зависимость от онлайн-игр. </vt:lpstr>
      <vt:lpstr>4. Номофобия – состояние тревоги у людей, которые лишились доступа к мобильному телефону</vt:lpstr>
      <vt:lpstr>5. Синдром фантомного звонка</vt:lpstr>
      <vt:lpstr>6. Киберболезнь</vt:lpstr>
      <vt:lpstr>7. Ухудшение зрения и слуха</vt:lpstr>
      <vt:lpstr>8. Головные боли и нарушение сна</vt:lpstr>
      <vt:lpstr> 9. Киберхондрия  </vt:lpstr>
      <vt:lpstr> 10. «Эффект Google».  </vt:lpstr>
      <vt:lpstr>11. Нарциссические расстройства</vt:lpstr>
      <vt:lpstr>12. Угревая сыпь и дерматит</vt:lpstr>
      <vt:lpstr>13. Снижение умственных способностей</vt:lpstr>
      <vt:lpstr>14. Синдром дефицита внимания и гиперактивности</vt:lpstr>
      <vt:lpstr>15. Шизоидные расстройства</vt:lpstr>
      <vt:lpstr>Соматические заболевания</vt:lpstr>
      <vt:lpstr>Слайд 19</vt:lpstr>
      <vt:lpstr>Слайд 20</vt:lpstr>
      <vt:lpstr>Вывод:</vt:lpstr>
      <vt:lpstr>Спасибо за внимание!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Влияние гаджетов на здоровье человека</dc:title>
  <dc:creator>Малюлина Наталья Михайловна</dc:creator>
  <cp:lastModifiedBy>malulinanm</cp:lastModifiedBy>
  <cp:revision>166</cp:revision>
  <dcterms:modified xsi:type="dcterms:W3CDTF">2018-12-21T10:35:15Z</dcterms:modified>
</cp:coreProperties>
</file>