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9" r:id="rId5"/>
    <p:sldId id="273" r:id="rId6"/>
    <p:sldId id="267" r:id="rId7"/>
    <p:sldId id="258" r:id="rId8"/>
    <p:sldId id="270" r:id="rId9"/>
    <p:sldId id="259" r:id="rId10"/>
    <p:sldId id="260" r:id="rId11"/>
    <p:sldId id="261" r:id="rId12"/>
    <p:sldId id="262" r:id="rId13"/>
    <p:sldId id="263" r:id="rId14"/>
    <p:sldId id="264" r:id="rId15"/>
    <p:sldId id="272" r:id="rId16"/>
    <p:sldId id="271" r:id="rId17"/>
    <p:sldId id="274" r:id="rId18"/>
    <p:sldId id="275" r:id="rId19"/>
    <p:sldId id="276" r:id="rId20"/>
    <p:sldId id="277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1%8B%D0%B1%D0%B0" TargetMode="External"/><Relationship Id="rId13" Type="http://schemas.openxmlformats.org/officeDocument/2006/relationships/hyperlink" Target="https://ru.wikipedia.org/wiki/%D0%9C%D0%B8%D0%B3%D1%80%D0%B0%D1%86%D0%B8%D1%8F_%D0%BF%D1%82%D0%B8%D1%86" TargetMode="External"/><Relationship Id="rId3" Type="http://schemas.openxmlformats.org/officeDocument/2006/relationships/hyperlink" Target="https://ru.wikipedia.org/wiki/%D0%9F%D0%B0%D1%88%D0%BD%D1%8F" TargetMode="External"/><Relationship Id="rId7" Type="http://schemas.openxmlformats.org/officeDocument/2006/relationships/hyperlink" Target="https://ru.wikipedia.org/wiki/%D0%9F%D0%B8%D1%89%D0%B5%D0%B2%D0%B0%D1%8F_%D1%86%D0%B5%D0%BF%D1%8C" TargetMode="External"/><Relationship Id="rId12" Type="http://schemas.openxmlformats.org/officeDocument/2006/relationships/hyperlink" Target="https://ru.wikipedia.org/wiki/%D0%93%D0%BD%D0%B5%D0%B7%D0%B4%D0%BE%D0%B2%D0%B0%D0%BD%D0%B8%D0%B5" TargetMode="External"/><Relationship Id="rId2" Type="http://schemas.openxmlformats.org/officeDocument/2006/relationships/hyperlink" Target="https://ru.wikipedia.org/wiki/%D0%92%D0%BE%D0%B7%D0%BE%D0%B1%D0%BD%D0%BE%D0%B2%D0%BB%D1%8F%D0%B5%D0%BC%D0%B0%D1%8F_%D1%8D%D0%BD%D0%B5%D1%80%D0%B3%D0%B8%D1%8F" TargetMode="External"/><Relationship Id="rId16" Type="http://schemas.openxmlformats.org/officeDocument/2006/relationships/hyperlink" Target="https://ru.wikipedia.org/wiki/%D0%AF%D1%80%D1%83%D1%81_(%D0%B3%D0%B5%D0%BE%D0%B1%D0%BE%D1%82%D0%B0%D0%BD%D0%B8%D0%BA%D0%B0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7%D0%B0%D0%B3%D1%80%D1%8F%D0%B7%D0%BD%D0%B5%D0%BD%D0%B8%D0%B5_%D0%BF%D1%80%D0%B5%D1%81%D0%BD%D1%8B%D1%85_%D0%B2%D0%BE%D0%B4" TargetMode="External"/><Relationship Id="rId11" Type="http://schemas.openxmlformats.org/officeDocument/2006/relationships/hyperlink" Target="https://ru.wikipedia.org/wiki/%D0%93%D0%BD%D1%83%D1%81" TargetMode="External"/><Relationship Id="rId5" Type="http://schemas.openxmlformats.org/officeDocument/2006/relationships/hyperlink" Target="https://ru.wikipedia.org/wiki/%D0%AD%D0%BA%D0%BE%D1%81%D0%B8%D1%81%D1%82%D0%B5%D0%BC%D0%B0" TargetMode="External"/><Relationship Id="rId15" Type="http://schemas.openxmlformats.org/officeDocument/2006/relationships/hyperlink" Target="https://ru.wikipedia.org/wiki/%D0%A1%D1%83%D0%BA%D1%86%D0%B5%D1%81%D1%81%D0%B8%D1%8F" TargetMode="External"/><Relationship Id="rId10" Type="http://schemas.openxmlformats.org/officeDocument/2006/relationships/hyperlink" Target="https://ru.wikipedia.org/wiki/%D0%91%D0%B5%D1%81%D0%BF%D0%BE%D0%B7%D0%B2%D0%BE%D0%BD%D0%BE%D1%87%D0%BD%D1%8B%D0%B5" TargetMode="External"/><Relationship Id="rId4" Type="http://schemas.openxmlformats.org/officeDocument/2006/relationships/hyperlink" Target="https://ru.wikipedia.org/wiki/%D0%A1%D0%B5%D0%B9%D1%81%D0%BC%D0%BE%D0%BB%D0%BE%D0%B3%D0%B8%D1%8F" TargetMode="External"/><Relationship Id="rId9" Type="http://schemas.openxmlformats.org/officeDocument/2006/relationships/hyperlink" Target="https://ru.wikipedia.org/wiki/%D0%AD%D0%BB%D0%B8%D0%BC%D0%B8%D0%BD%D0%B0%D1%86%D0%B8%D1%8F_(%D0%B1%D0%B8%D0%BE%D0%BB%D0%BE%D0%B3%D0%B8%D1%8F)" TargetMode="External"/><Relationship Id="rId14" Type="http://schemas.openxmlformats.org/officeDocument/2006/relationships/hyperlink" Target="https://ru.wikipedia.org/wiki/%D0%9F%D0%BE%D0%B9%D0%BC%D0%B0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F%D0%B5%D1%80%D0%B0%D1%86%D0%B8%D1%8F_Chastise" TargetMode="External"/><Relationship Id="rId13" Type="http://schemas.openxmlformats.org/officeDocument/2006/relationships/hyperlink" Target="https://ru.wikipedia.org/wiki/%D0%98%D1%82%D0%B0%D0%BB%D0%B8%D1%8F" TargetMode="External"/><Relationship Id="rId18" Type="http://schemas.openxmlformats.org/officeDocument/2006/relationships/hyperlink" Target="https://ru.wikipedia.org/wiki/5_%D0%BE%D0%BA%D1%82%D1%8F%D0%B1%D1%80%D1%8F" TargetMode="External"/><Relationship Id="rId3" Type="http://schemas.openxmlformats.org/officeDocument/2006/relationships/hyperlink" Target="https://ru.wikipedia.org/wiki/%D0%96%D1%83%D1%85%D1%8D" TargetMode="External"/><Relationship Id="rId21" Type="http://schemas.openxmlformats.org/officeDocument/2006/relationships/hyperlink" Target="https://ru.wikipedia.org/wiki/17_%D0%B0%D0%B2%D0%B3%D1%83%D1%81%D1%82%D0%B0" TargetMode="External"/><Relationship Id="rId7" Type="http://schemas.openxmlformats.org/officeDocument/2006/relationships/hyperlink" Target="https://ru.wikipedia.org/wiki/1943_%D0%B3%D0%BE%D0%B4" TargetMode="External"/><Relationship Id="rId12" Type="http://schemas.openxmlformats.org/officeDocument/2006/relationships/hyperlink" Target="https://ru.wikipedia.org/wiki/%D0%9F%D0%BB%D0%BE%D1%82%D0%B8%D0%BD%D0%B0_%D0%92%D0%B0%D0%B9%D0%BE%D0%BD%D1%82" TargetMode="External"/><Relationship Id="rId17" Type="http://schemas.openxmlformats.org/officeDocument/2006/relationships/hyperlink" Target="https://ru.wikipedia.org/wiki/%D0%9F%D0%B0%D0%BA%D0%B8%D1%81%D1%82%D0%B0%D0%BD" TargetMode="External"/><Relationship Id="rId2" Type="http://schemas.openxmlformats.org/officeDocument/2006/relationships/hyperlink" Target="https://ru.wikipedia.org/wiki/%D0%94%D0%B0%D0%BC%D0%B1%D0%B0_%D0%91%D0%B0%D0%BD%D1%8C%D1%86%D1%8F%D0%BE" TargetMode="External"/><Relationship Id="rId16" Type="http://schemas.openxmlformats.org/officeDocument/2006/relationships/hyperlink" Target="https://ru.wikipedia.org/wiki/%D0%91%D0%B5%D0%BB%D1%83%D0%B4%D0%B6%D0%B8%D1%81%D1%82%D0%B0%D0%BD" TargetMode="External"/><Relationship Id="rId20" Type="http://schemas.openxmlformats.org/officeDocument/2006/relationships/hyperlink" Target="https://ru.wikipedia.org/wiki/%D0%A2%D1%85%D0%B0%D0%BD%D1%8C%D1%85%D0%BE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7_%D0%BC%D0%B0%D1%8F" TargetMode="External"/><Relationship Id="rId11" Type="http://schemas.openxmlformats.org/officeDocument/2006/relationships/hyperlink" Target="https://ru.wikipedia.org/wiki/1963_%D0%B3%D0%BE%D0%B4" TargetMode="External"/><Relationship Id="rId5" Type="http://schemas.openxmlformats.org/officeDocument/2006/relationships/hyperlink" Target="https://ru.wikipedia.org/wiki/1975_%D0%B3%D0%BE%D0%B4" TargetMode="External"/><Relationship Id="rId15" Type="http://schemas.openxmlformats.org/officeDocument/2006/relationships/hyperlink" Target="https://ru.wikipedia.org/wiki/2005_%D0%B3%D0%BE%D0%B4" TargetMode="External"/><Relationship Id="rId23" Type="http://schemas.openxmlformats.org/officeDocument/2006/relationships/hyperlink" Target="https://ru.wikipedia.org/wiki/%D0%90%D0%B2%D0%B0%D1%80%D0%B8%D1%8F_%D0%BD%D0%B0_%D0%A1%D0%B0%D1%8F%D0%BD%D0%BE-%D0%A8%D1%83%D1%88%D0%B5%D0%BD%D1%81%D0%BA%D0%BE%D0%B9_%D0%93%D0%AD%D0%A1_(2009)" TargetMode="External"/><Relationship Id="rId10" Type="http://schemas.openxmlformats.org/officeDocument/2006/relationships/hyperlink" Target="https://ru.wikipedia.org/wiki/9_%D0%BE%D0%BA%D1%82%D1%8F%D0%B1%D1%80%D1%8F" TargetMode="External"/><Relationship Id="rId19" Type="http://schemas.openxmlformats.org/officeDocument/2006/relationships/hyperlink" Target="https://ru.wikipedia.org/wiki/2007_%D0%B3%D0%BE%D0%B4" TargetMode="External"/><Relationship Id="rId4" Type="http://schemas.openxmlformats.org/officeDocument/2006/relationships/hyperlink" Target="https://ru.wikipedia.org/wiki/%D0%A2%D0%B0%D0%B9%D1%84%D1%83%D0%BD_%D0%9D%D0%B8%D0%BD%D0%B0_(1975)" TargetMode="External"/><Relationship Id="rId9" Type="http://schemas.openxmlformats.org/officeDocument/2006/relationships/hyperlink" Target="https://ru.wikipedia.org/wiki/%D0%9C%D1%91%D0%BD%D0%B5%D0%B7%D0%B5%D0%B5_(%D0%B2%D0%BE%D0%B4%D0%BE%D1%85%D1%80%D0%B0%D0%BD%D0%B8%D0%BB%D0%B8%D1%89%D0%B5)" TargetMode="External"/><Relationship Id="rId14" Type="http://schemas.openxmlformats.org/officeDocument/2006/relationships/hyperlink" Target="https://ru.wikipedia.org/wiki/11_%D1%84%D0%B5%D0%B2%D1%80%D0%B0%D0%BB%D1%8F" TargetMode="External"/><Relationship Id="rId22" Type="http://schemas.openxmlformats.org/officeDocument/2006/relationships/hyperlink" Target="https://ru.wikipedia.org/wiki/2009_%D0%B3%D0%BE%D0%B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42;&#1080;&#1082;&#1080;&#1087;&#1077;&#1076;&#1080;&#1103;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5%D1%87%D0%BD%D0%BE%D0%B9_%D1%82%D1%80%D0%B0%D0%BD%D1%81%D0%BF%D0%BE%D1%80%D1%82" TargetMode="External"/><Relationship Id="rId3" Type="http://schemas.openxmlformats.org/officeDocument/2006/relationships/hyperlink" Target="https://ru.wikipedia.org/wiki/%D0%92%D0%BE%D0%B7%D0%BE%D0%B1%D0%BD%D0%BE%D0%B2%D0%BB%D1%8F%D0%B5%D0%BC%D1%8B%D0%B9_%D0%B8%D1%81%D1%82%D0%BE%D1%87%D0%BD%D0%B8%D0%BA_%D1%8D%D0%BD%D0%B5%D1%80%D0%B3%D0%B8%D0%B8" TargetMode="External"/><Relationship Id="rId7" Type="http://schemas.openxmlformats.org/officeDocument/2006/relationships/hyperlink" Target="https://ru.wikipedia.org/wiki/%D0%9D%D0%B5%D1%80%D0%B5%D1%81%D1%82" TargetMode="External"/><Relationship Id="rId2" Type="http://schemas.openxmlformats.org/officeDocument/2006/relationships/hyperlink" Target="https://ru.wikipedia.org/wiki/%D0%93%D0%B8%D0%B4%D1%80%D0%BE%D1%8D%D0%BB%D0%B5%D0%BA%D1%82%D1%80%D0%BE%D1%81%D1%82%D0%B0%D0%BD%D1%86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0%D1%8B%D0%B1%D0%BD%D0%BE%D0%B5_%D1%85%D0%BE%D0%B7%D1%8F%D0%B9%D1%81%D1%82%D0%B2%D0%BE" TargetMode="External"/><Relationship Id="rId11" Type="http://schemas.openxmlformats.org/officeDocument/2006/relationships/hyperlink" Target="https://ru.wikipedia.org/wiki/%D0%A3%D0%BC%D0%B5%D1%80%D0%B5%D0%BD%D0%BD%D1%8B%D0%B9_%D0%BA%D0%BB%D0%B8%D0%BC%D0%B0%D1%82" TargetMode="External"/><Relationship Id="rId5" Type="http://schemas.openxmlformats.org/officeDocument/2006/relationships/hyperlink" Target="https://ru.wikipedia.org/wiki/%D0%9A%D0%B8%D0%B5%D0%B2%D1%81%D0%BA%D0%B0%D1%8F_%D0%93%D0%AD%D0%A1" TargetMode="External"/><Relationship Id="rId10" Type="http://schemas.openxmlformats.org/officeDocument/2006/relationships/hyperlink" Target="https://ru.wikipedia.org/wiki/%D0%91%D1%8C%D0%B5%D1%84" TargetMode="External"/><Relationship Id="rId4" Type="http://schemas.openxmlformats.org/officeDocument/2006/relationships/hyperlink" Target="https://ru.wikipedia.org/wiki/%D0%9A%D0%B0%D0%BF%D0%B8%D1%82%D0%B0%D0%BB%D0%BE%D1%91%D0%BC%D0%BA%D0%BE%D1%81%D1%82%D1%8C" TargetMode="External"/><Relationship Id="rId9" Type="http://schemas.openxmlformats.org/officeDocument/2006/relationships/hyperlink" Target="https://ru.wikipedia.org/wiki/%D0%A8%D0%BB%D1%8E%D0%B7_(%D0%B3%D0%B8%D0%B4%D1%80%D0%BE%D1%82%D0%B5%D1%85%D0%BD%D0%B8%D1%87%D0%B5%D1%81%D0%BA%D0%BE%D0%B5_%D1%81%D0%BE%D0%BE%D1%80%D1%83%D0%B6%D0%B5%D0%BD%D0%B8%D0%B5)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3933056"/>
            <a:ext cx="6400800" cy="29249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 ученик 9»а» класса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Кизильской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Школы №1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Чиков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Кирилл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учитель физики: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Имя учителя.</a:t>
            </a:r>
          </a:p>
          <a:p>
            <a:endParaRPr lang="ru-RU" dirty="0" smtClean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24744"/>
            <a:ext cx="8305800" cy="151216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Гидроэлектростанция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83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</a:t>
            </a:r>
            <a:r>
              <a:rPr lang="ru-RU" dirty="0" smtClean="0"/>
              <a:t>     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Мощные  ГЭС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             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280920" cy="56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dirty="0" smtClean="0"/>
              <a:t>                   </a:t>
            </a:r>
            <a:r>
              <a:rPr lang="ru-RU" dirty="0" smtClean="0"/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ГЭС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35292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dirty="0" smtClean="0"/>
              <a:t>                     </a:t>
            </a:r>
            <a:r>
              <a:rPr lang="ru-RU" dirty="0" smtClean="0"/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ГЭС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424935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Гидроэлектростанции также делятся в зависимости от максимального использования напора воды: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высоконапорные — более 60 м;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средненапорные — от 25 м;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низконапорные — от 3 до 25 м.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Гидроэлектрические станции также разделяются в зависимости от принципа использования природных ресурсов, и, соответственно, образующегося напора воды. 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</a:t>
            </a:r>
            <a:r>
              <a:rPr lang="ru-RU" dirty="0" smtClean="0"/>
              <a:t>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908720"/>
            <a:ext cx="8424936" cy="568863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Возобновляемая энергия"/>
              </a:rPr>
              <a:t>возобновляемой энергии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 дешёвая электроэнергия;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не сопровождается вредными выбросами в атмосферу;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быстрый (относительно ТЭЦ/ТЭС) выход на режим выдачи рабочей мощности после включения станции.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затопление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Пашня"/>
              </a:rPr>
              <a:t>пахотных земель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ведётся только там, где есть большие запасы энергии воды;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горные реки опасны из-за высокой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Сейсмология"/>
              </a:rPr>
              <a:t>сейсмичности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экологические проблемы: сокращённые и нерегулируемые попуски воды из водохранилищ по 10-15 дней (вплоть до их отсутствия), приводят к перестройке уникальных пойменных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Экосистема"/>
              </a:rPr>
              <a:t>экосистем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всему руслу рек, как следствие,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Загрязнение пресных вод"/>
              </a:rPr>
              <a:t>загрязнение рек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сокращение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Пищевая цепь"/>
              </a:rPr>
              <a:t>трофических цепей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снижение численности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tooltip="Рыба"/>
              </a:rPr>
              <a:t>рыб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9" tooltip="Элиминация (биология)"/>
              </a:rPr>
              <a:t>элиминация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0" tooltip="Беспозвоночные"/>
              </a:rPr>
              <a:t>беспозвоночных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водных животных, повышение агрессивности компонентов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1" tooltip="Гнус"/>
              </a:rPr>
              <a:t>гнуса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(мошки) из-за недоедания на личиночных стадиях, исчезновение мест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2" tooltip="Гнездование"/>
              </a:rPr>
              <a:t>гнездования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многих видов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3" tooltip="Миграция птиц"/>
              </a:rPr>
              <a:t>перелётных птиц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недостаточное увлажнение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4" tooltip="Пойма"/>
              </a:rPr>
              <a:t>пойменной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почвы, негативные растительные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5" tooltip="Сукцессия"/>
              </a:rPr>
              <a:t>сукцессии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(обеднение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16" tooltip="Ярус (геоботаника)"/>
              </a:rPr>
              <a:t>фитомассы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сокращение потока биогенных веществ в океаны.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517632" cy="98072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Преимущества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недостатки ГЭС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Крупнейшей аварией за всю историю ГЭС является прорыв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Дамба Баньцяо"/>
              </a:rPr>
              <a:t>плотины китайского водохранилища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" tooltip="Дамба Баньцяо"/>
              </a:rPr>
              <a:t>Баньцяо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 реке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3" tooltip="Жухэ"/>
              </a:rPr>
              <a:t>Жухэ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 провинции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Хэнань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результате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tooltip="Тайфун Нина (1975)"/>
              </a:rPr>
              <a:t>тайфуна Нина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tooltip="1975 год"/>
              </a:rPr>
              <a:t>1975 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Число погибших более 170 тыс. человек, пострадало 11 млн.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tooltip="17 мая"/>
              </a:rPr>
              <a:t>17 мая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tooltip="1943 год"/>
              </a:rPr>
              <a:t>1943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операция британских войск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8" tooltip="Операция Chastise"/>
              </a:rPr>
              <a:t>Chastise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по подрыву плотин на реках Мёне (водохранилище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9" tooltip="Мёнезее (водохранилище)"/>
              </a:rPr>
              <a:t>Мёнезее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(водохранилище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Эдерзее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повлёкшие за собой гибель 1268 человек, в том числе около 700 советских военнопленных.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0" tooltip="9 октября"/>
              </a:rPr>
              <a:t>9 октября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1" tooltip="1963 год"/>
              </a:rPr>
              <a:t>1963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одна из крупнейших гидротехнических аварий на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2" tooltip="Плотина Вайонт"/>
              </a:rPr>
              <a:t>плотине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12" tooltip="Плотина Вайонт"/>
              </a:rPr>
              <a:t>Вайонт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 северной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3" tooltip="Италия"/>
              </a:rPr>
              <a:t>Италии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погибло более двух тысяч человек.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ночь на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4" tooltip="11 февраля"/>
              </a:rPr>
              <a:t>11 февраля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5" tooltip="2005 год"/>
              </a:rPr>
              <a:t>2005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 провинции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6" tooltip="Белуджистан"/>
              </a:rPr>
              <a:t>Белуджистан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 юго-западе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7" tooltip="Пакистан"/>
              </a:rPr>
              <a:t>Пакистана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из-за мощных ливней произошёл прорыв 150-метровой плотины ГЭС у города Пасни. В результате было затоплено несколько деревень, более 135 человек погибли.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8" tooltip="5 октября"/>
              </a:rPr>
              <a:t>5 октября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9" tooltip="2007 год"/>
              </a:rPr>
              <a:t>2007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 реке Чу во вьетнамской провинции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20" tooltip="Тханьхоа"/>
              </a:rPr>
              <a:t>Тханьхоа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после резкого подъёма уровня воды прорвало плотину строящейся ГЭС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Кыадат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зоне затопления оказалось около 5 тыс. домов, 35 человек погибли.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1" tooltip="17 августа"/>
              </a:rPr>
              <a:t>17 августа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2" tooltip="2009 год"/>
              </a:rPr>
              <a:t>2009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3" tooltip="Авария на Саяно-Шушенской ГЭС (2009)"/>
              </a:rPr>
              <a:t>авария на Саяно-Шушенской ГЭС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(самой мощной в России). В результате аварии погибло 75 человек, оборудованию и помещениям станции был нанесён серьёзный ущерб.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/>
              <a:t>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Крупнейшие аварии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85584" cy="2088232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Вывод.</a:t>
            </a:r>
            <a:r>
              <a:rPr lang="ru-RU" sz="3200" b="1" dirty="0" smtClean="0"/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 время работы над этим проектом, я разобрался в строении и в функционале ГЭС, а также разобрал классификации и их преимущества и недостатки.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7240"/>
          </a:xfrm>
        </p:spPr>
        <p:txBody>
          <a:bodyPr/>
          <a:lstStyle/>
          <a:p>
            <a:r>
              <a:rPr lang="ru-RU" b="1" dirty="0" smtClean="0"/>
              <a:t>-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https://ru.wikipedia.org/wiki/Википедия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ГИДРОЭЛЕКТРИЧЕСКИЕ СТАНЦИИ МАЛОЙ МОЩНОСТИ» - ГОСУДАРСТВЕННОЕ ЭНЕРГЕТИЧЕСКОЕ ИЗДАТЕЛЬСТВО – МОСКВА – 1941 - ЛЕНИНГРАД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ru-RU" dirty="0" smtClean="0"/>
              <a:t>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0"/>
            <a:ext cx="8085584" cy="141277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Приложение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                (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постройка макета станции)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un9-36.userapi.com/impg/DB3geHGIA3gqCFQV8II8HidOgTsmMFl1VWoz6g/Lofd95w2GyA.jpg?size=1200x1600&amp;quality=96&amp;sign=e2f6bc2e5243fba7abcf2ebe05ab248f&amp;type=albu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sun9-13.userapi.com/impg/-2aeFzV4Rrnx5GTVB-MBwPSpb85PmUhRbZaeDA/1vAtxQmFauA.jpg?size=1600x1200&amp;quality=96&amp;sign=bbd51cf618673e1fcc38cc5ffc79debb&amp;type=albu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b="1" dirty="0" smtClean="0"/>
              <a:t>Содержание: </a:t>
            </a:r>
            <a:endParaRPr lang="ru-RU" dirty="0" smtClean="0"/>
          </a:p>
          <a:p>
            <a:r>
              <a:rPr lang="ru-RU" b="1" dirty="0" smtClean="0"/>
              <a:t>                         </a:t>
            </a:r>
            <a:r>
              <a:rPr lang="ru-RU" b="1" dirty="0" smtClean="0"/>
              <a:t> </a:t>
            </a:r>
            <a:r>
              <a:rPr lang="ru-RU" dirty="0" smtClean="0"/>
              <a:t>1.Введение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2.Что такое ГЭС?</a:t>
            </a:r>
          </a:p>
          <a:p>
            <a:r>
              <a:rPr lang="ru-RU" dirty="0" smtClean="0"/>
              <a:t>                         3.Принцип действия</a:t>
            </a:r>
          </a:p>
          <a:p>
            <a:r>
              <a:rPr lang="ru-RU" dirty="0" smtClean="0"/>
              <a:t>                         4.Особенности</a:t>
            </a:r>
          </a:p>
          <a:p>
            <a:r>
              <a:rPr lang="ru-RU" dirty="0" smtClean="0"/>
              <a:t>                         5.Классификация</a:t>
            </a:r>
          </a:p>
          <a:p>
            <a:r>
              <a:rPr lang="ru-RU" dirty="0" smtClean="0"/>
              <a:t>                        </a:t>
            </a:r>
            <a:r>
              <a:rPr lang="ru-RU" dirty="0" smtClean="0"/>
              <a:t> 6.Преимущества </a:t>
            </a:r>
            <a:r>
              <a:rPr lang="ru-RU" dirty="0" smtClean="0"/>
              <a:t>и недостатки</a:t>
            </a:r>
          </a:p>
          <a:p>
            <a:r>
              <a:rPr lang="ru-RU" dirty="0" smtClean="0"/>
              <a:t>                        </a:t>
            </a:r>
            <a:r>
              <a:rPr lang="ru-RU" dirty="0" smtClean="0"/>
              <a:t> 7.Крупнейшие </a:t>
            </a:r>
            <a:r>
              <a:rPr lang="ru-RU" dirty="0" smtClean="0"/>
              <a:t>аварии</a:t>
            </a:r>
          </a:p>
          <a:p>
            <a:r>
              <a:rPr lang="ru-RU" dirty="0" smtClean="0"/>
              <a:t>                        </a:t>
            </a:r>
            <a:r>
              <a:rPr lang="ru-RU" dirty="0" smtClean="0"/>
              <a:t> 8.Вывод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9.Источники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        10. Приложение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-99392"/>
            <a:ext cx="72831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</a:t>
            </a:r>
            <a:br>
              <a:rPr lang="ru-RU" dirty="0" smtClean="0"/>
            </a:br>
            <a:r>
              <a:rPr lang="ru-RU" dirty="0" smtClean="0"/>
              <a:t>          </a:t>
            </a:r>
            <a:r>
              <a:rPr lang="ru-RU" sz="3600" dirty="0" smtClean="0"/>
              <a:t>Социальный проект</a:t>
            </a:r>
            <a:br>
              <a:rPr lang="ru-RU" sz="3600" dirty="0" smtClean="0"/>
            </a:br>
            <a:r>
              <a:rPr lang="ru-RU" sz="3600" dirty="0" smtClean="0"/>
              <a:t>                       на тему</a:t>
            </a:r>
            <a:br>
              <a:rPr lang="ru-RU" sz="3600" dirty="0" smtClean="0"/>
            </a:br>
            <a:r>
              <a:rPr lang="ru-RU" sz="3600" dirty="0" smtClean="0"/>
              <a:t>         «Гидроэлектростанция»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sun9-22.userapi.com/impg/xRxPiei4kOWEPKjOJWiyqB-D4OQds2NqU_GuWw/zYNGybjdE3k.jpg?size=810x1080&amp;quality=96&amp;sign=34d43ee26ecf6dfd71b87bb241bb2b28&amp;type=albu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en4i\Desktop\8f23331c3055ffc0b0b0b399a0672d2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В настоящее время гидроэнергетика является важнейшей    промышленной энергетической единицей электроэнергетики.                               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За все время развития технического прогресса  человек разработал и построил много  электротехнических сооружений для выработки электроэнергии и все для  того,  чтобы людям облегчить тяжелый и порой опасный труд  и чтобы дома элементарно был свет.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Существует целое множество  ЭС , но это проект рассказывает об одной электростанции- это  гидроэлектростанция.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r>
              <a:rPr lang="ru-RU" dirty="0" smtClean="0"/>
              <a:t>                        </a:t>
            </a:r>
            <a:r>
              <a:rPr lang="ru-RU" sz="2800" dirty="0" smtClean="0"/>
              <a:t>Введение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7240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 проекта: </a:t>
            </a:r>
            <a:r>
              <a:rPr lang="ru-RU" dirty="0" smtClean="0"/>
              <a:t>Разобраться в устройстве работы ГЭС.</a:t>
            </a:r>
          </a:p>
          <a:p>
            <a:r>
              <a:rPr lang="ru-RU" b="1" dirty="0" smtClean="0"/>
              <a:t>Задачи:</a:t>
            </a:r>
          </a:p>
          <a:p>
            <a:pPr>
              <a:buNone/>
            </a:pPr>
            <a:r>
              <a:rPr lang="ru-RU" b="1" dirty="0" smtClean="0"/>
              <a:t>1. </a:t>
            </a:r>
            <a:r>
              <a:rPr lang="ru-RU" dirty="0" smtClean="0"/>
              <a:t>Поиск научно-технической литературы.</a:t>
            </a:r>
          </a:p>
          <a:p>
            <a:pPr>
              <a:buNone/>
            </a:pPr>
            <a:r>
              <a:rPr lang="ru-RU" b="1" dirty="0" smtClean="0"/>
              <a:t>2</a:t>
            </a:r>
            <a:r>
              <a:rPr lang="ru-RU" dirty="0" smtClean="0"/>
              <a:t>. Составление плана работы.</a:t>
            </a:r>
          </a:p>
          <a:p>
            <a:pPr>
              <a:buNone/>
            </a:pPr>
            <a:r>
              <a:rPr lang="ru-RU" b="1" dirty="0" smtClean="0"/>
              <a:t>3</a:t>
            </a:r>
            <a:r>
              <a:rPr lang="ru-RU" dirty="0" smtClean="0"/>
              <a:t>. Составление проекта из выбранной </a:t>
            </a:r>
            <a:r>
              <a:rPr lang="ru-RU" dirty="0" smtClean="0"/>
              <a:t>информации.</a:t>
            </a:r>
          </a:p>
          <a:p>
            <a:pPr>
              <a:buNone/>
            </a:pPr>
            <a:r>
              <a:rPr lang="ru-RU" b="1" dirty="0" smtClean="0"/>
              <a:t>4</a:t>
            </a:r>
            <a:r>
              <a:rPr lang="ru-RU" dirty="0" smtClean="0"/>
              <a:t>. Составление презентации.</a:t>
            </a:r>
          </a:p>
          <a:p>
            <a:pPr>
              <a:buNone/>
            </a:pPr>
            <a:r>
              <a:rPr lang="ru-RU" b="1" dirty="0" smtClean="0"/>
              <a:t>5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  <a:r>
              <a:rPr lang="ru-RU" dirty="0" smtClean="0"/>
              <a:t>Проектирование и постройка макета ГЭС.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dirty="0" smtClean="0"/>
              <a:t>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4971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Гидроэлектростанция  («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гидро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- значит вода,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электро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эктр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Ток, «станция» - сооружение) – комплекс гидротехнических сооружений и энергетического оборудования, обеспечивающий преобразование энергии водного потока в электрическую энергию.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smtClean="0"/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такое  ГЭС?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 fontScale="47500" lnSpcReduction="20000"/>
          </a:bodyPr>
          <a:lstStyle/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Стоимость электроэнергии на российских ГЭС более чем в два раза ниже, чем на тепловых электростанциях.</a:t>
            </a:r>
            <a:r>
              <a:rPr lang="ru-RU" sz="3300" baseline="30000" dirty="0" smtClean="0">
                <a:latin typeface="Times New Roman" pitchFamily="18" charset="0"/>
                <a:cs typeface="Times New Roman" pitchFamily="18" charset="0"/>
                <a:hlinkClick r:id="rId2"/>
              </a:rPr>
              <a:t>[1]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Турбины ГЭС допускают работу во всех режимах от первой до максимальной мощности и позволяют плавно изменять мощность при необходимости, выступая в качестве регулятора выработки электроэнергии.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Гидроагрегат очень быстро набирает мощность после подачи воды (от нуля до полной мощности — от 30 секунд до 2 минут), что позволяет использовать ГЭС в маневренном режиме.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Сток реки является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3" tooltip="Возобновляемый источник энергии"/>
              </a:rPr>
              <a:t>возобновляемым источником энергии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Строительство ГЭС обычно более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4" tooltip="Капиталоёмкость"/>
              </a:rPr>
              <a:t>капиталоёмкое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чем тепловых станций.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Часто эффективные ГЭС более удалены от потребителей, чем тепловые станции.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Водохранилища часто занимают значительные территории, но примерно с 1963 г. начали использоваться защитные сооружения (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5" tooltip="Киевская ГЭС"/>
              </a:rPr>
              <a:t>Киевская ГЭС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), которые ограничивали площадь водохранилища, и, как следствие, ограничивали площадь затопляемой поверхности (поля, луга, посёлки).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Плотины зачастую изменяют характер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6" tooltip="Рыбное хозяйство"/>
              </a:rPr>
              <a:t>рыбного хозяйства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поскольку перекрывают путь к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7" tooltip="Нерест"/>
              </a:rPr>
              <a:t>нерестилищам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проходным рыбам, однако часто благоприятствуют увеличению запасов рыбы в самом водохранилище и осуществлению рыбоводства.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Водохранилища ГЭС, с одной стороны, улучшают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8" tooltip="Речной транспорт"/>
              </a:rPr>
              <a:t>судоходство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но с другой — требуют применения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9" tooltip="Шлюз (гидротехническое сооружение)"/>
              </a:rPr>
              <a:t>шлюзов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для перевода судов с одного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10" tooltip="Бьеф"/>
              </a:rPr>
              <a:t>бьефа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на другой.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Водохранилища делают климат более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  <a:hlinkClick r:id="rId11" tooltip="Умеренный климат"/>
              </a:rPr>
              <a:t>умеренным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</a:t>
            </a:r>
            <a:r>
              <a:rPr lang="ru-RU" dirty="0" smtClean="0"/>
              <a:t>    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Особенности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9523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Гидроэлектрические станции разделяются в зависимости от вырабатываемой мощности: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мощные — вырабатывают от 25 МВт и выше;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средние — до 25 МВт;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малые гидроэлектростанции — до 5 МВт.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smtClean="0"/>
              <a:t>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203</TotalTime>
  <Words>701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Гидроэлектростанция</vt:lpstr>
      <vt:lpstr>                      Социальный проект                        на тему          «Гидроэлектростанция»</vt:lpstr>
      <vt:lpstr>Слайд 3</vt:lpstr>
      <vt:lpstr>                        Введение</vt:lpstr>
      <vt:lpstr>                           Введение</vt:lpstr>
      <vt:lpstr>                       Что такое  ГЭС?</vt:lpstr>
      <vt:lpstr>                  </vt:lpstr>
      <vt:lpstr>                            Особенности</vt:lpstr>
      <vt:lpstr>                       Классификация </vt:lpstr>
      <vt:lpstr>                           Мощные  ГЭС                </vt:lpstr>
      <vt:lpstr>                        Средние ГЭС</vt:lpstr>
      <vt:lpstr>                          Малые ГЭС</vt:lpstr>
      <vt:lpstr>                       Классификация</vt:lpstr>
      <vt:lpstr>             Преимущества и недостатки ГЭС</vt:lpstr>
      <vt:lpstr>                      Крупнейшие аварии</vt:lpstr>
      <vt:lpstr>Вывод. За время работы над этим проектом, я разобрался в строении и в функционале ГЭС, а также разобрал классификации и их преимущества и недостатки. </vt:lpstr>
      <vt:lpstr>                          Источники</vt:lpstr>
      <vt:lpstr>                                      Приложение                      (постройка макета станции) 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Гидроэлектростанция</dc:title>
  <dc:creator>kirill</dc:creator>
  <cp:lastModifiedBy>kirill</cp:lastModifiedBy>
  <cp:revision>26</cp:revision>
  <dcterms:created xsi:type="dcterms:W3CDTF">2020-01-31T17:18:03Z</dcterms:created>
  <dcterms:modified xsi:type="dcterms:W3CDTF">2021-03-26T07:33:26Z</dcterms:modified>
</cp:coreProperties>
</file>