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1890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начальный класс\пособия начальный класс\наглядности начальный класс\тематические\5034279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3223" y="0"/>
            <a:ext cx="97104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New Standard Old" pitchFamily="2" charset="-52"/>
              </a:rPr>
              <a:t>18. 11. 2022</a:t>
            </a:r>
            <a:endParaRPr lang="ru-RU" dirty="0">
              <a:solidFill>
                <a:schemeClr val="bg1"/>
              </a:solidFill>
              <a:latin typeface="New Standard Old" pitchFamily="2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886200"/>
            <a:ext cx="5760640" cy="17526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New Standard Old" pitchFamily="2" charset="-52"/>
              </a:rPr>
              <a:t>Лев Николаевич Толстой</a:t>
            </a:r>
            <a:endParaRPr lang="ru-RU" sz="6000" dirty="0">
              <a:solidFill>
                <a:schemeClr val="bg1"/>
              </a:solidFill>
              <a:latin typeface="New Standard 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65416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5722251"/>
              </p:ext>
            </p:extLst>
          </p:nvPr>
        </p:nvGraphicFramePr>
        <p:xfrm>
          <a:off x="179513" y="1844824"/>
          <a:ext cx="8640959" cy="3528391"/>
        </p:xfrm>
        <a:graphic>
          <a:graphicData uri="http://schemas.openxmlformats.org/drawingml/2006/table">
            <a:tbl>
              <a:tblPr firstRow="1" firstCol="1" bandRow="1"/>
              <a:tblGrid>
                <a:gridCol w="922406"/>
                <a:gridCol w="2375133"/>
                <a:gridCol w="1543208"/>
                <a:gridCol w="1781978"/>
                <a:gridCol w="2018234"/>
              </a:tblGrid>
              <a:tr h="12466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Главный герой рассказа.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Опишите его.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Что с ним произойдёт?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Чем закончится рассказ?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78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Наши предположения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8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В рассказе  Л. Н. Толстого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New Standard Old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8178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cuments\Bluetooth\Share\5c61262e559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3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932242"/>
            <a:ext cx="7704856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New Standard Old"/>
                <a:ea typeface="Times New Roman"/>
                <a:cs typeface="Times New Roman"/>
              </a:rPr>
              <a:t>Стихотворение «</a:t>
            </a:r>
            <a:r>
              <a:rPr lang="ru-RU" b="1" dirty="0">
                <a:solidFill>
                  <a:srgbClr val="0070C0"/>
                </a:solidFill>
                <a:latin typeface="New Standard Old"/>
                <a:ea typeface="Times New Roman"/>
                <a:cs typeface="Times New Roman"/>
              </a:rPr>
              <a:t>Котёнок» 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951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7441460"/>
              </p:ext>
            </p:extLst>
          </p:nvPr>
        </p:nvGraphicFramePr>
        <p:xfrm>
          <a:off x="0" y="332656"/>
          <a:ext cx="8964489" cy="4968552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2988163"/>
                <a:gridCol w="2988163"/>
                <a:gridCol w="2988163"/>
              </a:tblGrid>
              <a:tr h="124213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New Standard Old" pitchFamily="2" charset="-52"/>
                        </a:rPr>
                        <a:t>Автор </a:t>
                      </a:r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New Standard Old" pitchFamily="2" charset="-52"/>
                        </a:rPr>
                        <a:t>Л. Н. Толстой </a:t>
                      </a:r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New Standard Old" pitchFamily="2" charset="-52"/>
                        </a:rPr>
                        <a:t>Е. А. Благинина</a:t>
                      </a:r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</a:tr>
              <a:tr h="124213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New Standard Old" pitchFamily="2" charset="-52"/>
                        </a:rPr>
                        <a:t>Название произведения</a:t>
                      </a:r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>
                        <a:latin typeface="New Standard Old" pitchFamily="2" charset="-52"/>
                      </a:endParaRPr>
                    </a:p>
                  </a:txBody>
                  <a:tcPr/>
                </a:tc>
              </a:tr>
              <a:tr h="124213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New Standard Old" pitchFamily="2" charset="-52"/>
                        </a:rPr>
                        <a:t>Что общего?</a:t>
                      </a:r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>
                        <a:latin typeface="New Standard Old" pitchFamily="2" charset="-52"/>
                      </a:endParaRPr>
                    </a:p>
                  </a:txBody>
                  <a:tcPr/>
                </a:tc>
              </a:tr>
              <a:tr h="124213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New Standard Old" pitchFamily="2" charset="-52"/>
                        </a:rPr>
                        <a:t>Чем отличаются?</a:t>
                      </a:r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707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8896" cy="658336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3100" dirty="0">
                <a:latin typeface="New Standard Old"/>
                <a:ea typeface="Times New Roman"/>
                <a:cs typeface="Times New Roman"/>
              </a:rPr>
              <a:t>Никого не обижай – 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Ни пчелу, ни мушку,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Ни улитку,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Ни жучка – тёмненькое брюшко,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Ни кузнечика,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В траве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Скачущего ловко,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Ни блестящую в листве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Божию коровку,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Ни синицу, ни дрозда,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Ни крота слепого…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Ни за что,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Никогда </a:t>
            </a:r>
            <a:r>
              <a:rPr lang="ru-RU" sz="31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100" dirty="0">
                <a:latin typeface="Times New Roman"/>
                <a:ea typeface="Times New Roman"/>
                <a:cs typeface="Times New Roman"/>
              </a:rPr>
            </a:br>
            <a:r>
              <a:rPr lang="ru-RU" sz="3100" dirty="0">
                <a:latin typeface="New Standard Old"/>
                <a:ea typeface="Times New Roman"/>
                <a:cs typeface="Times New Roman"/>
              </a:rPr>
              <a:t>Не обижай живого.</a:t>
            </a:r>
            <a:r>
              <a:rPr lang="ru-RU" sz="40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11266" name="Picture 2" descr="C:\Users\User\Documents\Bluetooth\Share\Screenshot_20221118-07135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5" b="51785"/>
          <a:stretch/>
        </p:blipFill>
        <p:spPr bwMode="auto">
          <a:xfrm>
            <a:off x="5573256" y="0"/>
            <a:ext cx="3570743" cy="33569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185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pPr lvl="0">
              <a:spcAft>
                <a:spcPts val="0"/>
              </a:spcAft>
            </a:pPr>
            <a:r>
              <a:rPr lang="ru-RU" b="1" dirty="0">
                <a:latin typeface="New Standard Old"/>
                <a:ea typeface="Times New Roman"/>
                <a:cs typeface="Times New Roman"/>
              </a:rPr>
              <a:t>Итог урока. Рефлексия.</a:t>
            </a:r>
            <a:r>
              <a:rPr lang="ru-RU" sz="40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  <a:cs typeface="Times New Roman"/>
              </a:rPr>
            </a:br>
            <a:r>
              <a:rPr lang="ru-RU" dirty="0">
                <a:latin typeface="New Standard Old"/>
                <a:ea typeface="Times New Roman"/>
                <a:cs typeface="Times New Roman"/>
              </a:rPr>
              <a:t> </a:t>
            </a:r>
            <a:r>
              <a:rPr lang="ru-RU" sz="40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  <a:cs typeface="Times New Roman"/>
              </a:rPr>
            </a:br>
            <a:r>
              <a:rPr lang="ru-RU" dirty="0">
                <a:latin typeface="New Standard Old"/>
                <a:ea typeface="Times New Roman"/>
                <a:cs typeface="Times New Roman"/>
              </a:rPr>
              <a:t>-Какие произведения сегодня вам больше запомнились и понравились?</a:t>
            </a:r>
            <a:r>
              <a:rPr lang="ru-RU" sz="40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  <a:cs typeface="Times New Roman"/>
              </a:rPr>
            </a:br>
            <a:r>
              <a:rPr lang="ru-RU" dirty="0">
                <a:latin typeface="New Standard Old"/>
                <a:ea typeface="Times New Roman"/>
                <a:cs typeface="Times New Roman"/>
              </a:rPr>
              <a:t>- Расскажите, какие открытия вы сделали сегодня на уроке?</a:t>
            </a:r>
            <a:r>
              <a:rPr lang="ru-RU" sz="40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  <a:cs typeface="Times New Roman"/>
              </a:rPr>
            </a:br>
            <a:r>
              <a:rPr lang="ru-RU" sz="4000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6601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/>
          </a:bodyPr>
          <a:lstStyle/>
          <a:p>
            <a:r>
              <a:rPr lang="ru-RU" dirty="0" smtClean="0"/>
              <a:t>Домашнее задание:</a:t>
            </a:r>
            <a:br>
              <a:rPr lang="ru-RU" dirty="0" smtClean="0"/>
            </a:br>
            <a:r>
              <a:rPr lang="ru-RU" dirty="0" smtClean="0"/>
              <a:t>выразительное чтение рассказа Л. Н. Толстого «Котёнок»,  нарисовать иллюстрацию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947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latin typeface="New Standard Old" pitchFamily="2" charset="-52"/>
              </a:rPr>
              <a:t>Правила поведения</a:t>
            </a:r>
            <a:endParaRPr lang="ru-RU" sz="6600" dirty="0">
              <a:latin typeface="New Standard Old" pitchFamily="2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начальный класс\пособия начальный класс\наглядности начальный класс\тематические\14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10322"/>
            <a:ext cx="6823150" cy="503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342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начальный класс\пособия начальный класс\наглядности начальный класс\тематические\23112018_zad-1280x7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9268"/>
            <a:ext cx="9552384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5266928" cy="3874442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New Standard Old" pitchFamily="2" charset="-52"/>
              </a:rPr>
              <a:t>Чтобы в классе было тихо,</a:t>
            </a:r>
            <a:br>
              <a:rPr lang="ru-RU" dirty="0">
                <a:latin typeface="New Standard Old" pitchFamily="2" charset="-52"/>
              </a:rPr>
            </a:br>
            <a:r>
              <a:rPr lang="ru-RU" dirty="0">
                <a:latin typeface="New Standard Old" pitchFamily="2" charset="-52"/>
              </a:rPr>
              <a:t> Чтоб запомнился урок, </a:t>
            </a:r>
            <a:br>
              <a:rPr lang="ru-RU" dirty="0">
                <a:latin typeface="New Standard Old" pitchFamily="2" charset="-52"/>
              </a:rPr>
            </a:br>
            <a:r>
              <a:rPr lang="ru-RU" dirty="0">
                <a:latin typeface="New Standard Old" pitchFamily="2" charset="-52"/>
              </a:rPr>
              <a:t>Сядьте, дети, так, как будто</a:t>
            </a:r>
            <a:br>
              <a:rPr lang="ru-RU" dirty="0">
                <a:latin typeface="New Standard Old" pitchFamily="2" charset="-52"/>
              </a:rPr>
            </a:br>
            <a:r>
              <a:rPr lang="ru-RU" dirty="0">
                <a:latin typeface="New Standard Old" pitchFamily="2" charset="-52"/>
              </a:rPr>
              <a:t>Тихо падает… </a:t>
            </a:r>
            <a:br>
              <a:rPr lang="ru-RU" dirty="0">
                <a:latin typeface="New Standard Old" pitchFamily="2" charset="-52"/>
              </a:rPr>
            </a:br>
            <a:endParaRPr lang="ru-RU" dirty="0">
              <a:latin typeface="New Standard 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030180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95"/>
          <a:stretch/>
        </p:blipFill>
        <p:spPr bwMode="auto">
          <a:xfrm>
            <a:off x="251520" y="404664"/>
            <a:ext cx="8892480" cy="613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1044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0"/>
            <a:ext cx="109452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8625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224864"/>
              </p:ext>
            </p:extLst>
          </p:nvPr>
        </p:nvGraphicFramePr>
        <p:xfrm>
          <a:off x="323528" y="332656"/>
          <a:ext cx="8424936" cy="34848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106234"/>
                <a:gridCol w="1854206"/>
                <a:gridCol w="2358262"/>
                <a:gridCol w="2106234"/>
              </a:tblGrid>
              <a:tr h="122413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New Standard Old" pitchFamily="2" charset="-52"/>
                        </a:rPr>
                        <a:t>Главный герой рассказа</a:t>
                      </a:r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New Standard Old" pitchFamily="2" charset="-52"/>
                        </a:rPr>
                        <a:t>Опишите его.</a:t>
                      </a:r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New Standard Old" pitchFamily="2" charset="-52"/>
                        </a:rPr>
                        <a:t>Что с ним произойдёт?</a:t>
                      </a:r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New Standard Old" pitchFamily="2" charset="-52"/>
                        </a:rPr>
                        <a:t>Чем закончится рассказ?</a:t>
                      </a:r>
                      <a:endParaRPr lang="ru-RU" sz="2800" dirty="0">
                        <a:latin typeface="New Standard Old" pitchFamily="2" charset="-52"/>
                      </a:endParaRPr>
                    </a:p>
                  </a:txBody>
                  <a:tcPr/>
                </a:tc>
              </a:tr>
              <a:tr h="21132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6509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начальный класс\пособия начальный класс\наглядности начальный класс\тематические\39f408f0488ee90c369f3b2c2c197c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98" t="3809" r="19541"/>
          <a:stretch/>
        </p:blipFill>
        <p:spPr bwMode="auto">
          <a:xfrm>
            <a:off x="-111968" y="0"/>
            <a:ext cx="92559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340768"/>
            <a:ext cx="6120680" cy="3312368"/>
          </a:xfrm>
        </p:spPr>
        <p:txBody>
          <a:bodyPr>
            <a:noAutofit/>
          </a:bodyPr>
          <a:lstStyle/>
          <a:p>
            <a:r>
              <a:rPr lang="ru-RU" sz="6600" dirty="0" smtClean="0">
                <a:latin typeface="New Standard Old" pitchFamily="2" charset="-52"/>
              </a:rPr>
              <a:t>«Котёнок»</a:t>
            </a:r>
            <a:br>
              <a:rPr lang="ru-RU" sz="6600" dirty="0" smtClean="0">
                <a:latin typeface="New Standard Old" pitchFamily="2" charset="-52"/>
              </a:rPr>
            </a:br>
            <a:r>
              <a:rPr lang="ru-RU" sz="6600" dirty="0" smtClean="0">
                <a:latin typeface="New Standard Old" pitchFamily="2" charset="-52"/>
              </a:rPr>
              <a:t>Лев Николаевич Толстой</a:t>
            </a:r>
            <a:endParaRPr lang="ru-RU" sz="6600" dirty="0">
              <a:latin typeface="New Standard Old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1118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начальный класс\пособия начальный класс\наглядности начальный класс\русский язык\писатели и их произведения\фото писателей\Screenshot_2020-01-19-15-46-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507" y="1124622"/>
            <a:ext cx="2070546" cy="278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начальный класс\пособия начальный класс\наглядности начальный класс\русский язык\писатели и их произведения\фото писателей\Screenshot_2020-01-19-15-47-37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6" b="47735"/>
          <a:stretch/>
        </p:blipFill>
        <p:spPr bwMode="auto">
          <a:xfrm>
            <a:off x="-205507" y="3965510"/>
            <a:ext cx="4572000" cy="289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начальный класс\пособия начальный класс\наглядности начальный класс\русский язык\писатели и их произведения\фото писателей\Screenshot_2020-01-19-15-49-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905754"/>
            <a:ext cx="2212355" cy="301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начальный класс\пособия начальный класс\наглядности начальный класс\русский язык\писатели и их произведения\фото писателей\Screenshot_2020-01-19-15-48-5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41107"/>
            <a:ext cx="2132483" cy="277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044" y="170515"/>
            <a:ext cx="63261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New Standard Old" pitchFamily="2" charset="-52"/>
              </a:rPr>
              <a:t>В 1875 году Лев Толстой написал рассказ «Котёнок».</a:t>
            </a:r>
          </a:p>
        </p:txBody>
      </p:sp>
      <p:pic>
        <p:nvPicPr>
          <p:cNvPr id="8200" name="Picture 8" descr="C:\Users\User\Documents\Bluetooth\Share\Screenshot_20221118-06524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2" b="22398"/>
          <a:stretch/>
        </p:blipFill>
        <p:spPr bwMode="auto">
          <a:xfrm>
            <a:off x="6084490" y="170515"/>
            <a:ext cx="2787774" cy="357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User\Documents\Bluetooth\Share\Screenshot_20221118-06584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1" b="22194"/>
          <a:stretch/>
        </p:blipFill>
        <p:spPr bwMode="auto">
          <a:xfrm>
            <a:off x="3933230" y="1108597"/>
            <a:ext cx="2135235" cy="278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начальный класс\пособия начальный класс\наглядности начальный класс\русский язык\писатели и их произведения\фото писателей\Screenshot_2020-01-19-15-46-45.png"/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987" y="3836872"/>
            <a:ext cx="2150721" cy="301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610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6669360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ea typeface="Times New Roman"/>
                <a:cs typeface="Times New Roman"/>
              </a:rPr>
              <a:t>Были брат и сестра – Вася и Катя; и у них была кошка.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Весной кошка пропала. Дети искали её везде, но не могли найти.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Один раз они играли подле амбара и услыхали – над головой кто-то </a:t>
            </a:r>
            <a:r>
              <a:rPr lang="ru-RU" sz="1600" dirty="0" err="1">
                <a:ea typeface="Times New Roman"/>
                <a:cs typeface="Times New Roman"/>
              </a:rPr>
              <a:t>мяучит</a:t>
            </a:r>
            <a:r>
              <a:rPr lang="ru-RU" sz="1600" dirty="0">
                <a:ea typeface="Times New Roman"/>
                <a:cs typeface="Times New Roman"/>
              </a:rPr>
              <a:t> тонкими голосами. Вася влез по лестнице под крышу амбара. А Катя стояла и всё спрашивала: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– Нашёл? Нашёл?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Но Вася не отвечал ей. Наконец Вася закричал ей: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– Нашёл! Наша кошка… и у неё котята; такие чудесные; иди сюда скорее.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/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Катя побежала домой, достала молока и принесла кошке.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Котят было пять. Когда они выросли немножко и стали вылезать из-под угла, где вывелись, дети выбрали себе одного котёнка, серого с белыми лапками, и принесли в дом.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Мать раздала всех остальных котят, а этого оставила детям. Дети кормили его, играли с ним и клали с собой спать.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Один раз дети пошли играть на дорогу и взяли с собой котёнка.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Ветер шевелил солому по дороге, а котёнок играл с соломой, и дети радовались на него.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Потом они нашли подле дороги щавель, пошли собирать его и забыли про котёнка.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Вдруг они услыхали, что кто-то громко кричит: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“Назад, назад!” – и увидали, что скачет охотник, а впереди его две собаки увидали котёнка и хотят схватить его. А котёнок, глупый, вместо того чтобы бежать, присел к земле, сгорбил спину и смотрит на собак.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Катя испугалась собак, закричала и побежала прочь от них. А Вася, что было духу, пустился к котёнку и в одно время с собаками подбежал к нему.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Собаки хотели схватить котёнка, но Вася упал животом на котёнка и закрыл его от собак.</a:t>
            </a:r>
            <a:br>
              <a:rPr lang="ru-RU" sz="1600" dirty="0">
                <a:ea typeface="Times New Roman"/>
                <a:cs typeface="Times New Roman"/>
              </a:rPr>
            </a:br>
            <a:r>
              <a:rPr lang="ru-RU" sz="1600" dirty="0">
                <a:ea typeface="Times New Roman"/>
                <a:cs typeface="Times New Roman"/>
              </a:rPr>
              <a:t>Охотник подскакал и отогнал собак, а Вася принёс домой котёнка и уж больше не брал его с собой в поле.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791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119</Words>
  <Application>Microsoft Office PowerPoint</Application>
  <PresentationFormat>Экран 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18. 11. 2022</vt:lpstr>
      <vt:lpstr>Правила поведения</vt:lpstr>
      <vt:lpstr>Чтобы в классе было тихо,  Чтоб запомнился урок,  Сядьте, дети, так, как будто Тихо падает…  </vt:lpstr>
      <vt:lpstr>Презентация PowerPoint</vt:lpstr>
      <vt:lpstr>Презентация PowerPoint</vt:lpstr>
      <vt:lpstr>Презентация PowerPoint</vt:lpstr>
      <vt:lpstr>«Котёнок» Лев Николаевич Толстой</vt:lpstr>
      <vt:lpstr>Презентация PowerPoint</vt:lpstr>
      <vt:lpstr>Были брат и сестра – Вася и Катя; и у них была кошка. Весной кошка пропала. Дети искали её везде, но не могли найти. Один раз они играли подле амбара и услыхали – над головой кто-то мяучит тонкими голосами. Вася влез по лестнице под крышу амбара. А Катя стояла и всё спрашивала: – Нашёл? Нашёл? Но Вася не отвечал ей. Наконец Вася закричал ей: – Нашёл! Наша кошка… и у неё котята; такие чудесные; иди сюда скорее.  Катя побежала домой, достала молока и принесла кошке. Котят было пять. Когда они выросли немножко и стали вылезать из-под угла, где вывелись, дети выбрали себе одного котёнка, серого с белыми лапками, и принесли в дом. Мать раздала всех остальных котят, а этого оставила детям. Дети кормили его, играли с ним и клали с собой спать. Один раз дети пошли играть на дорогу и взяли с собой котёнка. Ветер шевелил солому по дороге, а котёнок играл с соломой, и дети радовались на него. Потом они нашли подле дороги щавель, пошли собирать его и забыли про котёнка. Вдруг они услыхали, что кто-то громко кричит: “Назад, назад!” – и увидали, что скачет охотник, а впереди его две собаки увидали котёнка и хотят схватить его. А котёнок, глупый, вместо того чтобы бежать, присел к земле, сгорбил спину и смотрит на собак. Катя испугалась собак, закричала и побежала прочь от них. А Вася, что было духу, пустился к котёнку и в одно время с собаками подбежал к нему. Собаки хотели схватить котёнка, но Вася упал животом на котёнка и закрыл его от собак. Охотник подскакал и отогнал собак, а Вася принёс домой котёнка и уж больше не брал его с собой в поле.</vt:lpstr>
      <vt:lpstr>Презентация PowerPoint</vt:lpstr>
      <vt:lpstr>Стихотворение «Котёнок» </vt:lpstr>
      <vt:lpstr>Презентация PowerPoint</vt:lpstr>
      <vt:lpstr>Никого не обижай –  Ни пчелу, ни мушку, Ни улитку, Ни жучка – тёмненькое брюшко, Ни кузнечика, В траве Скачущего ловко, Ни блестящую в листве Божию коровку, Ни синицу, ни дрозда, Ни крота слепого… Ни за что, Никогда  Не обижай живого. </vt:lpstr>
      <vt:lpstr>Итог урока. Рефлексия.   -Какие произведения сегодня вам больше запомнились и понравились? - Расскажите, какие открытия вы сделали сегодня на уроке?  </vt:lpstr>
      <vt:lpstr>Домашнее задание: выразительное чтение рассказа Л. Н. Толстого «Котёнок»,  нарисовать иллюстрацию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18. 11. 2022</dc:title>
  <dc:creator>User</dc:creator>
  <cp:lastModifiedBy>User</cp:lastModifiedBy>
  <cp:revision>7</cp:revision>
  <dcterms:created xsi:type="dcterms:W3CDTF">2022-11-17T12:49:52Z</dcterms:created>
  <dcterms:modified xsi:type="dcterms:W3CDTF">2022-11-17T13:54:40Z</dcterms:modified>
</cp:coreProperties>
</file>