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84" r:id="rId2"/>
    <p:sldId id="364" r:id="rId3"/>
    <p:sldId id="363" r:id="rId4"/>
    <p:sldId id="287" r:id="rId5"/>
    <p:sldId id="362" r:id="rId6"/>
    <p:sldId id="345" r:id="rId7"/>
    <p:sldId id="322" r:id="rId8"/>
    <p:sldId id="358" r:id="rId9"/>
    <p:sldId id="360" r:id="rId10"/>
    <p:sldId id="350" r:id="rId11"/>
    <p:sldId id="301" r:id="rId12"/>
    <p:sldId id="352" r:id="rId13"/>
    <p:sldId id="353" r:id="rId14"/>
    <p:sldId id="354" r:id="rId15"/>
    <p:sldId id="356" r:id="rId16"/>
    <p:sldId id="344" r:id="rId17"/>
    <p:sldId id="341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msung" initials="S" lastIdx="1" clrIdx="0">
    <p:extLst>
      <p:ext uri="{19B8F6BF-5375-455C-9EA6-DF929625EA0E}">
        <p15:presenceInfo xmlns="" xmlns:p15="http://schemas.microsoft.com/office/powerpoint/2012/main" userId="Samsu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800080"/>
    <a:srgbClr val="0000CC"/>
    <a:srgbClr val="BC2D00"/>
    <a:srgbClr val="FDF1F7"/>
    <a:srgbClr val="F3A7CD"/>
    <a:srgbClr val="996633"/>
    <a:srgbClr val="00808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69" autoAdjust="0"/>
    <p:restoredTop sz="94719" autoAdjust="0"/>
  </p:normalViewPr>
  <p:slideViewPr>
    <p:cSldViewPr snapToGrid="0">
      <p:cViewPr varScale="1">
        <p:scale>
          <a:sx n="46" d="100"/>
          <a:sy n="46" d="100"/>
        </p:scale>
        <p:origin x="-1244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58D3E9B-B3F2-455B-A964-4CE2AC40B448}" type="datetimeFigureOut">
              <a:rPr lang="ru-RU"/>
              <a:pPr>
                <a:defRPr/>
              </a:pPr>
              <a:t>19.09.2022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B9765FA-224D-405D-9E4D-98C7A91AB7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9765FA-224D-405D-9E4D-98C7A91AB7B1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18435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F2CB4C6-05D4-482A-AAED-C1E95605643D}" type="slidenum">
              <a:rPr lang="ru-RU" sz="1200"/>
              <a:pPr algn="r"/>
              <a:t>5</a:t>
            </a:fld>
            <a:endParaRPr lang="ru-RU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18435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F2CB4C6-05D4-482A-AAED-C1E95605643D}" type="slidenum">
              <a:rPr lang="ru-RU" sz="1200"/>
              <a:pPr algn="r"/>
              <a:t>6</a:t>
            </a:fld>
            <a:endParaRPr lang="ru-RU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46D1A10-1D86-4090-9E1A-2E15A756BD46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037648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18435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F2CB4C6-05D4-482A-AAED-C1E95605643D}" type="slidenum">
              <a:rPr lang="ru-RU" sz="1200"/>
              <a:pPr algn="r"/>
              <a:t>10</a:t>
            </a:fld>
            <a:endParaRPr lang="ru-RU" sz="1200"/>
          </a:p>
        </p:txBody>
      </p:sp>
    </p:spTree>
    <p:extLst>
      <p:ext uri="{BB962C8B-B14F-4D97-AF65-F5344CB8AC3E}">
        <p14:creationId xmlns="" xmlns:p14="http://schemas.microsoft.com/office/powerpoint/2010/main" val="3587071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9765FA-224D-405D-9E4D-98C7A91AB7B1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7349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6"/>
          <p:cNvSpPr/>
          <p:nvPr userDrawn="1"/>
        </p:nvSpPr>
        <p:spPr>
          <a:xfrm>
            <a:off x="503238" y="522288"/>
            <a:ext cx="8382000" cy="5781675"/>
          </a:xfrm>
          <a:prstGeom prst="round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/>
          </a:p>
        </p:txBody>
      </p:sp>
      <p:pic>
        <p:nvPicPr>
          <p:cNvPr id="5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>
          <a:blip r:embed="rId2"/>
          <a:srcRect l="59315" t="17204" r="14053" b="72194"/>
          <a:stretch>
            <a:fillRect/>
          </a:stretch>
        </p:blipFill>
        <p:spPr bwMode="auto">
          <a:xfrm>
            <a:off x="44450" y="3251200"/>
            <a:ext cx="919163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>
          <a:blip r:embed="rId2"/>
          <a:srcRect l="59315" t="17204" r="14053" b="72194"/>
          <a:stretch>
            <a:fillRect/>
          </a:stretch>
        </p:blipFill>
        <p:spPr bwMode="auto">
          <a:xfrm>
            <a:off x="44450" y="2790825"/>
            <a:ext cx="919163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>
          <a:blip r:embed="rId2"/>
          <a:srcRect l="59315" t="17204" r="14053" b="72194"/>
          <a:stretch>
            <a:fillRect/>
          </a:stretch>
        </p:blipFill>
        <p:spPr bwMode="auto">
          <a:xfrm>
            <a:off x="44450" y="2332038"/>
            <a:ext cx="919163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>
          <a:blip r:embed="rId2"/>
          <a:srcRect l="59315" t="17204" r="14053" b="72194"/>
          <a:stretch>
            <a:fillRect/>
          </a:stretch>
        </p:blipFill>
        <p:spPr bwMode="auto">
          <a:xfrm>
            <a:off x="44450" y="1873250"/>
            <a:ext cx="919163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>
          <a:blip r:embed="rId2"/>
          <a:srcRect l="59315" t="17204" r="14053" b="72194"/>
          <a:stretch>
            <a:fillRect/>
          </a:stretch>
        </p:blipFill>
        <p:spPr bwMode="auto">
          <a:xfrm>
            <a:off x="44450" y="1414463"/>
            <a:ext cx="919163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>
          <a:blip r:embed="rId2"/>
          <a:srcRect l="59315" t="17204" r="14053" b="72194"/>
          <a:stretch>
            <a:fillRect/>
          </a:stretch>
        </p:blipFill>
        <p:spPr bwMode="auto">
          <a:xfrm>
            <a:off x="44450" y="955675"/>
            <a:ext cx="919163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>
          <a:blip r:embed="rId2"/>
          <a:srcRect l="59315" t="17204" r="14053" b="72194"/>
          <a:stretch>
            <a:fillRect/>
          </a:stretch>
        </p:blipFill>
        <p:spPr bwMode="auto">
          <a:xfrm>
            <a:off x="44450" y="6003925"/>
            <a:ext cx="919163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>
          <a:blip r:embed="rId2"/>
          <a:srcRect l="59315" t="17204" r="14053" b="72194"/>
          <a:stretch>
            <a:fillRect/>
          </a:stretch>
        </p:blipFill>
        <p:spPr bwMode="auto">
          <a:xfrm>
            <a:off x="44450" y="4627563"/>
            <a:ext cx="919163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>
          <a:blip r:embed="rId2"/>
          <a:srcRect l="59315" t="17204" r="14053" b="72194"/>
          <a:stretch>
            <a:fillRect/>
          </a:stretch>
        </p:blipFill>
        <p:spPr bwMode="auto">
          <a:xfrm>
            <a:off x="44450" y="4168775"/>
            <a:ext cx="919163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>
          <a:blip r:embed="rId2"/>
          <a:srcRect l="59315" t="17204" r="14053" b="72194"/>
          <a:stretch>
            <a:fillRect/>
          </a:stretch>
        </p:blipFill>
        <p:spPr bwMode="auto">
          <a:xfrm>
            <a:off x="44450" y="3709988"/>
            <a:ext cx="919163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>
          <a:blip r:embed="rId2"/>
          <a:srcRect l="59315" t="17204" r="14053" b="72194"/>
          <a:stretch>
            <a:fillRect/>
          </a:stretch>
        </p:blipFill>
        <p:spPr bwMode="auto">
          <a:xfrm>
            <a:off x="44450" y="5545138"/>
            <a:ext cx="919163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>
          <a:blip r:embed="rId2"/>
          <a:srcRect l="59315" t="17204" r="14053" b="72194"/>
          <a:stretch>
            <a:fillRect/>
          </a:stretch>
        </p:blipFill>
        <p:spPr bwMode="auto">
          <a:xfrm>
            <a:off x="44450" y="5086350"/>
            <a:ext cx="919163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9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-190500" y="160338"/>
            <a:ext cx="1387475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3AEEA-7F70-4AA2-9F04-A8B73E1F965D}" type="datetimeFigureOut">
              <a:rPr lang="ru-RU"/>
              <a:pPr>
                <a:defRPr/>
              </a:pPr>
              <a:t>19.09.2022</a:t>
            </a:fld>
            <a:endParaRPr lang="ru-RU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27B7E-919D-48ED-9274-4964D2333A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3E2DC-849D-476E-ABFB-794183ED5F35}" type="datetimeFigureOut">
              <a:rPr lang="ru-RU"/>
              <a:pPr>
                <a:defRPr/>
              </a:pPr>
              <a:t>19.09.2022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1E9DB-2FD6-4FFF-B67D-9E15873565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5ECAF-F079-4A4B-B570-E186B0CBCAC0}" type="datetimeFigureOut">
              <a:rPr lang="ru-RU"/>
              <a:pPr>
                <a:defRPr/>
              </a:pPr>
              <a:t>19.09.2022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C7299-ADBB-4E09-9799-7ADFCEE7A4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5A840-EFD0-4560-9F08-FCDC88F19EC2}" type="datetimeFigureOut">
              <a:rPr lang="ru-RU"/>
              <a:pPr>
                <a:defRPr/>
              </a:pPr>
              <a:t>19.09.2022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774EE-AEA2-4393-9337-E803AEE4C8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C72A6-B2F7-4899-AC91-9D3802F91C87}" type="datetimeFigureOut">
              <a:rPr lang="ru-RU"/>
              <a:pPr>
                <a:defRPr/>
              </a:pPr>
              <a:t>19.09.2022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33265-627F-46F6-9409-C7EF7D753A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BCFF1-358F-419E-9BC8-578CA2729E9F}" type="datetimeFigureOut">
              <a:rPr lang="ru-RU"/>
              <a:pPr>
                <a:defRPr/>
              </a:pPr>
              <a:t>19.09.2022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5B3F1-4D09-4FC0-BFC7-28FC299306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880E8-ECB0-4BC2-9786-9C4878EBE529}" type="datetimeFigureOut">
              <a:rPr lang="ru-RU"/>
              <a:pPr>
                <a:defRPr/>
              </a:pPr>
              <a:t>19.09.2022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B2716-7024-4C8A-8B92-61084C0D0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E5F3D-E10C-4C0D-8005-47BB458DF333}" type="datetimeFigureOut">
              <a:rPr lang="ru-RU"/>
              <a:pPr>
                <a:defRPr/>
              </a:pPr>
              <a:t>19.09.2022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6C69A-0C6A-4F01-A4CB-3EE3CC9524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6261C-BE78-46F1-B764-49617DF6394F}" type="datetimeFigureOut">
              <a:rPr lang="ru-RU"/>
              <a:pPr>
                <a:defRPr/>
              </a:pPr>
              <a:t>19.09.2022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5B7C4-02F6-47C3-A6AA-15E6187CB2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FC3D2-66E5-46D6-A3BC-EF109C31DD5E}" type="datetimeFigureOut">
              <a:rPr lang="ru-RU"/>
              <a:pPr>
                <a:defRPr/>
              </a:pPr>
              <a:t>19.09.2022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9260E-D314-458B-9386-C01E9DC52D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1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BBC65C9-EFC2-4CE2-B0B3-DF1E68AEA48C}" type="datetimeFigureOut">
              <a:rPr lang="ru-RU"/>
              <a:pPr>
                <a:defRPr/>
              </a:pPr>
              <a:t>19.09.2022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EDC4B03-65E8-4D7D-A9D0-064C762F3C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1" name="Группа 8"/>
          <p:cNvGrpSpPr>
            <a:grpSpLocks/>
          </p:cNvGrpSpPr>
          <p:nvPr userDrawn="1"/>
        </p:nvGrpSpPr>
        <p:grpSpPr bwMode="auto">
          <a:xfrm>
            <a:off x="0" y="-17463"/>
            <a:ext cx="9144000" cy="339726"/>
            <a:chOff x="0" y="-17966"/>
            <a:chExt cx="9144000" cy="407407"/>
          </a:xfrm>
        </p:grpSpPr>
        <p:pic>
          <p:nvPicPr>
            <p:cNvPr id="1048" name="Picture 2" descr="http://img-fotki.yandex.ru/get/5214/28257045.695/0_731b9_85d6a91_XL.png"/>
            <p:cNvPicPr>
              <a:picLocks noChangeAspect="1" noChangeArrowheads="1"/>
            </p:cNvPicPr>
            <p:nvPr userDrawn="1"/>
          </p:nvPicPr>
          <p:blipFill>
            <a:blip r:embed="rId12"/>
            <a:srcRect b="89574"/>
            <a:stretch>
              <a:fillRect/>
            </a:stretch>
          </p:blipFill>
          <p:spPr bwMode="auto">
            <a:xfrm>
              <a:off x="0" y="-17966"/>
              <a:ext cx="4926437" cy="407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9" name="Picture 2" descr="http://img-fotki.yandex.ru/get/5214/28257045.695/0_731b9_85d6a91_XL.png"/>
            <p:cNvPicPr>
              <a:picLocks noChangeAspect="1" noChangeArrowheads="1"/>
            </p:cNvPicPr>
            <p:nvPr userDrawn="1"/>
          </p:nvPicPr>
          <p:blipFill>
            <a:blip r:embed="rId12"/>
            <a:srcRect b="89574"/>
            <a:stretch>
              <a:fillRect/>
            </a:stretch>
          </p:blipFill>
          <p:spPr bwMode="auto">
            <a:xfrm>
              <a:off x="4257675" y="-17966"/>
              <a:ext cx="4886325" cy="407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32" name="Группа 9"/>
          <p:cNvGrpSpPr>
            <a:grpSpLocks/>
          </p:cNvGrpSpPr>
          <p:nvPr userDrawn="1"/>
        </p:nvGrpSpPr>
        <p:grpSpPr bwMode="auto">
          <a:xfrm>
            <a:off x="0" y="6462713"/>
            <a:ext cx="9144000" cy="412750"/>
            <a:chOff x="0" y="-17966"/>
            <a:chExt cx="9144000" cy="407407"/>
          </a:xfrm>
        </p:grpSpPr>
        <p:pic>
          <p:nvPicPr>
            <p:cNvPr id="1046" name="Picture 2" descr="http://img-fotki.yandex.ru/get/5214/28257045.695/0_731b9_85d6a91_XL.png"/>
            <p:cNvPicPr>
              <a:picLocks noChangeAspect="1" noChangeArrowheads="1"/>
            </p:cNvPicPr>
            <p:nvPr userDrawn="1"/>
          </p:nvPicPr>
          <p:blipFill>
            <a:blip r:embed="rId12"/>
            <a:srcRect b="89574"/>
            <a:stretch>
              <a:fillRect/>
            </a:stretch>
          </p:blipFill>
          <p:spPr bwMode="auto">
            <a:xfrm>
              <a:off x="0" y="-17966"/>
              <a:ext cx="4926437" cy="407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7" name="Picture 2" descr="http://img-fotki.yandex.ru/get/5214/28257045.695/0_731b9_85d6a91_XL.png"/>
            <p:cNvPicPr>
              <a:picLocks noChangeAspect="1" noChangeArrowheads="1"/>
            </p:cNvPicPr>
            <p:nvPr userDrawn="1"/>
          </p:nvPicPr>
          <p:blipFill>
            <a:blip r:embed="rId12"/>
            <a:srcRect b="89574"/>
            <a:stretch>
              <a:fillRect/>
            </a:stretch>
          </p:blipFill>
          <p:spPr bwMode="auto">
            <a:xfrm>
              <a:off x="4257675" y="-17966"/>
              <a:ext cx="4886325" cy="407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33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>
          <a:blip r:embed="rId12"/>
          <a:srcRect l="59315" t="17204" r="14053" b="72194"/>
          <a:stretch>
            <a:fillRect/>
          </a:stretch>
        </p:blipFill>
        <p:spPr bwMode="auto">
          <a:xfrm>
            <a:off x="44450" y="3251200"/>
            <a:ext cx="919163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>
          <a:blip r:embed="rId12"/>
          <a:srcRect l="59315" t="17204" r="14053" b="72194"/>
          <a:stretch>
            <a:fillRect/>
          </a:stretch>
        </p:blipFill>
        <p:spPr bwMode="auto">
          <a:xfrm>
            <a:off x="44450" y="2790825"/>
            <a:ext cx="919163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>
          <a:blip r:embed="rId12"/>
          <a:srcRect l="59315" t="17204" r="14053" b="72194"/>
          <a:stretch>
            <a:fillRect/>
          </a:stretch>
        </p:blipFill>
        <p:spPr bwMode="auto">
          <a:xfrm>
            <a:off x="44450" y="2332038"/>
            <a:ext cx="919163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>
          <a:blip r:embed="rId12"/>
          <a:srcRect l="59315" t="17204" r="14053" b="72194"/>
          <a:stretch>
            <a:fillRect/>
          </a:stretch>
        </p:blipFill>
        <p:spPr bwMode="auto">
          <a:xfrm>
            <a:off x="44450" y="1873250"/>
            <a:ext cx="919163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>
          <a:blip r:embed="rId12"/>
          <a:srcRect l="59315" t="17204" r="14053" b="72194"/>
          <a:stretch>
            <a:fillRect/>
          </a:stretch>
        </p:blipFill>
        <p:spPr bwMode="auto">
          <a:xfrm>
            <a:off x="44450" y="1414463"/>
            <a:ext cx="919163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>
          <a:blip r:embed="rId12"/>
          <a:srcRect l="59315" t="17204" r="14053" b="72194"/>
          <a:stretch>
            <a:fillRect/>
          </a:stretch>
        </p:blipFill>
        <p:spPr bwMode="auto">
          <a:xfrm>
            <a:off x="44450" y="955675"/>
            <a:ext cx="919163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>
          <a:blip r:embed="rId12"/>
          <a:srcRect l="59315" t="17204" r="14053" b="72194"/>
          <a:stretch>
            <a:fillRect/>
          </a:stretch>
        </p:blipFill>
        <p:spPr bwMode="auto">
          <a:xfrm>
            <a:off x="44450" y="6003925"/>
            <a:ext cx="919163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>
          <a:blip r:embed="rId12"/>
          <a:srcRect l="59315" t="17204" r="14053" b="72194"/>
          <a:stretch>
            <a:fillRect/>
          </a:stretch>
        </p:blipFill>
        <p:spPr bwMode="auto">
          <a:xfrm>
            <a:off x="44450" y="4627563"/>
            <a:ext cx="919163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1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>
          <a:blip r:embed="rId12"/>
          <a:srcRect l="59315" t="17204" r="14053" b="72194"/>
          <a:stretch>
            <a:fillRect/>
          </a:stretch>
        </p:blipFill>
        <p:spPr bwMode="auto">
          <a:xfrm>
            <a:off x="44450" y="4168775"/>
            <a:ext cx="919163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2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>
          <a:blip r:embed="rId12"/>
          <a:srcRect l="59315" t="17204" r="14053" b="72194"/>
          <a:stretch>
            <a:fillRect/>
          </a:stretch>
        </p:blipFill>
        <p:spPr bwMode="auto">
          <a:xfrm>
            <a:off x="44450" y="3709988"/>
            <a:ext cx="919163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3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>
          <a:blip r:embed="rId12"/>
          <a:srcRect l="59315" t="17204" r="14053" b="72194"/>
          <a:stretch>
            <a:fillRect/>
          </a:stretch>
        </p:blipFill>
        <p:spPr bwMode="auto">
          <a:xfrm>
            <a:off x="44450" y="5545138"/>
            <a:ext cx="919163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>
          <a:blip r:embed="rId12"/>
          <a:srcRect l="59315" t="17204" r="14053" b="72194"/>
          <a:stretch>
            <a:fillRect/>
          </a:stretch>
        </p:blipFill>
        <p:spPr bwMode="auto">
          <a:xfrm>
            <a:off x="44450" y="5086350"/>
            <a:ext cx="919163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5" name="Рисунок 24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-190500" y="160338"/>
            <a:ext cx="1387475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094282" y="312737"/>
            <a:ext cx="8049718" cy="6207983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z="2400" b="1" dirty="0" smtClean="0">
              <a:solidFill>
                <a:srgbClr val="800080"/>
              </a:solidFill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400" b="1" dirty="0" smtClean="0">
                <a:solidFill>
                  <a:srgbClr val="800080"/>
                </a:solidFill>
                <a:latin typeface="Times New Roman" pitchFamily="18" charset="0"/>
              </a:rPr>
              <a:t>  </a:t>
            </a:r>
            <a:endParaRPr lang="ru-RU" sz="2400" b="1" dirty="0" smtClean="0">
              <a:solidFill>
                <a:srgbClr val="800080"/>
              </a:solidFill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2400" b="1" dirty="0" smtClean="0">
              <a:solidFill>
                <a:srgbClr val="800080"/>
              </a:solidFill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2400" b="1" dirty="0" smtClean="0">
              <a:solidFill>
                <a:srgbClr val="800080"/>
              </a:solidFill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2400" b="1" dirty="0" smtClean="0">
              <a:solidFill>
                <a:srgbClr val="800080"/>
              </a:solidFill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2400" b="1" dirty="0">
              <a:solidFill>
                <a:srgbClr val="800080"/>
              </a:solidFill>
              <a:latin typeface="Times New Roman" pitchFamily="18" charset="0"/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215956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89351" y="374754"/>
            <a:ext cx="78098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               Муниципальное бюджетное образовательное </a:t>
            </a:r>
          </a:p>
          <a:p>
            <a:pPr algn="ctr"/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        учреждение </a:t>
            </a:r>
            <a:r>
              <a:rPr lang="ru-RU" b="1" dirty="0" err="1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Шаумяновская</a:t>
            </a: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средняя</a:t>
            </a:r>
          </a:p>
          <a:p>
            <a:pPr algn="ctr"/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          общеобразовательная школа №</a:t>
            </a: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>
                <a:solidFill>
                  <a:srgbClr val="660066"/>
                </a:solidFill>
              </a:rPr>
              <a:t>0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98819" y="1843790"/>
            <a:ext cx="652072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Кто стучится в дверь ко мне с толстой сумкой на ремне?</a:t>
            </a:r>
            <a:r>
              <a:rPr lang="ru-RU" sz="36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r>
              <a:rPr lang="ru-RU" sz="36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       (</a:t>
            </a:r>
            <a:r>
              <a:rPr lang="ru-RU" sz="36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урок – игра)</a:t>
            </a:r>
            <a:endParaRPr lang="ru-RU" sz="3600" b="1" dirty="0">
              <a:solidFill>
                <a:srgbClr val="660066"/>
              </a:solidFill>
              <a:latin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51709" y="4073236"/>
            <a:ext cx="739832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660066"/>
                </a:solidFill>
                <a:latin typeface="Times New Roman" pitchFamily="18" charset="0"/>
              </a:rPr>
              <a:t>                   </a:t>
            </a:r>
          </a:p>
          <a:p>
            <a:r>
              <a:rPr lang="ru-RU" sz="2800" b="1" dirty="0" smtClean="0">
                <a:solidFill>
                  <a:srgbClr val="660066"/>
                </a:solidFill>
                <a:latin typeface="Times New Roman" pitchFamily="18" charset="0"/>
              </a:rPr>
              <a:t>                 </a:t>
            </a: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</a:rPr>
              <a:t>Хачатурян  </a:t>
            </a: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</a:rPr>
              <a:t>Анна </a:t>
            </a: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</a:rPr>
              <a:t>Сергеевна</a:t>
            </a:r>
            <a:endParaRPr lang="ru-RU" b="1" dirty="0" smtClean="0">
              <a:solidFill>
                <a:srgbClr val="660066"/>
              </a:solidFill>
              <a:latin typeface="Times New Roman" pitchFamily="18" charset="0"/>
            </a:endParaRPr>
          </a:p>
          <a:p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</a:rPr>
              <a:t>              учитель русского языка  и литературы    </a:t>
            </a:r>
          </a:p>
          <a:p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</a:rPr>
              <a:t>                          МБОУ ШСОШ №10 </a:t>
            </a:r>
          </a:p>
          <a:p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</a:rPr>
              <a:t>       </a:t>
            </a: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660066"/>
                </a:solidFill>
                <a:latin typeface="Times New Roman" pitchFamily="18" charset="0"/>
              </a:rPr>
              <a:t>Егорлыкского</a:t>
            </a: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</a:rPr>
              <a:t> </a:t>
            </a: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</a:rPr>
              <a:t>района Ростовской области</a:t>
            </a:r>
          </a:p>
        </p:txBody>
      </p:sp>
      <p:pic>
        <p:nvPicPr>
          <p:cNvPr id="7" name="Picture 16" descr="contest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0649" y="313436"/>
            <a:ext cx="1382728" cy="147039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0463" y="3263900"/>
            <a:ext cx="5127625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800080"/>
                </a:solidFill>
                <a:latin typeface="Times New Roman" pitchFamily="18" charset="0"/>
              </a:rPr>
              <a:t>     </a:t>
            </a:r>
            <a:endParaRPr lang="ru-RU" sz="3200" b="1" i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" name="Овальная выноска 2"/>
          <p:cNvSpPr>
            <a:spLocks noChangeArrowheads="1"/>
          </p:cNvSpPr>
          <p:nvPr/>
        </p:nvSpPr>
        <p:spPr bwMode="auto">
          <a:xfrm>
            <a:off x="2546253" y="1702192"/>
            <a:ext cx="6428935" cy="1726808"/>
          </a:xfrm>
          <a:prstGeom prst="wedgeEllipseCallout">
            <a:avLst>
              <a:gd name="adj1" fmla="val -38056"/>
              <a:gd name="adj2" fmla="val 49620"/>
            </a:avLst>
          </a:prstGeom>
          <a:solidFill>
            <a:srgbClr val="A6D0DF"/>
          </a:solidFill>
          <a:ln w="25400" algn="ctr">
            <a:solidFill>
              <a:srgbClr val="375BB0"/>
            </a:solidFill>
            <a:miter lim="800000"/>
            <a:headEnd/>
            <a:tailEnd/>
          </a:ln>
          <a:effectLst>
            <a:outerShdw dist="38100" dir="5400000" algn="t" rotWithShape="0">
              <a:srgbClr val="000000">
                <a:alpha val="39998"/>
              </a:srgb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Объясните выделенные орфограммы-гласные в корнях следующих слов</a:t>
            </a:r>
          </a:p>
        </p:txBody>
      </p:sp>
      <p:pic>
        <p:nvPicPr>
          <p:cNvPr id="4" name="Рисунок 3" descr="BA.gif"/>
          <p:cNvPicPr>
            <a:picLocks noChangeAspect="1"/>
          </p:cNvPicPr>
          <p:nvPr/>
        </p:nvPicPr>
        <p:blipFill>
          <a:blip r:embed="rId3">
            <a:lum bright="-2000" contrast="24000"/>
          </a:blip>
          <a:srcRect/>
          <a:stretch>
            <a:fillRect/>
          </a:stretch>
        </p:blipFill>
        <p:spPr bwMode="auto">
          <a:xfrm flipH="1">
            <a:off x="787833" y="2848552"/>
            <a:ext cx="2452687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123\Desktop\0016-016-Podumaj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9118" y="468498"/>
            <a:ext cx="1397134" cy="1233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923309" y="332509"/>
            <a:ext cx="622069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99"/>
                </a:solidFill>
                <a:latin typeface="Times New Roman" pitchFamily="18" charset="0"/>
              </a:rPr>
              <a:t>                     </a:t>
            </a:r>
            <a:r>
              <a:rPr lang="ru-RU" sz="4400" b="1" i="1" dirty="0">
                <a:solidFill>
                  <a:srgbClr val="000099"/>
                </a:solidFill>
                <a:latin typeface="Times New Roman" pitchFamily="18" charset="0"/>
              </a:rPr>
              <a:t>Переулок Орфографический</a:t>
            </a:r>
            <a:endParaRPr lang="ru-RU" sz="4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53363" y="3587263"/>
            <a:ext cx="452149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srgbClr val="000099"/>
                </a:solidFill>
                <a:latin typeface="Times New Roman" pitchFamily="18" charset="0"/>
              </a:rPr>
              <a:t>А</a:t>
            </a:r>
            <a:r>
              <a:rPr lang="ru-RU" sz="4000" i="1" dirty="0">
                <a:solidFill>
                  <a:srgbClr val="000099"/>
                </a:solidFill>
                <a:latin typeface="Times New Roman" pitchFamily="18" charset="0"/>
              </a:rPr>
              <a:t>дресат, п</a:t>
            </a:r>
            <a:r>
              <a:rPr lang="ru-RU" sz="4000" b="1" dirty="0">
                <a:solidFill>
                  <a:srgbClr val="000099"/>
                </a:solidFill>
                <a:latin typeface="Times New Roman" pitchFamily="18" charset="0"/>
              </a:rPr>
              <a:t>и</a:t>
            </a:r>
            <a:r>
              <a:rPr lang="ru-RU" sz="4000" i="1" dirty="0">
                <a:solidFill>
                  <a:srgbClr val="000099"/>
                </a:solidFill>
                <a:latin typeface="Times New Roman" pitchFamily="18" charset="0"/>
              </a:rPr>
              <a:t>сьмо, б</a:t>
            </a:r>
            <a:r>
              <a:rPr lang="ru-RU" sz="4000" b="1" i="1" dirty="0">
                <a:solidFill>
                  <a:srgbClr val="000099"/>
                </a:solidFill>
                <a:latin typeface="Times New Roman" pitchFamily="18" charset="0"/>
              </a:rPr>
              <a:t>а</a:t>
            </a:r>
            <a:r>
              <a:rPr lang="ru-RU" sz="4000" i="1" dirty="0">
                <a:solidFill>
                  <a:srgbClr val="000099"/>
                </a:solidFill>
                <a:latin typeface="Times New Roman" pitchFamily="18" charset="0"/>
              </a:rPr>
              <a:t>ндероль, с</a:t>
            </a:r>
            <a:r>
              <a:rPr lang="ru-RU" sz="4000" b="1" i="1" dirty="0">
                <a:solidFill>
                  <a:srgbClr val="000099"/>
                </a:solidFill>
                <a:latin typeface="Times New Roman" pitchFamily="18" charset="0"/>
              </a:rPr>
              <a:t>о</a:t>
            </a:r>
            <a:r>
              <a:rPr lang="ru-RU" sz="4000" i="1" dirty="0">
                <a:solidFill>
                  <a:srgbClr val="000099"/>
                </a:solidFill>
                <a:latin typeface="Times New Roman" pitchFamily="18" charset="0"/>
              </a:rPr>
              <a:t>вет,</a:t>
            </a:r>
          </a:p>
          <a:p>
            <a:r>
              <a:rPr lang="ru-RU" sz="4000" i="1" dirty="0">
                <a:solidFill>
                  <a:srgbClr val="000099"/>
                </a:solidFill>
                <a:latin typeface="Times New Roman" pitchFamily="18" charset="0"/>
              </a:rPr>
              <a:t>п</a:t>
            </a:r>
            <a:r>
              <a:rPr lang="ru-RU" sz="4000" b="1" i="1" dirty="0">
                <a:solidFill>
                  <a:srgbClr val="000099"/>
                </a:solidFill>
                <a:latin typeface="Times New Roman" pitchFamily="18" charset="0"/>
              </a:rPr>
              <a:t>о</a:t>
            </a:r>
            <a:r>
              <a:rPr lang="ru-RU" sz="4000" i="1" dirty="0">
                <a:solidFill>
                  <a:srgbClr val="000099"/>
                </a:solidFill>
                <a:latin typeface="Times New Roman" pitchFamily="18" charset="0"/>
              </a:rPr>
              <a:t>чтальон, с</a:t>
            </a:r>
            <a:r>
              <a:rPr lang="ru-RU" sz="4000" b="1" i="1" dirty="0">
                <a:solidFill>
                  <a:srgbClr val="000099"/>
                </a:solidFill>
                <a:latin typeface="Times New Roman" pitchFamily="18" charset="0"/>
              </a:rPr>
              <a:t>е</a:t>
            </a:r>
            <a:r>
              <a:rPr lang="ru-RU" sz="4000" i="1" dirty="0">
                <a:solidFill>
                  <a:srgbClr val="000099"/>
                </a:solidFill>
                <a:latin typeface="Times New Roman" pitchFamily="18" charset="0"/>
              </a:rPr>
              <a:t>крет, ч</a:t>
            </a:r>
            <a:r>
              <a:rPr lang="ru-RU" sz="4000" b="1" i="1" dirty="0">
                <a:solidFill>
                  <a:srgbClr val="000099"/>
                </a:solidFill>
                <a:latin typeface="Times New Roman" pitchFamily="18" charset="0"/>
              </a:rPr>
              <a:t>и</a:t>
            </a:r>
            <a:r>
              <a:rPr lang="ru-RU" sz="4000" i="1" dirty="0">
                <a:solidFill>
                  <a:srgbClr val="000099"/>
                </a:solidFill>
                <a:latin typeface="Times New Roman" pitchFamily="18" charset="0"/>
              </a:rPr>
              <a:t>татель</a:t>
            </a:r>
            <a:endParaRPr lang="ru-RU" sz="4000" dirty="0"/>
          </a:p>
        </p:txBody>
      </p:sp>
      <p:pic>
        <p:nvPicPr>
          <p:cNvPr id="9" name="Picture 7" descr="вопрос">
            <a:extLst>
              <a:ext uri="{FF2B5EF4-FFF2-40B4-BE49-F238E27FC236}">
                <a16:creationId xmlns="" xmlns:a16="http://schemas.microsoft.com/office/drawing/2014/main" id="{7C2C0B2A-67C9-4157-BB26-DC9AD5FD30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21637" y="4487594"/>
            <a:ext cx="1237957" cy="1878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635472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2345" y="365125"/>
            <a:ext cx="5018918" cy="904875"/>
          </a:xfrm>
        </p:spPr>
        <p:txBody>
          <a:bodyPr/>
          <a:lstStyle/>
          <a:p>
            <a:r>
              <a:rPr lang="ru-RU" sz="3600" b="1" dirty="0">
                <a:solidFill>
                  <a:srgbClr val="800080"/>
                </a:solidFill>
                <a:latin typeface="Times New Roman" pitchFamily="18" charset="0"/>
              </a:rPr>
              <a:t> Аллея Загадочная</a:t>
            </a:r>
            <a:endParaRPr lang="ru-RU" dirty="0"/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47724" y="1322388"/>
            <a:ext cx="8296275" cy="5048250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b="1" i="1" dirty="0">
                <a:solidFill>
                  <a:srgbClr val="800080"/>
                </a:solidFill>
                <a:latin typeface="Times New Roman" pitchFamily="18" charset="0"/>
              </a:rPr>
              <a:t>                        </a:t>
            </a:r>
          </a:p>
          <a:p>
            <a:pPr>
              <a:lnSpc>
                <a:spcPct val="80000"/>
              </a:lnSpc>
              <a:buNone/>
            </a:pPr>
            <a:r>
              <a:rPr lang="ru-RU" sz="2400" b="1" i="1" dirty="0">
                <a:solidFill>
                  <a:srgbClr val="800080"/>
                </a:solidFill>
                <a:latin typeface="Times New Roman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ru-RU" sz="3200" b="1" i="1" dirty="0">
                <a:solidFill>
                  <a:srgbClr val="800080"/>
                </a:solidFill>
                <a:latin typeface="Times New Roman" pitchFamily="18" charset="0"/>
                <a:cs typeface="Times New Roman" panose="02020603050405020304" pitchFamily="18" charset="0"/>
              </a:rPr>
              <a:t>1 задание.</a:t>
            </a:r>
            <a:r>
              <a:rPr lang="ru-RU" sz="2400" b="1" i="1" dirty="0">
                <a:solidFill>
                  <a:srgbClr val="800080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srgbClr val="800080"/>
                </a:solidFill>
                <a:latin typeface="Times New Roman" pitchFamily="18" charset="0"/>
                <a:cs typeface="Times New Roman" panose="02020603050405020304" pitchFamily="18" charset="0"/>
              </a:rPr>
              <a:t>Из каких  служебных частей     </a:t>
            </a:r>
          </a:p>
          <a:p>
            <a:pPr>
              <a:lnSpc>
                <a:spcPct val="80000"/>
              </a:lnSpc>
              <a:buNone/>
            </a:pPr>
            <a:r>
              <a:rPr lang="ru-RU" sz="2400" i="1" dirty="0">
                <a:solidFill>
                  <a:srgbClr val="800080"/>
                </a:solidFill>
                <a:latin typeface="Times New Roman" pitchFamily="18" charset="0"/>
                <a:cs typeface="Times New Roman" panose="02020603050405020304" pitchFamily="18" charset="0"/>
              </a:rPr>
              <a:t>                                              речи состоит слово «почтовик»?</a:t>
            </a:r>
          </a:p>
          <a:p>
            <a:pPr>
              <a:lnSpc>
                <a:spcPct val="80000"/>
              </a:lnSpc>
              <a:buNone/>
            </a:pPr>
            <a:r>
              <a:rPr lang="ru-RU" sz="2400" b="1" i="1" dirty="0">
                <a:solidFill>
                  <a:srgbClr val="800080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80000"/>
              </a:lnSpc>
              <a:buNone/>
            </a:pPr>
            <a:r>
              <a:rPr lang="ru-RU" sz="3600" b="1" i="1" dirty="0">
                <a:solidFill>
                  <a:srgbClr val="800080"/>
                </a:solidFill>
                <a:latin typeface="Times New Roman" pitchFamily="18" charset="0"/>
                <a:cs typeface="Times New Roman" panose="02020603050405020304" pitchFamily="18" charset="0"/>
              </a:rPr>
              <a:t>   2 задание.    </a:t>
            </a:r>
            <a:r>
              <a:rPr lang="ru-RU" sz="2400" b="1" i="1" dirty="0">
                <a:solidFill>
                  <a:srgbClr val="800080"/>
                </a:solidFill>
                <a:latin typeface="Times New Roman" pitchFamily="18" charset="0"/>
                <a:cs typeface="Times New Roman" panose="02020603050405020304" pitchFamily="18" charset="0"/>
              </a:rPr>
              <a:t>Шарада</a:t>
            </a:r>
            <a:r>
              <a:rPr lang="ru-RU" sz="2400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загадка, в которой загаданное слово делится на несколько частей, каждая из которых представляет отдельное слово.</a:t>
            </a:r>
          </a:p>
          <a:p>
            <a:pPr marL="0" indent="0">
              <a:buNone/>
            </a:pPr>
            <a:r>
              <a:rPr lang="ru-RU" sz="2400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1) Первое – мужское имя (Марк)</a:t>
            </a:r>
          </a:p>
          <a:p>
            <a:pPr marL="0" indent="0">
              <a:buNone/>
            </a:pPr>
            <a:r>
              <a:rPr lang="ru-RU" sz="2400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Второе – союз (а).</a:t>
            </a:r>
          </a:p>
          <a:p>
            <a:pPr marL="0" indent="0">
              <a:buNone/>
            </a:pPr>
            <a:r>
              <a:rPr lang="ru-RU" sz="2400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Целое  - знак с каким-нибудь изображением, </a:t>
            </a:r>
          </a:p>
          <a:p>
            <a:pPr marL="0" indent="0">
              <a:buNone/>
            </a:pPr>
            <a:r>
              <a:rPr lang="ru-RU" sz="2400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который приклеивают на конверт. (Марка</a:t>
            </a:r>
            <a:r>
              <a:rPr lang="ru-RU" dirty="0"/>
              <a:t>).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endParaRPr lang="ru-RU" b="1" i="1" dirty="0">
              <a:solidFill>
                <a:srgbClr val="000099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b="1" i="1" dirty="0">
              <a:solidFill>
                <a:srgbClr val="000099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b="1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pic>
        <p:nvPicPr>
          <p:cNvPr id="10247" name="Picture 7" descr="вопро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7163" y="5036233"/>
            <a:ext cx="1200150" cy="1310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123\Desktop\0016-016-Podumaj.jpg">
            <a:extLst>
              <a:ext uri="{FF2B5EF4-FFF2-40B4-BE49-F238E27FC236}">
                <a16:creationId xmlns="" xmlns:a16="http://schemas.microsoft.com/office/drawing/2014/main" id="{2A4FD95C-793B-4FCA-8217-8B58ACB144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4818" y="817562"/>
            <a:ext cx="1523978" cy="1664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2345" y="365125"/>
            <a:ext cx="5018918" cy="904875"/>
          </a:xfrm>
        </p:spPr>
        <p:txBody>
          <a:bodyPr/>
          <a:lstStyle/>
          <a:p>
            <a:r>
              <a:rPr lang="ru-RU" sz="3600" b="1" dirty="0">
                <a:solidFill>
                  <a:srgbClr val="800080"/>
                </a:solidFill>
                <a:latin typeface="Times New Roman" pitchFamily="18" charset="0"/>
              </a:rPr>
              <a:t> </a:t>
            </a:r>
            <a:br>
              <a:rPr lang="ru-RU" sz="3600" b="1" dirty="0">
                <a:solidFill>
                  <a:srgbClr val="800080"/>
                </a:solidFill>
                <a:latin typeface="Times New Roman" pitchFamily="18" charset="0"/>
              </a:rPr>
            </a:br>
            <a:r>
              <a:rPr lang="ru-RU" sz="3600" b="1" dirty="0">
                <a:solidFill>
                  <a:srgbClr val="800080"/>
                </a:solidFill>
                <a:latin typeface="Times New Roman" pitchFamily="18" charset="0"/>
              </a:rPr>
              <a:t>Аллея Загадочная</a:t>
            </a:r>
            <a:endParaRPr lang="ru-RU" dirty="0"/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47724" y="1322388"/>
            <a:ext cx="8296275" cy="5048250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b="1" i="1" dirty="0">
                <a:solidFill>
                  <a:srgbClr val="800080"/>
                </a:solidFill>
                <a:latin typeface="Times New Roman" pitchFamily="18" charset="0"/>
              </a:rPr>
              <a:t>                        </a:t>
            </a:r>
          </a:p>
          <a:p>
            <a:r>
              <a:rPr lang="ru-RU" sz="2400" b="1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r>
              <a:rPr lang="ru-RU" sz="2400" b="1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2) </a:t>
            </a:r>
            <a:r>
              <a:rPr lang="ru-RU" sz="24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Первая моя часть – место тяжких страданий. (ад)</a:t>
            </a:r>
          </a:p>
          <a:p>
            <a:r>
              <a:rPr lang="ru-RU" sz="24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Вторая   часть моя – название ноты (ре)</a:t>
            </a:r>
          </a:p>
          <a:p>
            <a:r>
              <a:rPr lang="ru-RU" sz="24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В третьей  -  спрятались предлог и союз .(с, а)</a:t>
            </a:r>
          </a:p>
          <a:p>
            <a:r>
              <a:rPr lang="ru-RU" sz="24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А если к ним прибавить букву  т,</a:t>
            </a:r>
          </a:p>
          <a:p>
            <a:r>
              <a:rPr lang="ru-RU" sz="24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То узнаете, что я – тот, кому посылают</a:t>
            </a:r>
          </a:p>
          <a:p>
            <a:r>
              <a:rPr lang="ru-RU" sz="24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Письмо, телеграмму, почтовое отправление. (Адресат)</a:t>
            </a:r>
          </a:p>
          <a:p>
            <a:pPr>
              <a:lnSpc>
                <a:spcPct val="80000"/>
              </a:lnSpc>
              <a:buNone/>
            </a:pPr>
            <a:endParaRPr lang="ru-RU" sz="2400" b="1" i="1" dirty="0">
              <a:solidFill>
                <a:srgbClr val="80008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sz="2400" b="1" i="1" dirty="0">
              <a:solidFill>
                <a:srgbClr val="80008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sz="2400" b="1" i="1" dirty="0">
              <a:solidFill>
                <a:srgbClr val="80008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sz="2400" b="1" i="1" dirty="0">
              <a:solidFill>
                <a:srgbClr val="80008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sz="2400" b="1" i="1" dirty="0">
              <a:solidFill>
                <a:srgbClr val="80008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ru-RU" sz="2400" b="1" i="1" dirty="0">
                <a:solidFill>
                  <a:srgbClr val="800080"/>
                </a:solidFill>
                <a:latin typeface="Times New Roman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2400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Второе – союз (а).</a:t>
            </a:r>
          </a:p>
          <a:p>
            <a:pPr marL="0" indent="0">
              <a:buNone/>
            </a:pPr>
            <a:r>
              <a:rPr lang="ru-RU" sz="2400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Целое  - знак с каким-нибудь изображением, </a:t>
            </a:r>
          </a:p>
          <a:p>
            <a:pPr marL="0" indent="0">
              <a:buNone/>
            </a:pPr>
            <a:r>
              <a:rPr lang="ru-RU" sz="2400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который приклеивают на конверт. (Марка</a:t>
            </a:r>
            <a:r>
              <a:rPr lang="ru-RU" dirty="0"/>
              <a:t>).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endParaRPr lang="ru-RU" b="1" i="1" dirty="0">
              <a:solidFill>
                <a:srgbClr val="000099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b="1" i="1" dirty="0">
              <a:solidFill>
                <a:srgbClr val="000099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b="1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pic>
        <p:nvPicPr>
          <p:cNvPr id="10247" name="Picture 7" descr="вопро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7163" y="5036233"/>
            <a:ext cx="1200150" cy="1310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123\Desktop\0016-016-Podumaj.jpg">
            <a:extLst>
              <a:ext uri="{FF2B5EF4-FFF2-40B4-BE49-F238E27FC236}">
                <a16:creationId xmlns="" xmlns:a16="http://schemas.microsoft.com/office/drawing/2014/main" id="{2A4FD95C-793B-4FCA-8217-8B58ACB144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4818" y="268287"/>
            <a:ext cx="1523978" cy="1664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7889893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2345" y="365125"/>
            <a:ext cx="5018918" cy="904875"/>
          </a:xfrm>
        </p:spPr>
        <p:txBody>
          <a:bodyPr/>
          <a:lstStyle/>
          <a:p>
            <a:r>
              <a:rPr lang="ru-RU" sz="3600" b="1" dirty="0">
                <a:solidFill>
                  <a:srgbClr val="800080"/>
                </a:solidFill>
                <a:latin typeface="Times New Roman" pitchFamily="18" charset="0"/>
              </a:rPr>
              <a:t> Аллея Загадочная</a:t>
            </a:r>
            <a:endParaRPr lang="ru-RU" dirty="0"/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47724" y="1322388"/>
            <a:ext cx="8296275" cy="5048250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b="1" i="1" dirty="0">
                <a:solidFill>
                  <a:srgbClr val="800080"/>
                </a:solidFill>
                <a:latin typeface="Times New Roman" pitchFamily="18" charset="0"/>
              </a:rPr>
              <a:t>                        </a:t>
            </a:r>
          </a:p>
          <a:p>
            <a:pPr>
              <a:lnSpc>
                <a:spcPct val="80000"/>
              </a:lnSpc>
              <a:buNone/>
            </a:pPr>
            <a:r>
              <a:rPr lang="ru-RU" sz="2400" b="1" i="1" dirty="0">
                <a:solidFill>
                  <a:srgbClr val="800080"/>
                </a:solidFill>
                <a:latin typeface="Times New Roman" pitchFamily="18" charset="0"/>
                <a:cs typeface="Times New Roman" panose="02020603050405020304" pitchFamily="18" charset="0"/>
              </a:rPr>
              <a:t>                           </a:t>
            </a:r>
          </a:p>
          <a:p>
            <a:pPr>
              <a:lnSpc>
                <a:spcPct val="80000"/>
              </a:lnSpc>
              <a:buNone/>
            </a:pPr>
            <a:r>
              <a:rPr lang="ru-RU" sz="2400" b="1" i="1" dirty="0">
                <a:solidFill>
                  <a:srgbClr val="800080"/>
                </a:solidFill>
                <a:latin typeface="Times New Roman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ru-RU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К величине, определяемой </a:t>
            </a:r>
          </a:p>
          <a:p>
            <a:pPr marL="0" indent="0" algn="ctr">
              <a:buNone/>
            </a:pPr>
            <a:r>
              <a:rPr lang="ru-RU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В граммах, килограммах,   (вес)</a:t>
            </a:r>
          </a:p>
          <a:p>
            <a:pPr marL="0" indent="0" algn="ctr">
              <a:buNone/>
            </a:pPr>
            <a:r>
              <a:rPr lang="ru-RU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Прибавьте знак, который ставят </a:t>
            </a:r>
          </a:p>
          <a:p>
            <a:pPr marL="0" indent="0" algn="ctr">
              <a:buNone/>
            </a:pPr>
            <a:r>
              <a:rPr lang="ru-RU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 конце предложения. (точка)</a:t>
            </a:r>
          </a:p>
          <a:p>
            <a:pPr marL="0" indent="0">
              <a:buNone/>
            </a:pPr>
            <a:r>
              <a:rPr lang="ru-RU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И вмиг в сумке почтальона окажется     </a:t>
            </a:r>
          </a:p>
          <a:p>
            <a:pPr marL="0" indent="0">
              <a:buNone/>
            </a:pPr>
            <a:r>
              <a:rPr lang="ru-RU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Приятная  …. , которую</a:t>
            </a:r>
          </a:p>
          <a:p>
            <a:pPr marL="0" indent="0">
              <a:buNone/>
            </a:pPr>
            <a:r>
              <a:rPr lang="ru-RU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Все ждут с нетерпением.</a:t>
            </a:r>
          </a:p>
          <a:p>
            <a:pPr marL="0" indent="0">
              <a:buNone/>
            </a:pPr>
            <a:r>
              <a:rPr lang="ru-RU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(весточка)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>
              <a:lnSpc>
                <a:spcPct val="80000"/>
              </a:lnSpc>
              <a:buNone/>
            </a:pPr>
            <a:endParaRPr lang="ru-RU" sz="2400" b="1" i="1" dirty="0">
              <a:solidFill>
                <a:srgbClr val="80008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sz="2400" b="1" i="1" dirty="0">
              <a:solidFill>
                <a:srgbClr val="80008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sz="2400" b="1" i="1" dirty="0">
              <a:solidFill>
                <a:srgbClr val="80008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sz="2400" b="1" i="1" dirty="0">
              <a:solidFill>
                <a:srgbClr val="80008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sz="2400" b="1" i="1" dirty="0">
              <a:solidFill>
                <a:srgbClr val="80008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sz="2400" b="1" i="1" dirty="0">
              <a:solidFill>
                <a:srgbClr val="80008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sz="2400" b="1" i="1" dirty="0">
              <a:solidFill>
                <a:srgbClr val="80008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sz="2400" b="1" i="1" dirty="0">
              <a:solidFill>
                <a:srgbClr val="80008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sz="2400" b="1" i="1" dirty="0">
              <a:solidFill>
                <a:srgbClr val="80008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sz="2400" b="1" i="1" dirty="0">
              <a:solidFill>
                <a:srgbClr val="80008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sz="2400" b="1" i="1" dirty="0">
              <a:solidFill>
                <a:srgbClr val="80008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sz="2400" b="1" i="1" dirty="0">
              <a:solidFill>
                <a:srgbClr val="80008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sz="2400" b="1" i="1" dirty="0">
              <a:solidFill>
                <a:srgbClr val="80008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sz="2400" b="1" i="1" dirty="0">
              <a:solidFill>
                <a:srgbClr val="80008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sz="2400" b="1" i="1" dirty="0">
              <a:solidFill>
                <a:srgbClr val="80008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sz="2400" b="1" i="1" dirty="0">
              <a:solidFill>
                <a:srgbClr val="80008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sz="2400" b="1" i="1" dirty="0">
              <a:solidFill>
                <a:srgbClr val="80008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sz="2400" b="1" i="1" dirty="0">
              <a:solidFill>
                <a:srgbClr val="80008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ru-RU" sz="2400" b="1" i="1" dirty="0">
                <a:solidFill>
                  <a:srgbClr val="800080"/>
                </a:solidFill>
                <a:latin typeface="Times New Roman" pitchFamily="18" charset="0"/>
                <a:cs typeface="Times New Roman" panose="02020603050405020304" pitchFamily="18" charset="0"/>
              </a:rPr>
              <a:t>  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b="1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pic>
        <p:nvPicPr>
          <p:cNvPr id="10247" name="Picture 7" descr="вопро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7163" y="5036233"/>
            <a:ext cx="1200150" cy="1310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123\Desktop\0016-016-Podumaj.jpg">
            <a:extLst>
              <a:ext uri="{FF2B5EF4-FFF2-40B4-BE49-F238E27FC236}">
                <a16:creationId xmlns="" xmlns:a16="http://schemas.microsoft.com/office/drawing/2014/main" id="{2A4FD95C-793B-4FCA-8217-8B58ACB144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4818" y="817562"/>
            <a:ext cx="1523978" cy="1664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0589895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2345" y="365125"/>
            <a:ext cx="5018918" cy="904875"/>
          </a:xfrm>
        </p:spPr>
        <p:txBody>
          <a:bodyPr/>
          <a:lstStyle/>
          <a:p>
            <a:r>
              <a:rPr lang="ru-RU" sz="3600" b="1" dirty="0">
                <a:solidFill>
                  <a:srgbClr val="800080"/>
                </a:solidFill>
                <a:latin typeface="Times New Roman" pitchFamily="18" charset="0"/>
              </a:rPr>
              <a:t> Аллея Загадочная</a:t>
            </a:r>
            <a:endParaRPr lang="ru-RU" dirty="0"/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47724" y="1322387"/>
            <a:ext cx="8296275" cy="5170487"/>
          </a:xfrm>
        </p:spPr>
        <p:txBody>
          <a:bodyPr/>
          <a:lstStyle/>
          <a:p>
            <a:pPr algn="ctr">
              <a:lnSpc>
                <a:spcPct val="80000"/>
              </a:lnSpc>
              <a:buNone/>
            </a:pPr>
            <a:r>
              <a:rPr lang="ru-RU" b="1" i="1" dirty="0">
                <a:solidFill>
                  <a:srgbClr val="800080"/>
                </a:solidFill>
                <a:latin typeface="Times New Roman" pitchFamily="18" charset="0"/>
              </a:rPr>
              <a:t>                   </a:t>
            </a:r>
            <a:r>
              <a:rPr lang="ru-RU" b="1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задание.  </a:t>
            </a:r>
            <a:r>
              <a:rPr lang="ru-RU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Логогриф (от греческих           слов «логос» - слово, и «</a:t>
            </a:r>
            <a:r>
              <a:rPr lang="ru-RU" i="1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грифос</a:t>
            </a:r>
            <a:r>
              <a:rPr lang="ru-RU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- загадка») –          загадка, в которой задуманное слово может иметь различные значения в результате добавления, пропуска или перестановки букв. </a:t>
            </a:r>
          </a:p>
          <a:p>
            <a:pPr algn="ctr">
              <a:lnSpc>
                <a:spcPct val="80000"/>
              </a:lnSpc>
              <a:buNone/>
            </a:pPr>
            <a:endParaRPr lang="ru-RU" i="1" dirty="0">
              <a:solidFill>
                <a:srgbClr val="800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ru-RU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1) Прекрасное сооружение</a:t>
            </a:r>
          </a:p>
          <a:p>
            <a:pPr marL="0" indent="0">
              <a:buNone/>
            </a:pPr>
            <a:r>
              <a:rPr lang="ru-RU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В виде ворот дугообразной формы.</a:t>
            </a:r>
          </a:p>
          <a:p>
            <a:pPr marL="0" indent="0">
              <a:buNone/>
            </a:pPr>
            <a:r>
              <a:rPr lang="ru-RU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Букву М прибавите в начале, </a:t>
            </a:r>
          </a:p>
          <a:p>
            <a:pPr marL="0" indent="0">
              <a:buNone/>
            </a:pPr>
            <a:r>
              <a:rPr lang="ru-RU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И превращусь я в знак с изображением, </a:t>
            </a:r>
          </a:p>
          <a:p>
            <a:pPr marL="0" indent="0">
              <a:buNone/>
            </a:pPr>
            <a:r>
              <a:rPr lang="ru-RU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Который при наклеивают на конверт.     </a:t>
            </a:r>
          </a:p>
          <a:p>
            <a:pPr marL="0" indent="0">
              <a:buNone/>
            </a:pPr>
            <a:r>
              <a:rPr lang="ru-RU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(Мар</a:t>
            </a:r>
            <a:r>
              <a:rPr lang="ru-RU" i="1" dirty="0"/>
              <a:t>ка)</a:t>
            </a:r>
          </a:p>
          <a:p>
            <a:r>
              <a:rPr lang="ru-RU" dirty="0"/>
              <a:t> </a:t>
            </a:r>
          </a:p>
          <a:p>
            <a:pPr>
              <a:lnSpc>
                <a:spcPct val="80000"/>
              </a:lnSpc>
              <a:buNone/>
            </a:pPr>
            <a:endParaRPr lang="ru-RU" sz="2400" b="1" i="1" dirty="0">
              <a:solidFill>
                <a:srgbClr val="80008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sz="2400" b="1" i="1" dirty="0">
              <a:solidFill>
                <a:srgbClr val="80008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sz="2400" b="1" i="1" dirty="0">
              <a:solidFill>
                <a:srgbClr val="80008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ru-RU" sz="2400" b="1" i="1" dirty="0">
                <a:solidFill>
                  <a:srgbClr val="800080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b="1" i="1" dirty="0">
              <a:solidFill>
                <a:srgbClr val="000099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b="1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pic>
        <p:nvPicPr>
          <p:cNvPr id="10247" name="Picture 7" descr="вопро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92245" y="5182284"/>
            <a:ext cx="1200150" cy="1310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123\Desktop\0016-016-Podumaj.jpg">
            <a:extLst>
              <a:ext uri="{FF2B5EF4-FFF2-40B4-BE49-F238E27FC236}">
                <a16:creationId xmlns="" xmlns:a16="http://schemas.microsoft.com/office/drawing/2014/main" id="{2A4FD95C-793B-4FCA-8217-8B58ACB144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0411" y="212651"/>
            <a:ext cx="1523978" cy="1664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0505507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2345" y="365125"/>
            <a:ext cx="5018918" cy="904875"/>
          </a:xfrm>
        </p:spPr>
        <p:txBody>
          <a:bodyPr/>
          <a:lstStyle/>
          <a:p>
            <a:r>
              <a:rPr lang="ru-RU" sz="3600" b="1" dirty="0">
                <a:solidFill>
                  <a:srgbClr val="800080"/>
                </a:solidFill>
                <a:latin typeface="Times New Roman" pitchFamily="18" charset="0"/>
              </a:rPr>
              <a:t> Аллея Загадочная</a:t>
            </a:r>
            <a:endParaRPr lang="ru-RU" dirty="0"/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96120" y="1674055"/>
            <a:ext cx="8296275" cy="4738322"/>
          </a:xfrm>
        </p:spPr>
        <p:txBody>
          <a:bodyPr/>
          <a:lstStyle/>
          <a:p>
            <a:pPr marL="0" lvl="0" indent="0">
              <a:buNone/>
            </a:pPr>
            <a:r>
              <a:rPr lang="ru-RU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</a:p>
          <a:p>
            <a:pPr marL="0" lvl="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  Я, лучистая энергия,</a:t>
            </a:r>
          </a:p>
          <a:p>
            <a:pPr marL="0" indent="0">
              <a:buNone/>
            </a:pP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Делаю окружающий мир видимым. (Свет).</a:t>
            </a:r>
          </a:p>
          <a:p>
            <a:pPr marL="0" indent="0">
              <a:buNone/>
            </a:pP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Как только прибавите (после первой буквы)           </a:t>
            </a:r>
          </a:p>
          <a:p>
            <a:pPr marL="0" indent="0">
              <a:buNone/>
            </a:pP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букву О,</a:t>
            </a:r>
          </a:p>
          <a:p>
            <a:pPr marL="0" indent="0">
              <a:buNone/>
            </a:pP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Сразу же получите письмо,</a:t>
            </a:r>
          </a:p>
          <a:p>
            <a:pPr marL="0" indent="0">
              <a:buNone/>
            </a:pP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А в нем – полезный …..  .  (Сове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т)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80000"/>
              </a:lnSpc>
              <a:buNone/>
            </a:pPr>
            <a:endParaRPr lang="ru-RU" i="1" dirty="0">
              <a:solidFill>
                <a:srgbClr val="800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i="1" dirty="0">
              <a:solidFill>
                <a:srgbClr val="800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i="1" dirty="0">
              <a:solidFill>
                <a:srgbClr val="800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  <a:buNone/>
            </a:pPr>
            <a:endParaRPr lang="ru-RU" i="1" dirty="0">
              <a:solidFill>
                <a:srgbClr val="800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Прекрасное сооружение</a:t>
            </a:r>
          </a:p>
          <a:p>
            <a:pPr marL="0" indent="0">
              <a:buNone/>
            </a:pPr>
            <a:r>
              <a:rPr lang="ru-RU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В виде ворот дугообразной формы.</a:t>
            </a:r>
          </a:p>
          <a:p>
            <a:pPr marL="0" indent="0">
              <a:buNone/>
            </a:pPr>
            <a:r>
              <a:rPr lang="ru-RU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Букву М прибавите в начале, </a:t>
            </a:r>
          </a:p>
          <a:p>
            <a:pPr marL="0" indent="0">
              <a:buNone/>
            </a:pPr>
            <a:r>
              <a:rPr lang="ru-RU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И превращусь я в знак с изображением, </a:t>
            </a:r>
          </a:p>
          <a:p>
            <a:pPr marL="0" indent="0">
              <a:buNone/>
            </a:pPr>
            <a:r>
              <a:rPr lang="ru-RU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Который при наклеивают на конверт.     </a:t>
            </a:r>
          </a:p>
          <a:p>
            <a:pPr marL="0" indent="0">
              <a:buNone/>
            </a:pPr>
            <a:r>
              <a:rPr lang="ru-RU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(Мар</a:t>
            </a:r>
            <a:r>
              <a:rPr lang="ru-RU" i="1" dirty="0"/>
              <a:t>ка)</a:t>
            </a:r>
          </a:p>
          <a:p>
            <a:r>
              <a:rPr lang="ru-RU" dirty="0"/>
              <a:t> </a:t>
            </a:r>
          </a:p>
          <a:p>
            <a:pPr>
              <a:lnSpc>
                <a:spcPct val="80000"/>
              </a:lnSpc>
              <a:buNone/>
            </a:pPr>
            <a:endParaRPr lang="ru-RU" sz="2400" b="1" i="1" dirty="0">
              <a:solidFill>
                <a:srgbClr val="80008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sz="2400" b="1" i="1" dirty="0">
              <a:solidFill>
                <a:srgbClr val="80008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sz="2400" b="1" i="1" dirty="0">
              <a:solidFill>
                <a:srgbClr val="80008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ru-RU" sz="2400" b="1" i="1" dirty="0">
                <a:solidFill>
                  <a:srgbClr val="800080"/>
                </a:solidFill>
                <a:latin typeface="Times New Roman" pitchFamily="18" charset="0"/>
                <a:cs typeface="Times New Roman" panose="02020603050405020304" pitchFamily="18" charset="0"/>
              </a:rPr>
              <a:t> 1 задание. </a:t>
            </a:r>
            <a:r>
              <a:rPr lang="ru-RU" sz="2400" i="1" dirty="0">
                <a:solidFill>
                  <a:srgbClr val="800080"/>
                </a:solidFill>
                <a:latin typeface="Times New Roman" pitchFamily="18" charset="0"/>
                <a:cs typeface="Times New Roman" panose="02020603050405020304" pitchFamily="18" charset="0"/>
              </a:rPr>
              <a:t>Из каких  служебных частей     </a:t>
            </a:r>
          </a:p>
          <a:p>
            <a:pPr>
              <a:lnSpc>
                <a:spcPct val="80000"/>
              </a:lnSpc>
              <a:buNone/>
            </a:pPr>
            <a:r>
              <a:rPr lang="ru-RU" sz="2400" i="1" dirty="0">
                <a:solidFill>
                  <a:srgbClr val="800080"/>
                </a:solidFill>
                <a:latin typeface="Times New Roman" pitchFamily="18" charset="0"/>
                <a:cs typeface="Times New Roman" panose="02020603050405020304" pitchFamily="18" charset="0"/>
              </a:rPr>
              <a:t>                                              речи состоит слово «почтовик»?</a:t>
            </a:r>
          </a:p>
          <a:p>
            <a:pPr>
              <a:lnSpc>
                <a:spcPct val="80000"/>
              </a:lnSpc>
              <a:buNone/>
            </a:pPr>
            <a:r>
              <a:rPr lang="ru-RU" sz="2400" b="1" i="1" dirty="0">
                <a:solidFill>
                  <a:srgbClr val="800080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80000"/>
              </a:lnSpc>
              <a:buNone/>
            </a:pPr>
            <a:r>
              <a:rPr lang="ru-RU" sz="2400" b="1" i="1" dirty="0">
                <a:solidFill>
                  <a:srgbClr val="800080"/>
                </a:solidFill>
                <a:latin typeface="Times New Roman" pitchFamily="18" charset="0"/>
                <a:cs typeface="Times New Roman" panose="02020603050405020304" pitchFamily="18" charset="0"/>
              </a:rPr>
              <a:t>   2 задание.    Шарада</a:t>
            </a:r>
            <a:r>
              <a:rPr lang="ru-RU" sz="2400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загадка, в которой загаданное слово делится на несколько частей, каждая из которых представляет отдельное слово.</a:t>
            </a:r>
          </a:p>
          <a:p>
            <a:pPr marL="0" indent="0">
              <a:buNone/>
            </a:pPr>
            <a:r>
              <a:rPr lang="ru-RU" sz="2400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1) Первое – мужское имя (Марк)</a:t>
            </a:r>
          </a:p>
          <a:p>
            <a:pPr marL="0" indent="0">
              <a:buNone/>
            </a:pPr>
            <a:r>
              <a:rPr lang="ru-RU" sz="2400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Второе – союз (а).</a:t>
            </a:r>
          </a:p>
          <a:p>
            <a:pPr marL="0" indent="0">
              <a:buNone/>
            </a:pPr>
            <a:r>
              <a:rPr lang="ru-RU" sz="2400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Целое  - знак с каким-нибудь изображением, </a:t>
            </a:r>
          </a:p>
          <a:p>
            <a:pPr marL="0" indent="0">
              <a:buNone/>
            </a:pPr>
            <a:r>
              <a:rPr lang="ru-RU" sz="2400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который приклеивают на конверт. (Марка</a:t>
            </a:r>
            <a:r>
              <a:rPr lang="ru-RU" dirty="0"/>
              <a:t>).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endParaRPr lang="ru-RU" b="1" i="1" dirty="0">
              <a:solidFill>
                <a:srgbClr val="000099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b="1" i="1" dirty="0">
              <a:solidFill>
                <a:srgbClr val="000099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b="1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pic>
        <p:nvPicPr>
          <p:cNvPr id="10247" name="Picture 7" descr="вопро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92245" y="5182284"/>
            <a:ext cx="1200150" cy="1310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123\Desktop\0016-016-Podumaj.jpg">
            <a:extLst>
              <a:ext uri="{FF2B5EF4-FFF2-40B4-BE49-F238E27FC236}">
                <a16:creationId xmlns="" xmlns:a16="http://schemas.microsoft.com/office/drawing/2014/main" id="{2A4FD95C-793B-4FCA-8217-8B58ACB144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8207" y="329344"/>
            <a:ext cx="1523978" cy="1664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1837057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Заголовок 1"/>
          <p:cNvSpPr txBox="1">
            <a:spLocks/>
          </p:cNvSpPr>
          <p:nvPr/>
        </p:nvSpPr>
        <p:spPr bwMode="auto">
          <a:xfrm>
            <a:off x="2353456" y="438807"/>
            <a:ext cx="6550702" cy="1150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4800" b="1" dirty="0">
                <a:solidFill>
                  <a:srgbClr val="800000"/>
                </a:solidFill>
                <a:latin typeface="Times New Roman" pitchFamily="18" charset="0"/>
              </a:rPr>
              <a:t>«</a:t>
            </a:r>
            <a:r>
              <a:rPr lang="ru-RU" sz="4800" b="1" dirty="0" err="1" smtClean="0">
                <a:solidFill>
                  <a:srgbClr val="800000"/>
                </a:solidFill>
                <a:latin typeface="Times New Roman" pitchFamily="18" charset="0"/>
              </a:rPr>
              <a:t>ПлощадьТворческая</a:t>
            </a:r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  <a:cs typeface="Arial" charset="0"/>
              </a:rPr>
              <a:t> </a:t>
            </a:r>
            <a:endParaRPr lang="ru-RU" sz="4800" dirty="0">
              <a:latin typeface="Times New Roman" pitchFamily="18" charset="0"/>
            </a:endParaRPr>
          </a:p>
          <a:p>
            <a:pPr algn="ctr"/>
            <a:endParaRPr lang="ru-RU" sz="2800" b="1" dirty="0">
              <a:solidFill>
                <a:srgbClr val="C0000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1" name="Подзаголовок 4"/>
          <p:cNvSpPr txBox="1">
            <a:spLocks/>
          </p:cNvSpPr>
          <p:nvPr/>
        </p:nvSpPr>
        <p:spPr>
          <a:xfrm>
            <a:off x="1885071" y="1909923"/>
            <a:ext cx="6714646" cy="2901228"/>
          </a:xfrm>
          <a:prstGeom prst="rect">
            <a:avLst/>
          </a:prstGeom>
          <a:ln w="76200" cap="flat" cmpd="sng" algn="ctr">
            <a:solidFill>
              <a:schemeClr val="accent6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задание. </a:t>
            </a:r>
          </a:p>
          <a:p>
            <a:endParaRPr lang="ru-RU" sz="9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каждому из данных слов: письмо, приветствие, обращение, поздравление – подобрать глагол или прилагательное, чтобы получилось словосочетание</a:t>
            </a:r>
            <a:r>
              <a:rPr lang="ru-RU" sz="2800" b="1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3" name="Подзаголовок 4"/>
          <p:cNvSpPr txBox="1">
            <a:spLocks/>
          </p:cNvSpPr>
          <p:nvPr/>
        </p:nvSpPr>
        <p:spPr>
          <a:xfrm>
            <a:off x="2039815" y="1909923"/>
            <a:ext cx="6171762" cy="3520206"/>
          </a:xfrm>
          <a:prstGeom prst="rect">
            <a:avLst/>
          </a:prstGeom>
          <a:ln w="76200" cap="flat" cmpd="sng" algn="ctr">
            <a:solidFill>
              <a:schemeClr val="accent3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задание.         </a:t>
            </a:r>
          </a:p>
          <a:p>
            <a:r>
              <a:rPr lang="ru-RU" sz="2800" b="1" i="1" dirty="0">
                <a:solidFill>
                  <a:schemeClr val="bg1"/>
                </a:solidFill>
              </a:rPr>
              <a:t>Составить предложение с данными ключевыми словами:</a:t>
            </a:r>
          </a:p>
          <a:p>
            <a:endParaRPr lang="ru-RU" sz="2800" b="1" i="1" dirty="0">
              <a:solidFill>
                <a:schemeClr val="bg1"/>
              </a:solidFill>
            </a:endParaRPr>
          </a:p>
          <a:p>
            <a:r>
              <a:rPr lang="ru-RU" sz="2800" b="1" dirty="0">
                <a:solidFill>
                  <a:schemeClr val="bg1"/>
                </a:solidFill>
              </a:rPr>
              <a:t>   1 команда  -   марка,  открытка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   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   2 команда  -  конверт, поздравление</a:t>
            </a:r>
          </a:p>
        </p:txBody>
      </p:sp>
      <p:sp>
        <p:nvSpPr>
          <p:cNvPr id="14" name="Подзаголовок 4"/>
          <p:cNvSpPr txBox="1">
            <a:spLocks/>
          </p:cNvSpPr>
          <p:nvPr/>
        </p:nvSpPr>
        <p:spPr>
          <a:xfrm>
            <a:off x="1885071" y="1702191"/>
            <a:ext cx="6714646" cy="414996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3 задание.</a:t>
            </a:r>
          </a:p>
          <a:p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</a:rPr>
              <a:t>1 команда.   Написать поздравительное письмо родителям.</a:t>
            </a:r>
          </a:p>
          <a:p>
            <a:endParaRPr lang="ru-RU" sz="3200" b="1" i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</a:rPr>
              <a:t>2 команда.   Написать поздравительное письмо учителям.</a:t>
            </a:r>
          </a:p>
        </p:txBody>
      </p:sp>
      <p:pic>
        <p:nvPicPr>
          <p:cNvPr id="6" name="Picture 2" descr="C:\Users\123\Desktop\0016-016-Podumaj.jpg">
            <a:extLst>
              <a:ext uri="{FF2B5EF4-FFF2-40B4-BE49-F238E27FC236}">
                <a16:creationId xmlns="" xmlns:a16="http://schemas.microsoft.com/office/drawing/2014/main" id="{2A4FD95C-793B-4FCA-8217-8B58ACB144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9252" y="329344"/>
            <a:ext cx="1289155" cy="12146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Выноска-облако 9"/>
          <p:cNvSpPr>
            <a:spLocks noChangeArrowheads="1"/>
          </p:cNvSpPr>
          <p:nvPr/>
        </p:nvSpPr>
        <p:spPr bwMode="auto">
          <a:xfrm>
            <a:off x="3309938" y="419100"/>
            <a:ext cx="5489575" cy="2120900"/>
          </a:xfrm>
          <a:prstGeom prst="cloudCallout">
            <a:avLst>
              <a:gd name="adj1" fmla="val -59227"/>
              <a:gd name="adj2" fmla="val 86676"/>
            </a:avLst>
          </a:prstGeom>
          <a:solidFill>
            <a:srgbClr val="A6D0DF"/>
          </a:solidFill>
          <a:ln w="25400" algn="ctr">
            <a:solidFill>
              <a:srgbClr val="375BB0"/>
            </a:solidFill>
            <a:round/>
            <a:headEnd/>
            <a:tailEnd/>
          </a:ln>
        </p:spPr>
        <p:txBody>
          <a:bodyPr anchor="ctr"/>
          <a:lstStyle/>
          <a:p>
            <a:pPr>
              <a:spcBef>
                <a:spcPct val="50000"/>
              </a:spcBef>
              <a:defRPr/>
            </a:pPr>
            <a:endParaRPr lang="ru-RU" b="1" dirty="0">
              <a:solidFill>
                <a:srgbClr val="CC3300"/>
              </a:solidFill>
            </a:endParaRPr>
          </a:p>
          <a:p>
            <a:pPr algn="ctr">
              <a:defRPr/>
            </a:pPr>
            <a:r>
              <a: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Домашнее задание:</a:t>
            </a:r>
          </a:p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</a:t>
            </a:r>
          </a:p>
        </p:txBody>
      </p:sp>
      <p:pic>
        <p:nvPicPr>
          <p:cNvPr id="8" name="Рисунок 7" descr="BA.gif"/>
          <p:cNvPicPr>
            <a:picLocks noChangeAspect="1"/>
          </p:cNvPicPr>
          <p:nvPr/>
        </p:nvPicPr>
        <p:blipFill>
          <a:blip r:embed="rId2">
            <a:lum bright="-24000" contrast="12000"/>
          </a:blip>
          <a:stretch>
            <a:fillRect/>
          </a:stretch>
        </p:blipFill>
        <p:spPr>
          <a:xfrm flipH="1">
            <a:off x="873125" y="3413125"/>
            <a:ext cx="2214563" cy="2786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2C2005F2-C2CB-4FFB-A434-1394E82A7C57}"/>
              </a:ext>
            </a:extLst>
          </p:cNvPr>
          <p:cNvSpPr/>
          <p:nvPr/>
        </p:nvSpPr>
        <p:spPr>
          <a:xfrm>
            <a:off x="3612631" y="2912012"/>
            <a:ext cx="5031966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 pitchFamily="18" charset="2"/>
              <a:buNone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Написать сочинение - рассуждение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на тему “Вдруг почта исчезнет….” </a:t>
            </a:r>
          </a:p>
        </p:txBody>
      </p:sp>
      <p:pic>
        <p:nvPicPr>
          <p:cNvPr id="9" name="Picture 4" descr="bd05012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32303" y="4268658"/>
            <a:ext cx="2111375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7" descr="почта россии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40127" y="554326"/>
            <a:ext cx="2015692" cy="11842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ChangeArrowheads="1"/>
          </p:cNvSpPr>
          <p:nvPr/>
        </p:nvSpPr>
        <p:spPr bwMode="auto">
          <a:xfrm>
            <a:off x="1080656" y="565152"/>
            <a:ext cx="7855526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54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5400" b="1" i="1" dirty="0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            </a:t>
            </a:r>
            <a:r>
              <a:rPr lang="ru-RU" sz="5400" b="1" i="1" dirty="0">
                <a:solidFill>
                  <a:srgbClr val="C00000"/>
                </a:solidFill>
                <a:latin typeface="Times New Roman" pitchFamily="18" charset="0"/>
              </a:rPr>
              <a:t>«Кто стучится    </a:t>
            </a:r>
          </a:p>
          <a:p>
            <a:r>
              <a:rPr lang="ru-RU" sz="5400" b="1" i="1" dirty="0">
                <a:solidFill>
                  <a:srgbClr val="C00000"/>
                </a:solidFill>
                <a:latin typeface="Times New Roman" pitchFamily="18" charset="0"/>
              </a:rPr>
              <a:t>              в дверь ко мне с </a:t>
            </a:r>
          </a:p>
          <a:p>
            <a:r>
              <a:rPr lang="ru-RU" sz="5400" b="1" i="1" dirty="0">
                <a:solidFill>
                  <a:srgbClr val="C00000"/>
                </a:solidFill>
                <a:latin typeface="Times New Roman" pitchFamily="18" charset="0"/>
              </a:rPr>
              <a:t>             толстой сумкой </a:t>
            </a:r>
          </a:p>
          <a:p>
            <a:r>
              <a:rPr lang="ru-RU" sz="5400" b="1" i="1" dirty="0">
                <a:solidFill>
                  <a:srgbClr val="C00000"/>
                </a:solidFill>
                <a:latin typeface="Times New Roman" pitchFamily="18" charset="0"/>
              </a:rPr>
              <a:t>             на ремне?</a:t>
            </a:r>
            <a:r>
              <a:rPr lang="ru-RU" sz="4400" b="1" i="1" dirty="0">
                <a:solidFill>
                  <a:srgbClr val="C00000"/>
                </a:solidFill>
                <a:latin typeface="Times New Roman" pitchFamily="18" charset="0"/>
              </a:rPr>
              <a:t>»</a:t>
            </a:r>
          </a:p>
          <a:p>
            <a:r>
              <a:rPr lang="ru-RU" sz="4400" b="1" i="1" dirty="0">
                <a:solidFill>
                  <a:srgbClr val="C00000"/>
                </a:solidFill>
                <a:latin typeface="Times New Roman" pitchFamily="18" charset="0"/>
              </a:rPr>
              <a:t>        </a:t>
            </a:r>
          </a:p>
          <a:p>
            <a:r>
              <a:rPr lang="ru-RU" sz="4400" b="1" i="1" dirty="0">
                <a:solidFill>
                  <a:srgbClr val="C00000"/>
                </a:solidFill>
                <a:latin typeface="Times New Roman" pitchFamily="18" charset="0"/>
              </a:rPr>
              <a:t>   (Урок-игра в 5- 6 классах)</a:t>
            </a:r>
          </a:p>
          <a:p>
            <a:r>
              <a:rPr lang="ru-RU" sz="4400" b="1" i="1" dirty="0">
                <a:solidFill>
                  <a:srgbClr val="C00000"/>
                </a:solidFill>
                <a:latin typeface="Times New Roman" pitchFamily="18" charset="0"/>
              </a:rPr>
              <a:t>               </a:t>
            </a:r>
          </a:p>
          <a:p>
            <a:pPr eaLnBrk="0" hangingPunct="0"/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</a:rPr>
              <a:t>         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Arial" charset="0"/>
            </a:endParaRPr>
          </a:p>
          <a:p>
            <a:pPr eaLnBrk="0" hangingPunct="0"/>
            <a:endParaRPr lang="ru-RU" sz="1800" dirty="0">
              <a:latin typeface="Times New Roman" pitchFamily="18" charset="0"/>
              <a:cs typeface="Arial" charset="0"/>
            </a:endParaRPr>
          </a:p>
        </p:txBody>
      </p:sp>
      <p:pic>
        <p:nvPicPr>
          <p:cNvPr id="6" name="Picture 16" descr="contest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5854" y="298447"/>
            <a:ext cx="2618509" cy="268027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709988" y="312738"/>
            <a:ext cx="5434012" cy="60118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000" dirty="0">
                <a:solidFill>
                  <a:srgbClr val="003399"/>
                </a:solidFill>
                <a:latin typeface="Times New Roman" pitchFamily="18" charset="0"/>
              </a:rPr>
              <a:t>         </a:t>
            </a:r>
            <a:endParaRPr lang="ru-RU" sz="2400" b="1" dirty="0">
              <a:solidFill>
                <a:srgbClr val="800080"/>
              </a:solidFill>
              <a:latin typeface="Times New Roman" pitchFamily="18" charset="0"/>
            </a:endParaRPr>
          </a:p>
        </p:txBody>
      </p:sp>
      <p:pic>
        <p:nvPicPr>
          <p:cNvPr id="5" name="Picture 17" descr="почта россии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40127" y="554326"/>
            <a:ext cx="2015692" cy="1184275"/>
          </a:xfrm>
          <a:prstGeom prst="rect">
            <a:avLst/>
          </a:prstGeom>
          <a:noFill/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215956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85308" y="900546"/>
            <a:ext cx="54586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800000"/>
                </a:solidFill>
                <a:latin typeface="Times New Roman" pitchFamily="18" charset="0"/>
              </a:rPr>
              <a:t>Эпиграф к  уроку</a:t>
            </a:r>
            <a:endParaRPr lang="ru-RU" sz="4800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150883" y="2191407"/>
            <a:ext cx="7441323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     Игра – это искра,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dirty="0" smtClean="0">
                <a:solidFill>
                  <a:srgbClr val="000099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   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зажигающая огонек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dirty="0" smtClean="0">
                <a:solidFill>
                  <a:srgbClr val="000099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    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пытливости и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dirty="0" smtClean="0">
                <a:solidFill>
                  <a:srgbClr val="000099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    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любознательности»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dirty="0" smtClean="0">
                <a:solidFill>
                  <a:srgbClr val="000099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               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В.А.Сухомлинский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12826" y="509667"/>
            <a:ext cx="5831174" cy="1360698"/>
          </a:xfrm>
        </p:spPr>
        <p:txBody>
          <a:bodyPr/>
          <a:lstStyle/>
          <a:p>
            <a:pPr eaLnBrk="1" hangingPunct="1"/>
            <a:r>
              <a:rPr lang="ru-RU" sz="4800" b="1" dirty="0">
                <a:solidFill>
                  <a:srgbClr val="800000"/>
                </a:solidFill>
                <a:latin typeface="Times New Roman" pitchFamily="18" charset="0"/>
              </a:rPr>
              <a:t>       </a:t>
            </a:r>
            <a:br>
              <a:rPr lang="ru-RU" sz="4800" b="1" dirty="0">
                <a:solidFill>
                  <a:srgbClr val="800000"/>
                </a:solidFill>
                <a:latin typeface="Times New Roman" pitchFamily="18" charset="0"/>
              </a:rPr>
            </a:br>
            <a:r>
              <a:rPr lang="ru-RU" sz="4800" b="1" dirty="0">
                <a:solidFill>
                  <a:srgbClr val="800000"/>
                </a:solidFill>
                <a:latin typeface="Times New Roman" pitchFamily="18" charset="0"/>
              </a:rPr>
              <a:t/>
            </a:r>
            <a:br>
              <a:rPr lang="ru-RU" sz="4800" b="1" dirty="0">
                <a:solidFill>
                  <a:srgbClr val="800000"/>
                </a:solidFill>
                <a:latin typeface="Times New Roman" pitchFamily="18" charset="0"/>
              </a:rPr>
            </a:br>
            <a:r>
              <a:rPr lang="ru-RU" sz="4800" b="1" dirty="0">
                <a:solidFill>
                  <a:srgbClr val="800000"/>
                </a:solidFill>
                <a:latin typeface="Times New Roman" pitchFamily="18" charset="0"/>
              </a:rPr>
              <a:t>Конкурс капитанов.</a:t>
            </a:r>
            <a:br>
              <a:rPr lang="ru-RU" sz="4800" b="1" dirty="0">
                <a:solidFill>
                  <a:srgbClr val="800000"/>
                </a:solidFill>
                <a:latin typeface="Times New Roman" pitchFamily="18" charset="0"/>
              </a:rPr>
            </a:br>
            <a:r>
              <a:rPr lang="ru-RU" sz="4800" b="1" dirty="0">
                <a:solidFill>
                  <a:srgbClr val="800000"/>
                </a:solidFill>
                <a:latin typeface="Times New Roman" pitchFamily="18" charset="0"/>
              </a:rPr>
              <a:t/>
            </a:r>
            <a:br>
              <a:rPr lang="ru-RU" sz="4800" b="1" dirty="0">
                <a:solidFill>
                  <a:srgbClr val="800000"/>
                </a:solidFill>
                <a:latin typeface="Times New Roman" pitchFamily="18" charset="0"/>
              </a:rPr>
            </a:br>
            <a:endParaRPr lang="ru-RU" sz="4800" b="1" dirty="0">
              <a:solidFill>
                <a:srgbClr val="800000"/>
              </a:solidFill>
              <a:latin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69233" y="1903751"/>
            <a:ext cx="762999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Задание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Сделать конверт, написать на нем адрес, фамилию, имя получателя и отправителя и опустить в «почтовый ящик.</a:t>
            </a:r>
          </a:p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Победит тот, кто быстрее выполнит задание.</a:t>
            </a:r>
          </a:p>
          <a:p>
            <a:endParaRPr lang="ru-RU" b="1" dirty="0">
              <a:solidFill>
                <a:srgbClr val="800000"/>
              </a:solidFill>
              <a:latin typeface="Times New Roman" pitchFamily="18" charset="0"/>
            </a:endParaRPr>
          </a:p>
          <a:p>
            <a:endParaRPr lang="ru-RU" b="1" dirty="0">
              <a:solidFill>
                <a:srgbClr val="800000"/>
              </a:solidFill>
              <a:latin typeface="Times New Roman" pitchFamily="18" charset="0"/>
            </a:endParaRPr>
          </a:p>
          <a:p>
            <a:endParaRPr lang="ru-RU" b="1" dirty="0">
              <a:solidFill>
                <a:srgbClr val="800000"/>
              </a:solidFill>
              <a:latin typeface="Times New Roman" pitchFamily="18" charset="0"/>
            </a:endParaRPr>
          </a:p>
          <a:p>
            <a:endParaRPr lang="ru-RU" b="1" dirty="0">
              <a:solidFill>
                <a:srgbClr val="800000"/>
              </a:solidFill>
              <a:latin typeface="Times New Roman" pitchFamily="18" charset="0"/>
            </a:endParaRPr>
          </a:p>
          <a:p>
            <a:endParaRPr lang="ru-RU" b="1" dirty="0">
              <a:solidFill>
                <a:srgbClr val="800000"/>
              </a:solidFill>
              <a:latin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Picture 17" descr="почта россии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40127" y="554326"/>
            <a:ext cx="2015692" cy="11842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0463" y="3263900"/>
            <a:ext cx="5127625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800080"/>
                </a:solidFill>
                <a:latin typeface="Times New Roman" pitchFamily="18" charset="0"/>
              </a:rPr>
              <a:t>     </a:t>
            </a:r>
            <a:endParaRPr lang="ru-RU" sz="3200" b="1" i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" name="Овальная выноска 2"/>
          <p:cNvSpPr>
            <a:spLocks noChangeArrowheads="1"/>
          </p:cNvSpPr>
          <p:nvPr/>
        </p:nvSpPr>
        <p:spPr bwMode="auto">
          <a:xfrm>
            <a:off x="2923309" y="1186294"/>
            <a:ext cx="6220691" cy="2817669"/>
          </a:xfrm>
          <a:prstGeom prst="wedgeEllipseCallout">
            <a:avLst>
              <a:gd name="adj1" fmla="val -38056"/>
              <a:gd name="adj2" fmla="val 49620"/>
            </a:avLst>
          </a:prstGeom>
          <a:solidFill>
            <a:srgbClr val="A6D0DF"/>
          </a:solidFill>
          <a:ln w="25400" algn="ctr">
            <a:solidFill>
              <a:srgbClr val="375BB0"/>
            </a:solidFill>
            <a:miter lim="800000"/>
            <a:headEnd/>
            <a:tailEnd/>
          </a:ln>
          <a:effectLst>
            <a:outerShdw dist="38100" dir="5400000" algn="t" rotWithShape="0">
              <a:srgbClr val="000000">
                <a:alpha val="39998"/>
              </a:srgbClr>
            </a:outerShdw>
          </a:effectLst>
        </p:spPr>
        <p:txBody>
          <a:bodyPr anchor="ctr"/>
          <a:lstStyle/>
          <a:p>
            <a:r>
              <a:rPr lang="ru-RU" sz="3200" b="1" dirty="0" smtClean="0">
                <a:solidFill>
                  <a:srgbClr val="800000"/>
                </a:solidFill>
                <a:latin typeface="Times New Roman" pitchFamily="18" charset="0"/>
              </a:rPr>
              <a:t>Задание 1: Произвести фонетический разбор слов. </a:t>
            </a:r>
            <a:endParaRPr lang="ru-RU" sz="3200" b="1" dirty="0">
              <a:solidFill>
                <a:srgbClr val="800000"/>
              </a:solidFill>
              <a:latin typeface="Times New Roman" pitchFamily="18" charset="0"/>
            </a:endParaRPr>
          </a:p>
        </p:txBody>
      </p:sp>
      <p:pic>
        <p:nvPicPr>
          <p:cNvPr id="4" name="Рисунок 3" descr="BA.gif"/>
          <p:cNvPicPr>
            <a:picLocks noChangeAspect="1"/>
          </p:cNvPicPr>
          <p:nvPr/>
        </p:nvPicPr>
        <p:blipFill>
          <a:blip r:embed="rId3">
            <a:lum bright="-2000" contrast="24000"/>
          </a:blip>
          <a:srcRect/>
          <a:stretch>
            <a:fillRect/>
          </a:stretch>
        </p:blipFill>
        <p:spPr bwMode="auto">
          <a:xfrm flipH="1">
            <a:off x="787833" y="2848552"/>
            <a:ext cx="2452687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123\Desktop\0016-016-Podumaj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9118" y="468497"/>
            <a:ext cx="1747382" cy="1747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269674" y="332509"/>
            <a:ext cx="55833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ru-RU" sz="5400" b="1" i="1" dirty="0">
                <a:solidFill>
                  <a:srgbClr val="000099"/>
                </a:solidFill>
                <a:latin typeface="Times New Roman" pitchFamily="18" charset="0"/>
              </a:rPr>
              <a:t>Улица Звуковая</a:t>
            </a:r>
            <a:endParaRPr lang="ru-RU" sz="5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216166" y="4392118"/>
            <a:ext cx="57386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800000"/>
                </a:solidFill>
                <a:latin typeface="Times New Roman" pitchFamily="18" charset="0"/>
              </a:rPr>
              <a:t>1 команда          2 команда                                                    </a:t>
            </a:r>
          </a:p>
          <a:p>
            <a:endParaRPr lang="ru-RU" sz="3600" b="1" dirty="0" smtClean="0">
              <a:solidFill>
                <a:srgbClr val="800000"/>
              </a:solidFill>
              <a:latin typeface="Times New Roman" pitchFamily="18" charset="0"/>
            </a:endParaRPr>
          </a:p>
          <a:p>
            <a:r>
              <a:rPr lang="ru-RU" sz="3600" b="1" dirty="0" smtClean="0">
                <a:solidFill>
                  <a:srgbClr val="800000"/>
                </a:solidFill>
                <a:latin typeface="Times New Roman" pitchFamily="18" charset="0"/>
              </a:rPr>
              <a:t>  письмо                  почта </a:t>
            </a:r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</a:rPr>
              <a:t>                                                       </a:t>
            </a:r>
            <a:endParaRPr lang="ru-RU" b="1" dirty="0">
              <a:solidFill>
                <a:srgbClr val="8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0463" y="3263900"/>
            <a:ext cx="5127625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800080"/>
                </a:solidFill>
                <a:latin typeface="Times New Roman" pitchFamily="18" charset="0"/>
              </a:rPr>
              <a:t>     </a:t>
            </a:r>
            <a:endParaRPr lang="ru-RU" sz="3200" b="1" i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" name="Овальная выноска 2"/>
          <p:cNvSpPr>
            <a:spLocks noChangeArrowheads="1"/>
          </p:cNvSpPr>
          <p:nvPr/>
        </p:nvSpPr>
        <p:spPr bwMode="auto">
          <a:xfrm>
            <a:off x="2878111" y="1004341"/>
            <a:ext cx="6265890" cy="3477717"/>
          </a:xfrm>
          <a:prstGeom prst="wedgeEllipseCallout">
            <a:avLst>
              <a:gd name="adj1" fmla="val -38056"/>
              <a:gd name="adj2" fmla="val 49620"/>
            </a:avLst>
          </a:prstGeom>
          <a:solidFill>
            <a:srgbClr val="A6D0DF"/>
          </a:solidFill>
          <a:ln w="25400" algn="ctr">
            <a:solidFill>
              <a:srgbClr val="375BB0"/>
            </a:solidFill>
            <a:miter lim="800000"/>
            <a:headEnd/>
            <a:tailEnd/>
          </a:ln>
          <a:effectLst>
            <a:outerShdw dist="38100" dir="5400000" algn="t" rotWithShape="0">
              <a:srgbClr val="000000">
                <a:alpha val="39998"/>
              </a:srgb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ru-RU" sz="32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</a:t>
            </a:r>
            <a:r>
              <a:rPr lang="ru-RU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Задание 2</a:t>
            </a: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</a:t>
            </a:r>
          </a:p>
          <a:p>
            <a:pPr>
              <a:defRPr/>
            </a:pP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Выписать </a:t>
            </a:r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из    </a:t>
            </a: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предложения </a:t>
            </a: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«Кто </a:t>
            </a:r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стучится в дверь ко мне с толстой сумкой на ремне</a:t>
            </a: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?»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4" name="Рисунок 3" descr="BA.gif"/>
          <p:cNvPicPr>
            <a:picLocks noChangeAspect="1"/>
          </p:cNvPicPr>
          <p:nvPr/>
        </p:nvPicPr>
        <p:blipFill>
          <a:blip r:embed="rId3">
            <a:lum bright="-2000" contrast="24000"/>
          </a:blip>
          <a:srcRect/>
          <a:stretch>
            <a:fillRect/>
          </a:stretch>
        </p:blipFill>
        <p:spPr bwMode="auto">
          <a:xfrm flipH="1">
            <a:off x="787833" y="2848552"/>
            <a:ext cx="2452687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123\Desktop\0016-016-Podumaj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9118" y="468497"/>
            <a:ext cx="1747382" cy="1747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269674" y="209862"/>
            <a:ext cx="55833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ru-RU" sz="5400" b="1" i="1" dirty="0">
                <a:solidFill>
                  <a:srgbClr val="000099"/>
                </a:solidFill>
                <a:latin typeface="Times New Roman" pitchFamily="18" charset="0"/>
              </a:rPr>
              <a:t>Улица Звуковая</a:t>
            </a:r>
            <a:endParaRPr lang="ru-RU" sz="5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41964" y="4377128"/>
            <a:ext cx="59020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dirty="0">
                <a:solidFill>
                  <a:srgbClr val="000099"/>
                </a:solidFill>
                <a:latin typeface="Times New Roman" pitchFamily="18" charset="0"/>
              </a:rPr>
              <a:t>1 команда  </a:t>
            </a:r>
            <a:r>
              <a:rPr lang="ru-RU" sz="3200" b="1" i="1" dirty="0">
                <a:solidFill>
                  <a:srgbClr val="000099"/>
                </a:solidFill>
                <a:latin typeface="Times New Roman" pitchFamily="18" charset="0"/>
              </a:rPr>
              <a:t>- слова, состоящие только из глухих согласных.</a:t>
            </a:r>
          </a:p>
          <a:p>
            <a:r>
              <a:rPr lang="ru-RU" sz="3200" b="1" i="1" u="sng" dirty="0">
                <a:solidFill>
                  <a:srgbClr val="000099"/>
                </a:solidFill>
                <a:latin typeface="Times New Roman" pitchFamily="18" charset="0"/>
              </a:rPr>
              <a:t>2 команда </a:t>
            </a:r>
            <a:r>
              <a:rPr lang="ru-RU" sz="3200" b="1" i="1" dirty="0">
                <a:solidFill>
                  <a:srgbClr val="000099"/>
                </a:solidFill>
                <a:latin typeface="Times New Roman" pitchFamily="18" charset="0"/>
              </a:rPr>
              <a:t>– слова, состоящие только из звонких согласных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Выноска-облако 9"/>
          <p:cNvSpPr>
            <a:spLocks noChangeArrowheads="1"/>
          </p:cNvSpPr>
          <p:nvPr/>
        </p:nvSpPr>
        <p:spPr bwMode="auto">
          <a:xfrm>
            <a:off x="2729819" y="974361"/>
            <a:ext cx="6247494" cy="2833141"/>
          </a:xfrm>
          <a:prstGeom prst="cloudCallout">
            <a:avLst>
              <a:gd name="adj1" fmla="val -65935"/>
              <a:gd name="adj2" fmla="val 66079"/>
            </a:avLst>
          </a:prstGeom>
          <a:solidFill>
            <a:srgbClr val="A6D0DF"/>
          </a:solidFill>
          <a:ln w="25400" algn="ctr">
            <a:solidFill>
              <a:srgbClr val="375BB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 задание.     Объясните значение слов: письмоносец</a:t>
            </a: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, адресат,  адресант,</a:t>
            </a:r>
          </a:p>
          <a:p>
            <a:pPr algn="ctr">
              <a:defRPr/>
            </a:pP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бандероль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517900" y="290945"/>
            <a:ext cx="54594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0099"/>
                </a:solidFill>
                <a:latin typeface="Times New Roman" pitchFamily="18" charset="0"/>
              </a:rPr>
              <a:t>Проспект Многословный</a:t>
            </a:r>
            <a:r>
              <a:rPr lang="ru-RU" sz="1800" dirty="0"/>
              <a:t> </a:t>
            </a:r>
            <a:endParaRPr lang="ru-RU" sz="3600" dirty="0">
              <a:latin typeface="Times New Roman" pitchFamily="18" charset="0"/>
            </a:endParaRPr>
          </a:p>
        </p:txBody>
      </p:sp>
      <p:pic>
        <p:nvPicPr>
          <p:cNvPr id="8" name="Рисунок 7" descr="BA.gif"/>
          <p:cNvPicPr>
            <a:picLocks noChangeAspect="1"/>
          </p:cNvPicPr>
          <p:nvPr/>
        </p:nvPicPr>
        <p:blipFill>
          <a:blip r:embed="rId2">
            <a:lum bright="-24000" contrast="12000"/>
          </a:blip>
          <a:stretch>
            <a:fillRect/>
          </a:stretch>
        </p:blipFill>
        <p:spPr>
          <a:xfrm flipH="1">
            <a:off x="1068388" y="3354388"/>
            <a:ext cx="2214562" cy="2786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2" descr="C:\Users\123\Desktop\0016-016-Podumaj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5841" y="682168"/>
            <a:ext cx="1523978" cy="1664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7E26E315-58FF-43BD-A2F9-1C0200C53D80}"/>
              </a:ext>
            </a:extLst>
          </p:cNvPr>
          <p:cNvSpPr/>
          <p:nvPr/>
        </p:nvSpPr>
        <p:spPr>
          <a:xfrm>
            <a:off x="3517900" y="4106384"/>
            <a:ext cx="36766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0099"/>
                </a:solidFill>
                <a:latin typeface="Times New Roman" pitchFamily="18" charset="0"/>
              </a:rPr>
              <a:t>Подберите к каждому из них синонимы.</a:t>
            </a:r>
            <a:endParaRPr lang="ru-RU" sz="3200" i="1" dirty="0">
              <a:latin typeface="Times New Roman" pitchFamily="18" charset="0"/>
            </a:endParaRPr>
          </a:p>
        </p:txBody>
      </p:sp>
      <p:pic>
        <p:nvPicPr>
          <p:cNvPr id="7" name="Picture 7" descr="вопрос">
            <a:extLst>
              <a:ext uri="{FF2B5EF4-FFF2-40B4-BE49-F238E27FC236}">
                <a16:creationId xmlns="" xmlns:a16="http://schemas.microsoft.com/office/drawing/2014/main" id="{BFA444E4-21D8-45FD-AA0A-4DBC0A9E2C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0131" y="4330700"/>
            <a:ext cx="1557182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417C2FA2-A173-472F-9E2B-429E2899093A}"/>
              </a:ext>
            </a:extLst>
          </p:cNvPr>
          <p:cNvSpPr/>
          <p:nvPr/>
        </p:nvSpPr>
        <p:spPr>
          <a:xfrm>
            <a:off x="1463042" y="2954215"/>
            <a:ext cx="66540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</a:rPr>
              <a:t>П  -</a:t>
            </a:r>
          </a:p>
          <a:p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</a:rPr>
              <a:t>И  -</a:t>
            </a:r>
          </a:p>
          <a:p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</a:rPr>
              <a:t>С  -</a:t>
            </a:r>
          </a:p>
          <a:p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</a:rPr>
              <a:t>Ь</a:t>
            </a:r>
          </a:p>
          <a:p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</a:rPr>
              <a:t>М</a:t>
            </a:r>
          </a:p>
          <a:p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</a:rPr>
              <a:t>О</a:t>
            </a:r>
            <a:r>
              <a:rPr lang="ru-RU" sz="1050" b="1" i="1" dirty="0">
                <a:solidFill>
                  <a:srgbClr val="000099"/>
                </a:solidFill>
                <a:latin typeface="Times New Roman" pitchFamily="18" charset="0"/>
              </a:rPr>
              <a:t>  </a:t>
            </a:r>
            <a:endParaRPr lang="ru-RU" sz="1050" i="1" dirty="0">
              <a:latin typeface="Times New Roman" pitchFamily="18" charset="0"/>
            </a:endParaRPr>
          </a:p>
        </p:txBody>
      </p:sp>
      <p:pic>
        <p:nvPicPr>
          <p:cNvPr id="8" name="Picture 7" descr="вопрос">
            <a:extLst>
              <a:ext uri="{FF2B5EF4-FFF2-40B4-BE49-F238E27FC236}">
                <a16:creationId xmlns="" xmlns:a16="http://schemas.microsoft.com/office/drawing/2014/main" id="{9BE699B4-9C79-4C0D-BBC9-1BA79F5CE0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80958" y="4330700"/>
            <a:ext cx="129635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1214203" y="404735"/>
            <a:ext cx="7435122" cy="145404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2 задание</a:t>
            </a:r>
            <a:r>
              <a:rPr lang="ru-RU" i="1" dirty="0" smtClean="0">
                <a:solidFill>
                  <a:srgbClr val="C00000"/>
                </a:solidFill>
              </a:rPr>
              <a:t>.  Расшифруйте слово «письмо», последовательно используя ассоциативные к слову письмо слова, начинающиеся имеющимися в нем буквами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185536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709988" y="312738"/>
            <a:ext cx="5434012" cy="60118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000" dirty="0">
                <a:solidFill>
                  <a:srgbClr val="003399"/>
                </a:solidFill>
                <a:latin typeface="Times New Roman" pitchFamily="18" charset="0"/>
              </a:rPr>
              <a:t>         </a:t>
            </a:r>
            <a:endParaRPr lang="ru-RU" sz="2400" b="1" dirty="0">
              <a:solidFill>
                <a:srgbClr val="800080"/>
              </a:solidFill>
              <a:latin typeface="Times New Roman" pitchFamily="18" charset="0"/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215956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69430" y="359764"/>
            <a:ext cx="827456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 задание. Разгадать кроссворд.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6046DD2A-2B8E-457F-BA4D-C7CF5FCCEA31}"/>
              </a:ext>
            </a:extLst>
          </p:cNvPr>
          <p:cNvSpPr/>
          <p:nvPr/>
        </p:nvSpPr>
        <p:spPr>
          <a:xfrm>
            <a:off x="1034322" y="2863121"/>
            <a:ext cx="8109678" cy="3845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1. У</a:t>
            </a:r>
            <a:r>
              <a:rPr lang="ru-RU" dirty="0" smtClean="0">
                <a:solidFill>
                  <a:srgbClr val="002060"/>
                </a:solidFill>
              </a:rPr>
              <a:t>пакованная вещь, пересланная кому-то с кем-то. 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2.Слово или сочетание слов, называющие того, кому адресована речь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3. Человек, который занимается чтением книг, газет, журналов.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4. Срочное сообщение, передаваемое по проводам. 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5. Тот, кому адресовано почтовое отправление.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        В  выделенных клетках вы получите название учреждения, в котором осуществляется пересылка писем, бандеролей, посылок.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783829" y="1124263"/>
          <a:ext cx="5096659" cy="1633925"/>
        </p:xfrm>
        <a:graphic>
          <a:graphicData uri="http://schemas.openxmlformats.org/drawingml/2006/table">
            <a:tbl>
              <a:tblPr/>
              <a:tblGrid>
                <a:gridCol w="473546"/>
                <a:gridCol w="513411"/>
                <a:gridCol w="513411"/>
                <a:gridCol w="514618"/>
                <a:gridCol w="513411"/>
                <a:gridCol w="513411"/>
                <a:gridCol w="513411"/>
                <a:gridCol w="514618"/>
                <a:gridCol w="513411"/>
                <a:gridCol w="513411"/>
              </a:tblGrid>
              <a:tr h="3267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mbria"/>
                          <a:ea typeface="Cambria"/>
                          <a:cs typeface="Cambria"/>
                        </a:rPr>
                        <a:t>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67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mbria"/>
                          <a:ea typeface="Cambria"/>
                          <a:cs typeface="Cambria"/>
                        </a:rPr>
                        <a:t>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67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mbria"/>
                          <a:ea typeface="Cambria"/>
                          <a:cs typeface="Cambria"/>
                        </a:rPr>
                        <a:t>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67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mbria"/>
                          <a:ea typeface="Cambria"/>
                          <a:cs typeface="Cambria"/>
                        </a:rPr>
                        <a:t>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7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mbria"/>
                          <a:ea typeface="Cambria"/>
                          <a:cs typeface="Cambria"/>
                        </a:rPr>
                        <a:t>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 descr="C:\Users\123\Desktop\0016-016-Poduma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4895" y="1080100"/>
            <a:ext cx="1620048" cy="1747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1534267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3805</TotalTime>
  <Words>822</Words>
  <Application>Microsoft Office PowerPoint</Application>
  <PresentationFormat>Экран (4:3)</PresentationFormat>
  <Paragraphs>217</Paragraphs>
  <Slides>17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         Конкурс капитанов.  </vt:lpstr>
      <vt:lpstr>Слайд 5</vt:lpstr>
      <vt:lpstr>Слайд 6</vt:lpstr>
      <vt:lpstr>Слайд 7</vt:lpstr>
      <vt:lpstr>Слайд 8</vt:lpstr>
      <vt:lpstr>Слайд 9</vt:lpstr>
      <vt:lpstr>Слайд 10</vt:lpstr>
      <vt:lpstr> Аллея Загадочная</vt:lpstr>
      <vt:lpstr>  Аллея Загадочная</vt:lpstr>
      <vt:lpstr> Аллея Загадочная</vt:lpstr>
      <vt:lpstr> Аллея Загадочная</vt:lpstr>
      <vt:lpstr> Аллея Загадочная</vt:lpstr>
      <vt:lpstr>Слайд 16</vt:lpstr>
      <vt:lpstr>Слайд 17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173</cp:revision>
  <dcterms:created xsi:type="dcterms:W3CDTF">2016-08-19T04:09:22Z</dcterms:created>
  <dcterms:modified xsi:type="dcterms:W3CDTF">2022-09-19T12:38:46Z</dcterms:modified>
</cp:coreProperties>
</file>