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1" r:id="rId1"/>
  </p:sldMasterIdLst>
  <p:sldIdLst>
    <p:sldId id="256" r:id="rId2"/>
    <p:sldId id="263" r:id="rId3"/>
    <p:sldId id="259" r:id="rId4"/>
    <p:sldId id="260" r:id="rId5"/>
    <p:sldId id="261" r:id="rId6"/>
    <p:sldId id="262" r:id="rId7"/>
    <p:sldId id="264" r:id="rId8"/>
    <p:sldId id="265" r:id="rId9"/>
    <p:sldId id="273" r:id="rId10"/>
    <p:sldId id="274" r:id="rId1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1" d="100"/>
          <a:sy n="81" d="100"/>
        </p:scale>
        <p:origin x="78" y="6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EA59583-7489-4193-B835-FF69BB42DECD}" type="datetimeFigureOut">
              <a:rPr lang="ru-RU" smtClean="0"/>
              <a:t>18.11.2022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59F17C6-6A3C-4596-8574-544E8821EF52}" type="slidenum">
              <a:rPr lang="ru-RU" smtClean="0"/>
              <a:t>‹#›</a:t>
            </a:fld>
            <a:endParaRPr lang="ru-RU"/>
          </a:p>
        </p:txBody>
      </p:sp>
      <p:pic>
        <p:nvPicPr>
          <p:cNvPr id="7" name="Рисунок 6">
            <a:extLst>
              <a:ext uri="{FF2B5EF4-FFF2-40B4-BE49-F238E27FC236}">
                <a16:creationId xmlns:a16="http://schemas.microsoft.com/office/drawing/2014/main" xmlns="" id="{E49D3309-FB5F-4371-97B7-33D7FFE04B8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259889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EA59583-7489-4193-B835-FF69BB42DECD}" type="datetimeFigureOut">
              <a:rPr lang="ru-RU" smtClean="0"/>
              <a:t>18.11.2022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59F17C6-6A3C-4596-8574-544E8821EF52}" type="slidenum">
              <a:rPr lang="ru-RU" smtClean="0"/>
              <a:t>‹#›</a:t>
            </a:fld>
            <a:endParaRPr lang="ru-RU"/>
          </a:p>
        </p:txBody>
      </p:sp>
    </p:spTree>
    <p:extLst>
      <p:ext uri="{BB962C8B-B14F-4D97-AF65-F5344CB8AC3E}">
        <p14:creationId xmlns:p14="http://schemas.microsoft.com/office/powerpoint/2010/main" val="10244436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EA59583-7489-4193-B835-FF69BB42DECD}" type="datetimeFigureOut">
              <a:rPr lang="ru-RU" smtClean="0"/>
              <a:t>18.11.2022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59F17C6-6A3C-4596-8574-544E8821EF52}" type="slidenum">
              <a:rPr lang="ru-RU" smtClean="0"/>
              <a:t>‹#›</a:t>
            </a:fld>
            <a:endParaRPr lang="ru-RU"/>
          </a:p>
        </p:txBody>
      </p:sp>
    </p:spTree>
    <p:extLst>
      <p:ext uri="{BB962C8B-B14F-4D97-AF65-F5344CB8AC3E}">
        <p14:creationId xmlns:p14="http://schemas.microsoft.com/office/powerpoint/2010/main" val="29307986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EA59583-7489-4193-B835-FF69BB42DECD}" type="datetimeFigureOut">
              <a:rPr lang="ru-RU" smtClean="0"/>
              <a:t>18.11.2022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59F17C6-6A3C-4596-8574-544E8821EF52}" type="slidenum">
              <a:rPr lang="ru-RU" smtClean="0"/>
              <a:t>‹#›</a:t>
            </a:fld>
            <a:endParaRPr lang="ru-RU"/>
          </a:p>
        </p:txBody>
      </p:sp>
    </p:spTree>
    <p:extLst>
      <p:ext uri="{BB962C8B-B14F-4D97-AF65-F5344CB8AC3E}">
        <p14:creationId xmlns:p14="http://schemas.microsoft.com/office/powerpoint/2010/main" val="9473955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EA59583-7489-4193-B835-FF69BB42DECD}" type="datetimeFigureOut">
              <a:rPr lang="ru-RU" smtClean="0"/>
              <a:t>18.11.2022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59F17C6-6A3C-4596-8574-544E8821EF52}" type="slidenum">
              <a:rPr lang="ru-RU" smtClean="0"/>
              <a:t>‹#›</a:t>
            </a:fld>
            <a:endParaRPr lang="ru-RU"/>
          </a:p>
        </p:txBody>
      </p:sp>
    </p:spTree>
    <p:extLst>
      <p:ext uri="{BB962C8B-B14F-4D97-AF65-F5344CB8AC3E}">
        <p14:creationId xmlns:p14="http://schemas.microsoft.com/office/powerpoint/2010/main" val="2609227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EA59583-7489-4193-B835-FF69BB42DECD}" type="datetimeFigureOut">
              <a:rPr lang="ru-RU" smtClean="0"/>
              <a:t>18.11.2022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59F17C6-6A3C-4596-8574-544E8821EF52}" type="slidenum">
              <a:rPr lang="ru-RU" smtClean="0"/>
              <a:t>‹#›</a:t>
            </a:fld>
            <a:endParaRPr lang="ru-RU"/>
          </a:p>
        </p:txBody>
      </p:sp>
    </p:spTree>
    <p:extLst>
      <p:ext uri="{BB962C8B-B14F-4D97-AF65-F5344CB8AC3E}">
        <p14:creationId xmlns:p14="http://schemas.microsoft.com/office/powerpoint/2010/main" val="27559576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EA59583-7489-4193-B835-FF69BB42DECD}" type="datetimeFigureOut">
              <a:rPr lang="ru-RU" smtClean="0"/>
              <a:t>18.11.2022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59F17C6-6A3C-4596-8574-544E8821EF52}" type="slidenum">
              <a:rPr lang="ru-RU" smtClean="0"/>
              <a:t>‹#›</a:t>
            </a:fld>
            <a:endParaRPr lang="ru-RU"/>
          </a:p>
        </p:txBody>
      </p:sp>
    </p:spTree>
    <p:extLst>
      <p:ext uri="{BB962C8B-B14F-4D97-AF65-F5344CB8AC3E}">
        <p14:creationId xmlns:p14="http://schemas.microsoft.com/office/powerpoint/2010/main" val="18545652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EA59583-7489-4193-B835-FF69BB42DECD}" type="datetimeFigureOut">
              <a:rPr lang="ru-RU" smtClean="0"/>
              <a:t>18.11.2022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59F17C6-6A3C-4596-8574-544E8821EF52}" type="slidenum">
              <a:rPr lang="ru-RU" smtClean="0"/>
              <a:t>‹#›</a:t>
            </a:fld>
            <a:endParaRPr lang="ru-RU"/>
          </a:p>
        </p:txBody>
      </p:sp>
    </p:spTree>
    <p:extLst>
      <p:ext uri="{BB962C8B-B14F-4D97-AF65-F5344CB8AC3E}">
        <p14:creationId xmlns:p14="http://schemas.microsoft.com/office/powerpoint/2010/main" val="126836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EA59583-7489-4193-B835-FF69BB42DECD}" type="datetimeFigureOut">
              <a:rPr lang="ru-RU" smtClean="0"/>
              <a:t>18.11.2022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59F17C6-6A3C-4596-8574-544E8821EF52}" type="slidenum">
              <a:rPr lang="ru-RU" smtClean="0"/>
              <a:t>‹#›</a:t>
            </a:fld>
            <a:endParaRPr lang="ru-RU"/>
          </a:p>
        </p:txBody>
      </p:sp>
    </p:spTree>
    <p:extLst>
      <p:ext uri="{BB962C8B-B14F-4D97-AF65-F5344CB8AC3E}">
        <p14:creationId xmlns:p14="http://schemas.microsoft.com/office/powerpoint/2010/main" val="25722667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8EA59583-7489-4193-B835-FF69BB42DECD}" type="datetimeFigureOut">
              <a:rPr lang="ru-RU" smtClean="0"/>
              <a:t>18.11.2022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59F17C6-6A3C-4596-8574-544E8821EF52}" type="slidenum">
              <a:rPr lang="ru-RU" smtClean="0"/>
              <a:t>‹#›</a:t>
            </a:fld>
            <a:endParaRPr lang="ru-RU"/>
          </a:p>
        </p:txBody>
      </p:sp>
    </p:spTree>
    <p:extLst>
      <p:ext uri="{BB962C8B-B14F-4D97-AF65-F5344CB8AC3E}">
        <p14:creationId xmlns:p14="http://schemas.microsoft.com/office/powerpoint/2010/main" val="3807359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8EA59583-7489-4193-B835-FF69BB42DECD}" type="datetimeFigureOut">
              <a:rPr lang="ru-RU" smtClean="0"/>
              <a:t>18.11.2022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59F17C6-6A3C-4596-8574-544E8821EF52}" type="slidenum">
              <a:rPr lang="ru-RU" smtClean="0"/>
              <a:t>‹#›</a:t>
            </a:fld>
            <a:endParaRPr lang="ru-RU"/>
          </a:p>
        </p:txBody>
      </p:sp>
    </p:spTree>
    <p:extLst>
      <p:ext uri="{BB962C8B-B14F-4D97-AF65-F5344CB8AC3E}">
        <p14:creationId xmlns:p14="http://schemas.microsoft.com/office/powerpoint/2010/main" val="10215984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A59583-7489-4193-B835-FF69BB42DECD}" type="datetimeFigureOut">
              <a:rPr lang="ru-RU" smtClean="0"/>
              <a:t>18.11.2022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9F17C6-6A3C-4596-8574-544E8821EF52}" type="slidenum">
              <a:rPr lang="ru-RU" smtClean="0"/>
              <a:t>‹#›</a:t>
            </a:fld>
            <a:endParaRPr lang="ru-RU"/>
          </a:p>
        </p:txBody>
      </p:sp>
      <p:pic>
        <p:nvPicPr>
          <p:cNvPr id="7" name="Рисунок 6">
            <a:extLst>
              <a:ext uri="{FF2B5EF4-FFF2-40B4-BE49-F238E27FC236}">
                <a16:creationId xmlns:a16="http://schemas.microsoft.com/office/drawing/2014/main" xmlns="" id="{B85C92AA-8093-4039-8EAA-7173550C7753}"/>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34160335"/>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3A468B6-B08D-4AF1-A7B3-DD35F3E69F32}"/>
              </a:ext>
            </a:extLst>
          </p:cNvPr>
          <p:cNvSpPr>
            <a:spLocks noGrp="1"/>
          </p:cNvSpPr>
          <p:nvPr>
            <p:ph type="ctrTitle"/>
          </p:nvPr>
        </p:nvSpPr>
        <p:spPr>
          <a:xfrm>
            <a:off x="234462" y="195459"/>
            <a:ext cx="9144000" cy="2387600"/>
          </a:xfrm>
        </p:spPr>
        <p:txBody>
          <a:bodyPr>
            <a:normAutofit/>
          </a:bodyPr>
          <a:lstStyle/>
          <a:p>
            <a:r>
              <a:rPr lang="ru-RU" sz="72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rPr>
              <a:t>Проект </a:t>
            </a:r>
            <a:br>
              <a:rPr lang="ru-RU" sz="72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rPr>
            </a:br>
            <a:r>
              <a:rPr lang="ru-RU" sz="72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rPr>
              <a:t>«Хлеб всему голова»</a:t>
            </a:r>
            <a:endParaRPr lang="ru-RU" sz="7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ndParaRPr>
          </a:p>
        </p:txBody>
      </p:sp>
      <p:sp>
        <p:nvSpPr>
          <p:cNvPr id="3" name="Подзаголовок 2">
            <a:extLst>
              <a:ext uri="{FF2B5EF4-FFF2-40B4-BE49-F238E27FC236}">
                <a16:creationId xmlns:a16="http://schemas.microsoft.com/office/drawing/2014/main" xmlns="" id="{2F62829B-A604-4136-AF64-5BAFE6BFA947}"/>
              </a:ext>
            </a:extLst>
          </p:cNvPr>
          <p:cNvSpPr>
            <a:spLocks noGrp="1"/>
          </p:cNvSpPr>
          <p:nvPr>
            <p:ph type="subTitle" idx="1"/>
          </p:nvPr>
        </p:nvSpPr>
        <p:spPr>
          <a:xfrm>
            <a:off x="4443046" y="4298313"/>
            <a:ext cx="9144000" cy="1655762"/>
          </a:xfrm>
        </p:spPr>
        <p:txBody>
          <a:bodyPr/>
          <a:lstStyle/>
          <a:p>
            <a:r>
              <a:rPr lang="ru-RU" dirty="0" smtClean="0"/>
              <a:t>Выполнили: Воспитатели </a:t>
            </a:r>
          </a:p>
          <a:p>
            <a:r>
              <a:rPr lang="ru-RU" dirty="0" smtClean="0"/>
              <a:t>Зубова Ольга Александровна</a:t>
            </a:r>
          </a:p>
          <a:p>
            <a:r>
              <a:rPr lang="ru-RU" dirty="0" smtClean="0"/>
              <a:t>Мухина Елена Алексеевна</a:t>
            </a:r>
            <a:endParaRPr lang="ru-RU" dirty="0"/>
          </a:p>
        </p:txBody>
      </p:sp>
      <p:pic>
        <p:nvPicPr>
          <p:cNvPr id="4" name="Рисунок 3"/>
          <p:cNvPicPr>
            <a:picLocks noChangeAspect="1"/>
          </p:cNvPicPr>
          <p:nvPr/>
        </p:nvPicPr>
        <p:blipFill>
          <a:blip r:embed="rId2"/>
          <a:stretch>
            <a:fillRect/>
          </a:stretch>
        </p:blipFill>
        <p:spPr>
          <a:xfrm>
            <a:off x="2790091" y="2438400"/>
            <a:ext cx="3833447" cy="2555631"/>
          </a:xfrm>
          <a:prstGeom prst="rect">
            <a:avLst/>
          </a:prstGeom>
        </p:spPr>
      </p:pic>
    </p:spTree>
    <p:extLst>
      <p:ext uri="{BB962C8B-B14F-4D97-AF65-F5344CB8AC3E}">
        <p14:creationId xmlns:p14="http://schemas.microsoft.com/office/powerpoint/2010/main" val="22499553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Чтение литературы</a:t>
            </a:r>
            <a:endParaRPr lang="ru-RU" dirty="0"/>
          </a:p>
        </p:txBody>
      </p:sp>
      <p:pic>
        <p:nvPicPr>
          <p:cNvPr id="4" name="Объект 3"/>
          <p:cNvPicPr>
            <a:picLocks noGrp="1" noChangeAspect="1"/>
          </p:cNvPicPr>
          <p:nvPr>
            <p:ph idx="1"/>
          </p:nvPr>
        </p:nvPicPr>
        <p:blipFill>
          <a:blip r:embed="rId2"/>
          <a:stretch>
            <a:fillRect/>
          </a:stretch>
        </p:blipFill>
        <p:spPr>
          <a:xfrm>
            <a:off x="551744" y="1690688"/>
            <a:ext cx="4666437" cy="2624871"/>
          </a:xfrm>
          <a:prstGeom prst="rect">
            <a:avLst/>
          </a:prstGeom>
        </p:spPr>
      </p:pic>
      <p:pic>
        <p:nvPicPr>
          <p:cNvPr id="5" name="Рисунок 4"/>
          <p:cNvPicPr>
            <a:picLocks noChangeAspect="1"/>
          </p:cNvPicPr>
          <p:nvPr/>
        </p:nvPicPr>
        <p:blipFill>
          <a:blip r:embed="rId3"/>
          <a:stretch>
            <a:fillRect/>
          </a:stretch>
        </p:blipFill>
        <p:spPr>
          <a:xfrm>
            <a:off x="5218181" y="1690688"/>
            <a:ext cx="2304684" cy="4100591"/>
          </a:xfrm>
          <a:prstGeom prst="rect">
            <a:avLst/>
          </a:prstGeom>
        </p:spPr>
      </p:pic>
      <p:pic>
        <p:nvPicPr>
          <p:cNvPr id="6" name="Рисунок 5"/>
          <p:cNvPicPr>
            <a:picLocks noChangeAspect="1"/>
          </p:cNvPicPr>
          <p:nvPr/>
        </p:nvPicPr>
        <p:blipFill>
          <a:blip r:embed="rId4"/>
          <a:stretch>
            <a:fillRect/>
          </a:stretch>
        </p:blipFill>
        <p:spPr>
          <a:xfrm>
            <a:off x="8416244" y="1690688"/>
            <a:ext cx="2044176" cy="3637085"/>
          </a:xfrm>
          <a:prstGeom prst="rect">
            <a:avLst/>
          </a:prstGeom>
        </p:spPr>
      </p:pic>
      <p:pic>
        <p:nvPicPr>
          <p:cNvPr id="7" name="Рисунок 6"/>
          <p:cNvPicPr>
            <a:picLocks noChangeAspect="1"/>
          </p:cNvPicPr>
          <p:nvPr/>
        </p:nvPicPr>
        <p:blipFill>
          <a:blip r:embed="rId5"/>
          <a:stretch>
            <a:fillRect/>
          </a:stretch>
        </p:blipFill>
        <p:spPr>
          <a:xfrm>
            <a:off x="3310598" y="4297364"/>
            <a:ext cx="1510483" cy="2687515"/>
          </a:xfrm>
          <a:prstGeom prst="rect">
            <a:avLst/>
          </a:prstGeom>
        </p:spPr>
      </p:pic>
    </p:spTree>
    <p:extLst>
      <p:ext uri="{BB962C8B-B14F-4D97-AF65-F5344CB8AC3E}">
        <p14:creationId xmlns:p14="http://schemas.microsoft.com/office/powerpoint/2010/main" val="20368521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37492" y="212725"/>
            <a:ext cx="10515600" cy="1325563"/>
          </a:xfrm>
        </p:spPr>
        <p:txBody>
          <a:bodyPr/>
          <a:lstStyle/>
          <a:p>
            <a:r>
              <a:rPr lang="ru-RU" dirty="0" smtClean="0"/>
              <a:t>Актуальность проекта</a:t>
            </a:r>
            <a:endParaRPr lang="ru-RU" dirty="0"/>
          </a:p>
        </p:txBody>
      </p:sp>
      <p:sp>
        <p:nvSpPr>
          <p:cNvPr id="3" name="Объект 2"/>
          <p:cNvSpPr>
            <a:spLocks noGrp="1"/>
          </p:cNvSpPr>
          <p:nvPr>
            <p:ph idx="1"/>
          </p:nvPr>
        </p:nvSpPr>
        <p:spPr>
          <a:xfrm>
            <a:off x="1037492" y="1192579"/>
            <a:ext cx="10515600" cy="4351338"/>
          </a:xfrm>
        </p:spPr>
        <p:txBody>
          <a:bodyPr>
            <a:normAutofit/>
          </a:bodyPr>
          <a:lstStyle/>
          <a:p>
            <a:pPr marL="0" indent="0">
              <a:buNone/>
            </a:pPr>
            <a:r>
              <a:rPr lang="ru-RU" dirty="0" smtClean="0"/>
              <a:t>В современном мире хлеб начал утрачивать свою значимость, ведь хлеб во многих семьях перестал быть основным продуктом, ведь мы сейчас живем в продуктовом изобилии. И очень важно донести до детей, что хлеб был создан тысячелетней человеческой мудростью и тяжелым трудом. Он всегда являлся символом национального богатства народа. Не зря старинная мудрость гласит, «…что нет лучшего цветка на свете, чем пшеничный колос, нет лучше сада, чем пшеничное поле, нет лучшего аромата, чем запах свежеиспечённого хлеба».</a:t>
            </a:r>
          </a:p>
        </p:txBody>
      </p:sp>
      <p:pic>
        <p:nvPicPr>
          <p:cNvPr id="5" name="Рисунок 4"/>
          <p:cNvPicPr>
            <a:picLocks noChangeAspect="1"/>
          </p:cNvPicPr>
          <p:nvPr/>
        </p:nvPicPr>
        <p:blipFill>
          <a:blip r:embed="rId2"/>
          <a:stretch>
            <a:fillRect/>
          </a:stretch>
        </p:blipFill>
        <p:spPr>
          <a:xfrm>
            <a:off x="7959969" y="4286616"/>
            <a:ext cx="3352800" cy="2514601"/>
          </a:xfrm>
          <a:prstGeom prst="rect">
            <a:avLst/>
          </a:prstGeom>
        </p:spPr>
      </p:pic>
    </p:spTree>
    <p:extLst>
      <p:ext uri="{BB962C8B-B14F-4D97-AF65-F5344CB8AC3E}">
        <p14:creationId xmlns:p14="http://schemas.microsoft.com/office/powerpoint/2010/main" val="1499393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Сроки реализации проекта:  2 недели </a:t>
            </a:r>
            <a:br>
              <a:rPr lang="ru-RU" dirty="0" smtClean="0"/>
            </a:br>
            <a:r>
              <a:rPr lang="ru-RU" dirty="0" smtClean="0"/>
              <a:t>Участники проекта: дети, воспитатели, родители воспитанников</a:t>
            </a:r>
            <a:endParaRPr lang="ru-RU" dirty="0"/>
          </a:p>
        </p:txBody>
      </p:sp>
      <p:sp>
        <p:nvSpPr>
          <p:cNvPr id="3" name="Объект 2"/>
          <p:cNvSpPr>
            <a:spLocks noGrp="1"/>
          </p:cNvSpPr>
          <p:nvPr>
            <p:ph idx="1"/>
          </p:nvPr>
        </p:nvSpPr>
        <p:spPr/>
        <p:txBody>
          <a:bodyPr>
            <a:normAutofit fontScale="92500"/>
          </a:bodyPr>
          <a:lstStyle/>
          <a:p>
            <a:r>
              <a:rPr lang="ru-RU" dirty="0" smtClean="0"/>
              <a:t>Цель проекта: Формирование представлений у детей о значимости хлеба для русского народа, русской культуры и Ярославской области.</a:t>
            </a:r>
          </a:p>
          <a:p>
            <a:r>
              <a:rPr lang="ru-RU" dirty="0" smtClean="0"/>
              <a:t>Задачи:</a:t>
            </a:r>
          </a:p>
          <a:p>
            <a:pPr marL="514350" indent="-514350">
              <a:buAutoNum type="arabicPeriod"/>
            </a:pPr>
            <a:r>
              <a:rPr lang="ru-RU" dirty="0" smtClean="0"/>
              <a:t>Изучить историю возникновения хлеба</a:t>
            </a:r>
          </a:p>
          <a:p>
            <a:pPr marL="514350" indent="-514350">
              <a:buAutoNum type="arabicPeriod"/>
            </a:pPr>
            <a:r>
              <a:rPr lang="ru-RU" dirty="0"/>
              <a:t> </a:t>
            </a:r>
            <a:r>
              <a:rPr lang="ru-RU" dirty="0" smtClean="0"/>
              <a:t>Познакомить детей со старинными русскими праздниками, обычаями, связанные с хлебом</a:t>
            </a:r>
          </a:p>
          <a:p>
            <a:pPr marL="514350" indent="-514350">
              <a:buAutoNum type="arabicPeriod"/>
            </a:pPr>
            <a:r>
              <a:rPr lang="ru-RU" dirty="0" smtClean="0"/>
              <a:t> Расширить знания у детей о значении хлеба в жизни человека, и его изготовлении </a:t>
            </a:r>
          </a:p>
          <a:p>
            <a:pPr marL="514350" indent="-514350">
              <a:buAutoNum type="arabicPeriod"/>
            </a:pPr>
            <a:r>
              <a:rPr lang="ru-RU" dirty="0"/>
              <a:t> </a:t>
            </a:r>
            <a:r>
              <a:rPr lang="ru-RU" dirty="0" smtClean="0"/>
              <a:t>Познакомить детей с процессом и предприятиями по изготовлению хлеба в Ярославской области и городе Ярославле </a:t>
            </a:r>
          </a:p>
        </p:txBody>
      </p:sp>
    </p:spTree>
    <p:extLst>
      <p:ext uri="{BB962C8B-B14F-4D97-AF65-F5344CB8AC3E}">
        <p14:creationId xmlns:p14="http://schemas.microsoft.com/office/powerpoint/2010/main" val="38286623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Ожидаемые результаты </a:t>
            </a:r>
            <a:endParaRPr lang="ru-RU" dirty="0"/>
          </a:p>
        </p:txBody>
      </p:sp>
      <p:sp>
        <p:nvSpPr>
          <p:cNvPr id="3" name="Объект 2"/>
          <p:cNvSpPr>
            <a:spLocks noGrp="1"/>
          </p:cNvSpPr>
          <p:nvPr>
            <p:ph idx="1"/>
          </p:nvPr>
        </p:nvSpPr>
        <p:spPr/>
        <p:txBody>
          <a:bodyPr>
            <a:normAutofit lnSpcReduction="10000"/>
          </a:bodyPr>
          <a:lstStyle/>
          <a:p>
            <a:r>
              <a:rPr lang="ru-RU" dirty="0" smtClean="0"/>
              <a:t>У детей сформировано представления о ценностях хлеба</a:t>
            </a:r>
          </a:p>
          <a:p>
            <a:r>
              <a:rPr lang="ru-RU" dirty="0" smtClean="0"/>
              <a:t>Получены знания о том как выращивали хлеб в старину, и как это происходит сейчас</a:t>
            </a:r>
          </a:p>
          <a:p>
            <a:r>
              <a:rPr lang="ru-RU" dirty="0" smtClean="0"/>
              <a:t> Дети знают, что хлеб – это итог большой работы многих людей,</a:t>
            </a:r>
          </a:p>
          <a:p>
            <a:r>
              <a:rPr lang="ru-RU" dirty="0" smtClean="0"/>
              <a:t>Сформированы знания детей о производстве хлеба в своем родном городе Ярославле, о заводах и предприятиях по изготовлению хлеба. </a:t>
            </a:r>
          </a:p>
          <a:p>
            <a:r>
              <a:rPr lang="ru-RU" dirty="0" smtClean="0"/>
              <a:t>Дети получат знания о профессиях пекаря, комбайнера и других профессиях, участвующих в производстве хлеба.</a:t>
            </a:r>
          </a:p>
          <a:p>
            <a:r>
              <a:rPr lang="ru-RU" dirty="0" smtClean="0"/>
              <a:t>Сформировано более бережное и осознанное отношения к хлебу.</a:t>
            </a:r>
            <a:endParaRPr lang="ru-RU" dirty="0"/>
          </a:p>
        </p:txBody>
      </p:sp>
    </p:spTree>
    <p:extLst>
      <p:ext uri="{BB962C8B-B14F-4D97-AF65-F5344CB8AC3E}">
        <p14:creationId xmlns:p14="http://schemas.microsoft.com/office/powerpoint/2010/main" val="11230831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Образовательные области</a:t>
            </a:r>
            <a:endParaRPr lang="ru-RU" dirty="0"/>
          </a:p>
        </p:txBody>
      </p:sp>
      <p:sp>
        <p:nvSpPr>
          <p:cNvPr id="3" name="Объект 2"/>
          <p:cNvSpPr>
            <a:spLocks noGrp="1"/>
          </p:cNvSpPr>
          <p:nvPr>
            <p:ph idx="1"/>
          </p:nvPr>
        </p:nvSpPr>
        <p:spPr/>
        <p:txBody>
          <a:bodyPr/>
          <a:lstStyle/>
          <a:p>
            <a:r>
              <a:rPr lang="ru-RU" dirty="0" smtClean="0"/>
              <a:t>Познавательное развитие</a:t>
            </a:r>
          </a:p>
          <a:p>
            <a:r>
              <a:rPr lang="ru-RU" dirty="0" smtClean="0"/>
              <a:t>Социально-коммуникативное</a:t>
            </a:r>
          </a:p>
          <a:p>
            <a:r>
              <a:rPr lang="ru-RU" dirty="0" smtClean="0"/>
              <a:t>Художественно-эстетическое</a:t>
            </a:r>
          </a:p>
          <a:p>
            <a:r>
              <a:rPr lang="ru-RU" dirty="0" smtClean="0"/>
              <a:t>Физическое развитие </a:t>
            </a:r>
            <a:endParaRPr lang="ru-RU" dirty="0"/>
          </a:p>
        </p:txBody>
      </p:sp>
      <p:pic>
        <p:nvPicPr>
          <p:cNvPr id="4" name="Рисунок 3"/>
          <p:cNvPicPr>
            <a:picLocks noChangeAspect="1"/>
          </p:cNvPicPr>
          <p:nvPr/>
        </p:nvPicPr>
        <p:blipFill>
          <a:blip r:embed="rId2"/>
          <a:stretch>
            <a:fillRect/>
          </a:stretch>
        </p:blipFill>
        <p:spPr>
          <a:xfrm>
            <a:off x="6096000" y="1946031"/>
            <a:ext cx="4328259" cy="3246194"/>
          </a:xfrm>
          <a:prstGeom prst="rect">
            <a:avLst/>
          </a:prstGeom>
        </p:spPr>
      </p:pic>
    </p:spTree>
    <p:extLst>
      <p:ext uri="{BB962C8B-B14F-4D97-AF65-F5344CB8AC3E}">
        <p14:creationId xmlns:p14="http://schemas.microsoft.com/office/powerpoint/2010/main" val="299890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Формы организации познавательно- исследовательской деятельности детей:</a:t>
            </a:r>
            <a:endParaRPr lang="ru-RU" dirty="0"/>
          </a:p>
        </p:txBody>
      </p:sp>
      <p:sp>
        <p:nvSpPr>
          <p:cNvPr id="3" name="Объект 2"/>
          <p:cNvSpPr>
            <a:spLocks noGrp="1"/>
          </p:cNvSpPr>
          <p:nvPr>
            <p:ph idx="1"/>
          </p:nvPr>
        </p:nvSpPr>
        <p:spPr/>
        <p:txBody>
          <a:bodyPr/>
          <a:lstStyle/>
          <a:p>
            <a:r>
              <a:rPr lang="ru-RU" dirty="0" smtClean="0"/>
              <a:t>Игровая</a:t>
            </a:r>
          </a:p>
          <a:p>
            <a:r>
              <a:rPr lang="ru-RU" dirty="0" smtClean="0"/>
              <a:t>Наблюдения</a:t>
            </a:r>
          </a:p>
          <a:p>
            <a:r>
              <a:rPr lang="ru-RU" dirty="0" smtClean="0"/>
              <a:t>Практическая работа</a:t>
            </a:r>
          </a:p>
          <a:p>
            <a:r>
              <a:rPr lang="ru-RU" dirty="0" smtClean="0"/>
              <a:t>Чтение книг</a:t>
            </a:r>
          </a:p>
          <a:p>
            <a:r>
              <a:rPr lang="ru-RU" dirty="0" smtClean="0"/>
              <a:t>Беседы</a:t>
            </a:r>
          </a:p>
          <a:p>
            <a:r>
              <a:rPr lang="ru-RU" dirty="0" smtClean="0"/>
              <a:t>Проектная деятельность дома совместно с родителями (Составление рассказа, заучивание </a:t>
            </a:r>
            <a:r>
              <a:rPr lang="ru-RU" dirty="0" err="1" smtClean="0"/>
              <a:t>стихотверений</a:t>
            </a:r>
            <a:r>
              <a:rPr lang="ru-RU" dirty="0"/>
              <a:t>)</a:t>
            </a:r>
            <a:endParaRPr lang="ru-RU" dirty="0" smtClean="0"/>
          </a:p>
        </p:txBody>
      </p:sp>
      <p:pic>
        <p:nvPicPr>
          <p:cNvPr id="4" name="Рисунок 3"/>
          <p:cNvPicPr>
            <a:picLocks noChangeAspect="1"/>
          </p:cNvPicPr>
          <p:nvPr/>
        </p:nvPicPr>
        <p:blipFill>
          <a:blip r:embed="rId2"/>
          <a:stretch>
            <a:fillRect/>
          </a:stretch>
        </p:blipFill>
        <p:spPr>
          <a:xfrm>
            <a:off x="7936523" y="1989992"/>
            <a:ext cx="2942492" cy="2206869"/>
          </a:xfrm>
          <a:prstGeom prst="rect">
            <a:avLst/>
          </a:prstGeom>
        </p:spPr>
      </p:pic>
    </p:spTree>
    <p:extLst>
      <p:ext uri="{BB962C8B-B14F-4D97-AF65-F5344CB8AC3E}">
        <p14:creationId xmlns:p14="http://schemas.microsoft.com/office/powerpoint/2010/main" val="41864949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Этапы реализации программы:</a:t>
            </a:r>
            <a:endParaRPr lang="ru-RU" dirty="0"/>
          </a:p>
        </p:txBody>
      </p:sp>
      <p:sp>
        <p:nvSpPr>
          <p:cNvPr id="3" name="Объект 2"/>
          <p:cNvSpPr>
            <a:spLocks noGrp="1"/>
          </p:cNvSpPr>
          <p:nvPr>
            <p:ph idx="1"/>
          </p:nvPr>
        </p:nvSpPr>
        <p:spPr/>
        <p:txBody>
          <a:bodyPr/>
          <a:lstStyle/>
          <a:p>
            <a:pPr marL="0" indent="0">
              <a:buNone/>
            </a:pPr>
            <a:r>
              <a:rPr lang="ru-RU" dirty="0" smtClean="0"/>
              <a:t>1 этап – подготовительный</a:t>
            </a:r>
          </a:p>
          <a:p>
            <a:pPr marL="0" indent="0">
              <a:buNone/>
            </a:pPr>
            <a:r>
              <a:rPr lang="ru-RU" dirty="0" smtClean="0"/>
              <a:t>Составление перспективного плана</a:t>
            </a:r>
          </a:p>
          <a:p>
            <a:pPr marL="0" indent="0">
              <a:buNone/>
            </a:pPr>
            <a:r>
              <a:rPr lang="ru-RU" dirty="0" smtClean="0"/>
              <a:t>Подбор методической литературы, материалов, необходимых для дальнейшей работы по реализации проекта</a:t>
            </a:r>
          </a:p>
          <a:p>
            <a:pPr marL="0" indent="0">
              <a:buNone/>
            </a:pPr>
            <a:r>
              <a:rPr lang="ru-RU" dirty="0" smtClean="0"/>
              <a:t>Поиск информации, постановка целей и задач</a:t>
            </a:r>
          </a:p>
          <a:p>
            <a:pPr marL="0" indent="0">
              <a:buNone/>
            </a:pPr>
            <a:r>
              <a:rPr lang="ru-RU" dirty="0" smtClean="0"/>
              <a:t>Определение ожидаемых результатов</a:t>
            </a:r>
          </a:p>
          <a:p>
            <a:pPr marL="0" indent="0">
              <a:buNone/>
            </a:pPr>
            <a:r>
              <a:rPr lang="ru-RU" dirty="0" smtClean="0"/>
              <a:t>  </a:t>
            </a:r>
            <a:endParaRPr lang="ru-RU" dirty="0"/>
          </a:p>
        </p:txBody>
      </p:sp>
      <p:pic>
        <p:nvPicPr>
          <p:cNvPr id="4" name="Рисунок 3"/>
          <p:cNvPicPr>
            <a:picLocks noChangeAspect="1"/>
          </p:cNvPicPr>
          <p:nvPr/>
        </p:nvPicPr>
        <p:blipFill>
          <a:blip r:embed="rId2"/>
          <a:stretch>
            <a:fillRect/>
          </a:stretch>
        </p:blipFill>
        <p:spPr>
          <a:xfrm>
            <a:off x="8203223" y="4100403"/>
            <a:ext cx="3683977" cy="2453529"/>
          </a:xfrm>
          <a:prstGeom prst="rect">
            <a:avLst/>
          </a:prstGeom>
        </p:spPr>
      </p:pic>
    </p:spTree>
    <p:extLst>
      <p:ext uri="{BB962C8B-B14F-4D97-AF65-F5344CB8AC3E}">
        <p14:creationId xmlns:p14="http://schemas.microsoft.com/office/powerpoint/2010/main" val="1977304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3031" y="-279644"/>
            <a:ext cx="10515600" cy="1325563"/>
          </a:xfrm>
        </p:spPr>
        <p:txBody>
          <a:bodyPr/>
          <a:lstStyle/>
          <a:p>
            <a:r>
              <a:rPr lang="ru-RU" dirty="0" smtClean="0"/>
              <a:t>2 этап основной </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1158320476"/>
              </p:ext>
            </p:extLst>
          </p:nvPr>
        </p:nvGraphicFramePr>
        <p:xfrm>
          <a:off x="650631" y="629871"/>
          <a:ext cx="10515600" cy="6162040"/>
        </p:xfrm>
        <a:graphic>
          <a:graphicData uri="http://schemas.openxmlformats.org/drawingml/2006/table">
            <a:tbl>
              <a:tblPr firstRow="1" bandRow="1">
                <a:tableStyleId>{5C22544A-7EE6-4342-B048-85BDC9FD1C3A}</a:tableStyleId>
              </a:tblPr>
              <a:tblGrid>
                <a:gridCol w="2628900"/>
                <a:gridCol w="2628900"/>
                <a:gridCol w="2628900"/>
                <a:gridCol w="2628900"/>
              </a:tblGrid>
              <a:tr h="370840">
                <a:tc>
                  <a:txBody>
                    <a:bodyPr/>
                    <a:lstStyle/>
                    <a:p>
                      <a:r>
                        <a:rPr lang="ru-RU" sz="1400" dirty="0" smtClean="0"/>
                        <a:t>1 неделя</a:t>
                      </a:r>
                      <a:endParaRPr lang="ru-RU" sz="1400" dirty="0"/>
                    </a:p>
                  </a:txBody>
                  <a:tcPr/>
                </a:tc>
                <a:tc>
                  <a:txBody>
                    <a:bodyPr/>
                    <a:lstStyle/>
                    <a:p>
                      <a:endParaRPr lang="ru-RU" sz="1400" dirty="0"/>
                    </a:p>
                  </a:txBody>
                  <a:tcPr/>
                </a:tc>
                <a:tc>
                  <a:txBody>
                    <a:bodyPr/>
                    <a:lstStyle/>
                    <a:p>
                      <a:r>
                        <a:rPr lang="ru-RU" sz="1400" dirty="0" smtClean="0"/>
                        <a:t>2 неделя </a:t>
                      </a:r>
                      <a:endParaRPr lang="ru-RU" sz="1400" dirty="0"/>
                    </a:p>
                  </a:txBody>
                  <a:tcPr/>
                </a:tc>
                <a:tc>
                  <a:txBody>
                    <a:bodyPr/>
                    <a:lstStyle/>
                    <a:p>
                      <a:endParaRPr lang="ru-RU" sz="1400"/>
                    </a:p>
                  </a:txBody>
                  <a:tcPr/>
                </a:tc>
              </a:tr>
              <a:tr h="370840">
                <a:tc>
                  <a:txBody>
                    <a:bodyPr/>
                    <a:lstStyle/>
                    <a:p>
                      <a:r>
                        <a:rPr lang="ru-RU" sz="1400" dirty="0" smtClean="0"/>
                        <a:t>26.09</a:t>
                      </a:r>
                      <a:endParaRPr lang="ru-RU" sz="1400" dirty="0"/>
                    </a:p>
                  </a:txBody>
                  <a:tcPr/>
                </a:tc>
                <a:tc>
                  <a:txBody>
                    <a:bodyPr/>
                    <a:lstStyle/>
                    <a:p>
                      <a:r>
                        <a:rPr lang="ru-RU" sz="1400" dirty="0" smtClean="0"/>
                        <a:t>Беседа</a:t>
                      </a:r>
                      <a:r>
                        <a:rPr lang="ru-RU" sz="1400" baseline="0" dirty="0" smtClean="0"/>
                        <a:t> «Хлеб – всему голова»</a:t>
                      </a:r>
                    </a:p>
                    <a:p>
                      <a:r>
                        <a:rPr lang="ru-RU" sz="1400" baseline="0" dirty="0" smtClean="0"/>
                        <a:t>Просмотр фильма виртуальной реальности «Ярославль – город мой. Хлебозаводы, хлебопекарни»</a:t>
                      </a:r>
                      <a:endParaRPr lang="ru-RU" sz="1400" dirty="0"/>
                    </a:p>
                  </a:txBody>
                  <a:tcPr/>
                </a:tc>
                <a:tc>
                  <a:txBody>
                    <a:bodyPr/>
                    <a:lstStyle/>
                    <a:p>
                      <a:r>
                        <a:rPr lang="ru-RU" sz="1400" dirty="0" smtClean="0"/>
                        <a:t>3.10</a:t>
                      </a:r>
                      <a:endParaRPr lang="ru-RU" sz="1400" dirty="0"/>
                    </a:p>
                  </a:txBody>
                  <a:tcPr/>
                </a:tc>
                <a:tc>
                  <a:txBody>
                    <a:bodyPr/>
                    <a:lstStyle/>
                    <a:p>
                      <a:r>
                        <a:rPr lang="ru-RU" sz="1400" dirty="0" smtClean="0"/>
                        <a:t>Дидактическая игра «А какой, он хлеб?»</a:t>
                      </a:r>
                    </a:p>
                    <a:p>
                      <a:r>
                        <a:rPr lang="ru-RU" sz="1400" dirty="0" smtClean="0"/>
                        <a:t>Конструирование «Праздничный</a:t>
                      </a:r>
                      <a:r>
                        <a:rPr lang="ru-RU" sz="1400" baseline="0" dirty="0" smtClean="0"/>
                        <a:t> пирог»</a:t>
                      </a:r>
                      <a:endParaRPr lang="ru-RU" sz="1400" dirty="0"/>
                    </a:p>
                  </a:txBody>
                  <a:tcPr/>
                </a:tc>
              </a:tr>
              <a:tr h="370840">
                <a:tc>
                  <a:txBody>
                    <a:bodyPr/>
                    <a:lstStyle/>
                    <a:p>
                      <a:r>
                        <a:rPr lang="ru-RU" sz="1400" dirty="0" smtClean="0"/>
                        <a:t>27.09</a:t>
                      </a:r>
                      <a:endParaRPr lang="ru-RU" sz="1400" dirty="0"/>
                    </a:p>
                  </a:txBody>
                  <a:tcPr/>
                </a:tc>
                <a:tc>
                  <a:txBody>
                    <a:bodyPr/>
                    <a:lstStyle/>
                    <a:p>
                      <a:r>
                        <a:rPr lang="ru-RU" sz="1400" dirty="0" smtClean="0"/>
                        <a:t>Чтение книги</a:t>
                      </a:r>
                      <a:r>
                        <a:rPr lang="ru-RU" sz="1400" baseline="0" dirty="0" smtClean="0"/>
                        <a:t> К. Г. Паустовский «теплый хлеб»</a:t>
                      </a:r>
                    </a:p>
                    <a:p>
                      <a:r>
                        <a:rPr lang="ru-RU" sz="1400" baseline="0" dirty="0" smtClean="0"/>
                        <a:t>Анализ произведения, рисование по представлению сюжета книги «теплый хлеб»</a:t>
                      </a:r>
                    </a:p>
                  </a:txBody>
                  <a:tcPr/>
                </a:tc>
                <a:tc>
                  <a:txBody>
                    <a:bodyPr/>
                    <a:lstStyle/>
                    <a:p>
                      <a:r>
                        <a:rPr lang="ru-RU" sz="1400" dirty="0" smtClean="0"/>
                        <a:t>4.10</a:t>
                      </a:r>
                      <a:endParaRPr lang="ru-RU" sz="1400" dirty="0"/>
                    </a:p>
                  </a:txBody>
                  <a:tcPr/>
                </a:tc>
                <a:tc>
                  <a:txBody>
                    <a:bodyPr/>
                    <a:lstStyle/>
                    <a:p>
                      <a:r>
                        <a:rPr lang="ru-RU" sz="1400" dirty="0" smtClean="0"/>
                        <a:t>Дидактическая игра «Кто назовет больше изделий из хлеба» </a:t>
                      </a:r>
                    </a:p>
                    <a:p>
                      <a:r>
                        <a:rPr lang="ru-RU" sz="1400" dirty="0" smtClean="0"/>
                        <a:t>Исследовательская </a:t>
                      </a:r>
                    </a:p>
                    <a:p>
                      <a:r>
                        <a:rPr lang="ru-RU" sz="1400" dirty="0" smtClean="0"/>
                        <a:t>деятельность</a:t>
                      </a:r>
                      <a:r>
                        <a:rPr lang="ru-RU" sz="1400" baseline="0" dirty="0" smtClean="0"/>
                        <a:t> «Откуда хлеб пришел»</a:t>
                      </a:r>
                      <a:endParaRPr lang="ru-RU" sz="1400" dirty="0"/>
                    </a:p>
                  </a:txBody>
                  <a:tcPr/>
                </a:tc>
              </a:tr>
              <a:tr h="370840">
                <a:tc>
                  <a:txBody>
                    <a:bodyPr/>
                    <a:lstStyle/>
                    <a:p>
                      <a:r>
                        <a:rPr lang="ru-RU" sz="1400" dirty="0" smtClean="0"/>
                        <a:t>28.09</a:t>
                      </a:r>
                      <a:endParaRPr lang="ru-RU" sz="1400" dirty="0"/>
                    </a:p>
                  </a:txBody>
                  <a:tcPr/>
                </a:tc>
                <a:tc>
                  <a:txBody>
                    <a:bodyPr/>
                    <a:lstStyle/>
                    <a:p>
                      <a:r>
                        <a:rPr lang="ru-RU" sz="1400" dirty="0" smtClean="0"/>
                        <a:t>Дидактическая игра «Цена хлеба»</a:t>
                      </a:r>
                    </a:p>
                    <a:p>
                      <a:r>
                        <a:rPr lang="ru-RU" sz="1400" dirty="0" smtClean="0"/>
                        <a:t>Лепка из соленого теста «Хлебобулочные изделия»</a:t>
                      </a:r>
                      <a:endParaRPr lang="ru-RU" sz="1400" dirty="0"/>
                    </a:p>
                  </a:txBody>
                  <a:tcPr/>
                </a:tc>
                <a:tc>
                  <a:txBody>
                    <a:bodyPr/>
                    <a:lstStyle/>
                    <a:p>
                      <a:r>
                        <a:rPr lang="ru-RU" sz="1400" dirty="0" smtClean="0"/>
                        <a:t>5.10</a:t>
                      </a:r>
                      <a:endParaRPr lang="ru-RU" sz="1400" dirty="0"/>
                    </a:p>
                  </a:txBody>
                  <a:tcPr/>
                </a:tc>
                <a:tc>
                  <a:txBody>
                    <a:bodyPr/>
                    <a:lstStyle/>
                    <a:p>
                      <a:r>
                        <a:rPr lang="ru-RU" sz="1400" dirty="0" smtClean="0"/>
                        <a:t>Дидактическая игра «что мы делали  - не скажем, а как делали покажем»</a:t>
                      </a:r>
                    </a:p>
                    <a:p>
                      <a:r>
                        <a:rPr lang="ru-RU" sz="1400" dirty="0" smtClean="0"/>
                        <a:t>Беседа</a:t>
                      </a:r>
                      <a:r>
                        <a:rPr lang="ru-RU" sz="1400" baseline="0" dirty="0" smtClean="0"/>
                        <a:t> «Профессия пекарь»</a:t>
                      </a:r>
                      <a:endParaRPr lang="ru-RU" sz="1400" dirty="0"/>
                    </a:p>
                  </a:txBody>
                  <a:tcPr/>
                </a:tc>
              </a:tr>
              <a:tr h="370840">
                <a:tc>
                  <a:txBody>
                    <a:bodyPr/>
                    <a:lstStyle/>
                    <a:p>
                      <a:r>
                        <a:rPr lang="ru-RU" sz="1400" dirty="0" smtClean="0"/>
                        <a:t>29.09</a:t>
                      </a:r>
                      <a:endParaRPr lang="ru-RU" sz="1400" dirty="0"/>
                    </a:p>
                  </a:txBody>
                  <a:tcPr/>
                </a:tc>
                <a:tc>
                  <a:txBody>
                    <a:bodyPr/>
                    <a:lstStyle/>
                    <a:p>
                      <a:r>
                        <a:rPr lang="ru-RU" sz="1400" dirty="0" smtClean="0"/>
                        <a:t>Дидактическая игра «Все по полочкам»</a:t>
                      </a:r>
                    </a:p>
                    <a:p>
                      <a:r>
                        <a:rPr lang="ru-RU" sz="1400" dirty="0" smtClean="0"/>
                        <a:t>Разгадывание загадок</a:t>
                      </a:r>
                    </a:p>
                    <a:p>
                      <a:r>
                        <a:rPr lang="ru-RU" sz="1400" dirty="0" smtClean="0"/>
                        <a:t>Наблюдение за колосьями хлеба</a:t>
                      </a:r>
                    </a:p>
                    <a:p>
                      <a:endParaRPr lang="ru-RU" sz="1400" dirty="0"/>
                    </a:p>
                  </a:txBody>
                  <a:tcPr/>
                </a:tc>
                <a:tc>
                  <a:txBody>
                    <a:bodyPr/>
                    <a:lstStyle/>
                    <a:p>
                      <a:r>
                        <a:rPr lang="ru-RU" sz="1400" dirty="0" smtClean="0"/>
                        <a:t>6.10</a:t>
                      </a:r>
                      <a:endParaRPr lang="ru-RU" sz="1400" dirty="0"/>
                    </a:p>
                  </a:txBody>
                  <a:tcPr/>
                </a:tc>
                <a:tc>
                  <a:txBody>
                    <a:bodyPr/>
                    <a:lstStyle/>
                    <a:p>
                      <a:r>
                        <a:rPr lang="ru-RU" sz="1400" dirty="0" smtClean="0"/>
                        <a:t>Просмотр обучающего фильма Изготовление хлеба на предприятии</a:t>
                      </a:r>
                      <a:r>
                        <a:rPr lang="ru-RU" sz="1400" baseline="0" dirty="0" smtClean="0"/>
                        <a:t> АО «</a:t>
                      </a:r>
                      <a:r>
                        <a:rPr lang="ru-RU" sz="1400" baseline="0" dirty="0" err="1" smtClean="0"/>
                        <a:t>Хлебзавод</a:t>
                      </a:r>
                      <a:r>
                        <a:rPr lang="ru-RU" sz="1400" baseline="0" dirty="0" smtClean="0"/>
                        <a:t> №1»</a:t>
                      </a:r>
                    </a:p>
                    <a:p>
                      <a:r>
                        <a:rPr lang="ru-RU" sz="1400" baseline="0" dirty="0" smtClean="0"/>
                        <a:t>Аппликация «Колосок ржи и пшеницы»</a:t>
                      </a:r>
                      <a:endParaRPr lang="ru-RU" sz="1400" dirty="0"/>
                    </a:p>
                  </a:txBody>
                  <a:tcPr/>
                </a:tc>
              </a:tr>
              <a:tr h="370840">
                <a:tc>
                  <a:txBody>
                    <a:bodyPr/>
                    <a:lstStyle/>
                    <a:p>
                      <a:r>
                        <a:rPr lang="ru-RU" sz="1400" dirty="0" smtClean="0"/>
                        <a:t>30.09</a:t>
                      </a:r>
                      <a:endParaRPr lang="ru-RU" sz="1400" dirty="0"/>
                    </a:p>
                  </a:txBody>
                  <a:tcPr/>
                </a:tc>
                <a:tc>
                  <a:txBody>
                    <a:bodyPr/>
                    <a:lstStyle/>
                    <a:p>
                      <a:r>
                        <a:rPr lang="ru-RU" sz="1400" dirty="0" smtClean="0"/>
                        <a:t>Кубик </a:t>
                      </a:r>
                      <a:r>
                        <a:rPr lang="ru-RU" sz="1400" dirty="0" err="1" smtClean="0"/>
                        <a:t>Блума</a:t>
                      </a:r>
                      <a:r>
                        <a:rPr lang="ru-RU" sz="1400" dirty="0" smtClean="0"/>
                        <a:t> «Расскажи о хлебе» </a:t>
                      </a:r>
                    </a:p>
                    <a:p>
                      <a:r>
                        <a:rPr lang="ru-RU" sz="1400" dirty="0" smtClean="0"/>
                        <a:t>Чтение книги Михаила</a:t>
                      </a:r>
                      <a:r>
                        <a:rPr lang="ru-RU" sz="1400" baseline="0" dirty="0" smtClean="0"/>
                        <a:t> Пришвина «</a:t>
                      </a:r>
                      <a:r>
                        <a:rPr lang="ru-RU" sz="1400" baseline="0" dirty="0" err="1" smtClean="0"/>
                        <a:t>Лисичкин</a:t>
                      </a:r>
                      <a:r>
                        <a:rPr lang="ru-RU" sz="1400" baseline="0" dirty="0" smtClean="0"/>
                        <a:t> хлеб»</a:t>
                      </a:r>
                      <a:endParaRPr lang="ru-RU" sz="1400" dirty="0"/>
                    </a:p>
                  </a:txBody>
                  <a:tcPr/>
                </a:tc>
                <a:tc>
                  <a:txBody>
                    <a:bodyPr/>
                    <a:lstStyle/>
                    <a:p>
                      <a:r>
                        <a:rPr lang="ru-RU" sz="1400" dirty="0" smtClean="0"/>
                        <a:t>7.10</a:t>
                      </a:r>
                      <a:endParaRPr lang="ru-RU" sz="1400" dirty="0"/>
                    </a:p>
                  </a:txBody>
                  <a:tcPr/>
                </a:tc>
                <a:tc>
                  <a:txBody>
                    <a:bodyPr/>
                    <a:lstStyle/>
                    <a:p>
                      <a:r>
                        <a:rPr lang="ru-RU" sz="1400" dirty="0" smtClean="0"/>
                        <a:t>Экскурсия</a:t>
                      </a:r>
                      <a:r>
                        <a:rPr lang="ru-RU" sz="1400" baseline="0" dirty="0" smtClean="0"/>
                        <a:t> по </a:t>
                      </a:r>
                      <a:r>
                        <a:rPr lang="ru-RU" sz="1400" baseline="0" dirty="0" err="1" smtClean="0"/>
                        <a:t>городжу</a:t>
                      </a:r>
                      <a:r>
                        <a:rPr lang="ru-RU" sz="1400" baseline="0" dirty="0" smtClean="0"/>
                        <a:t> Ярославлю «медвежьим тропам»</a:t>
                      </a:r>
                      <a:endParaRPr lang="ru-RU" sz="1400" dirty="0"/>
                    </a:p>
                  </a:txBody>
                  <a:tcPr/>
                </a:tc>
              </a:tr>
            </a:tbl>
          </a:graphicData>
        </a:graphic>
      </p:graphicFrame>
    </p:spTree>
    <p:extLst>
      <p:ext uri="{BB962C8B-B14F-4D97-AF65-F5344CB8AC3E}">
        <p14:creationId xmlns:p14="http://schemas.microsoft.com/office/powerpoint/2010/main" val="8276073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Аппликация «Колосок ржи и пшеницы»</a:t>
            </a:r>
            <a:br>
              <a:rPr lang="ru-RU" dirty="0" smtClean="0"/>
            </a:br>
            <a:endParaRPr lang="ru-RU" dirty="0"/>
          </a:p>
        </p:txBody>
      </p:sp>
      <p:pic>
        <p:nvPicPr>
          <p:cNvPr id="4" name="Объект 3"/>
          <p:cNvPicPr>
            <a:picLocks noGrp="1" noChangeAspect="1"/>
          </p:cNvPicPr>
          <p:nvPr>
            <p:ph idx="1"/>
          </p:nvPr>
        </p:nvPicPr>
        <p:blipFill>
          <a:blip r:embed="rId2"/>
          <a:stretch>
            <a:fillRect/>
          </a:stretch>
        </p:blipFill>
        <p:spPr>
          <a:xfrm>
            <a:off x="662923" y="1555994"/>
            <a:ext cx="5801784" cy="4351338"/>
          </a:xfrm>
          <a:prstGeom prst="rect">
            <a:avLst/>
          </a:prstGeom>
        </p:spPr>
      </p:pic>
      <p:pic>
        <p:nvPicPr>
          <p:cNvPr id="5" name="Рисунок 4"/>
          <p:cNvPicPr>
            <a:picLocks noChangeAspect="1"/>
          </p:cNvPicPr>
          <p:nvPr/>
        </p:nvPicPr>
        <p:blipFill>
          <a:blip r:embed="rId3"/>
          <a:stretch>
            <a:fillRect/>
          </a:stretch>
        </p:blipFill>
        <p:spPr>
          <a:xfrm>
            <a:off x="8873800" y="1238922"/>
            <a:ext cx="2655277" cy="1991458"/>
          </a:xfrm>
          <a:prstGeom prst="rect">
            <a:avLst/>
          </a:prstGeom>
        </p:spPr>
      </p:pic>
      <p:pic>
        <p:nvPicPr>
          <p:cNvPr id="6" name="Рисунок 5"/>
          <p:cNvPicPr>
            <a:picLocks noChangeAspect="1"/>
          </p:cNvPicPr>
          <p:nvPr/>
        </p:nvPicPr>
        <p:blipFill>
          <a:blip r:embed="rId4"/>
          <a:stretch>
            <a:fillRect/>
          </a:stretch>
        </p:blipFill>
        <p:spPr>
          <a:xfrm>
            <a:off x="7051430" y="3411415"/>
            <a:ext cx="3657600" cy="2743200"/>
          </a:xfrm>
          <a:prstGeom prst="rect">
            <a:avLst/>
          </a:prstGeom>
        </p:spPr>
      </p:pic>
    </p:spTree>
    <p:extLst>
      <p:ext uri="{BB962C8B-B14F-4D97-AF65-F5344CB8AC3E}">
        <p14:creationId xmlns:p14="http://schemas.microsoft.com/office/powerpoint/2010/main" val="94879785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118</TotalTime>
  <Words>521</Words>
  <Application>Microsoft Office PowerPoint</Application>
  <PresentationFormat>Широкоэкранный</PresentationFormat>
  <Paragraphs>75</Paragraphs>
  <Slides>10</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10</vt:i4>
      </vt:variant>
    </vt:vector>
  </HeadingPairs>
  <TitlesOfParts>
    <vt:vector size="14" baseType="lpstr">
      <vt:lpstr>Arial</vt:lpstr>
      <vt:lpstr>Calibri</vt:lpstr>
      <vt:lpstr>Calibri Light</vt:lpstr>
      <vt:lpstr>Тема Office</vt:lpstr>
      <vt:lpstr>Проект  «Хлеб всему голова»</vt:lpstr>
      <vt:lpstr>Актуальность проекта</vt:lpstr>
      <vt:lpstr>Сроки реализации проекта:  2 недели  Участники проекта: дети, воспитатели, родители воспитанников</vt:lpstr>
      <vt:lpstr>Ожидаемые результаты </vt:lpstr>
      <vt:lpstr>Образовательные области</vt:lpstr>
      <vt:lpstr>Формы организации познавательно- исследовательской деятельности детей:</vt:lpstr>
      <vt:lpstr>Этапы реализации программы:</vt:lpstr>
      <vt:lpstr>2 этап основной </vt:lpstr>
      <vt:lpstr>Аппликация «Колосок ржи и пшеницы» </vt:lpstr>
      <vt:lpstr>Чтение литературы</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user</dc:creator>
  <cp:lastModifiedBy>Vano</cp:lastModifiedBy>
  <cp:revision>18</cp:revision>
  <dcterms:created xsi:type="dcterms:W3CDTF">2021-04-10T07:14:29Z</dcterms:created>
  <dcterms:modified xsi:type="dcterms:W3CDTF">2022-11-18T07:10:09Z</dcterms:modified>
</cp:coreProperties>
</file>