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290A"/>
    <a:srgbClr val="2D1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ильдар ильдар" userId="63d8787ac20873c7" providerId="LiveId" clId="{136C052E-30F8-4E38-B63B-00391570774B}"/>
    <pc:docChg chg="addSld modSld sldOrd">
      <pc:chgData name="ильдар ильдар" userId="63d8787ac20873c7" providerId="LiveId" clId="{136C052E-30F8-4E38-B63B-00391570774B}" dt="2022-11-06T12:51:19.315" v="4"/>
      <pc:docMkLst>
        <pc:docMk/>
      </pc:docMkLst>
      <pc:sldChg chg="ord">
        <pc:chgData name="ильдар ильдар" userId="63d8787ac20873c7" providerId="LiveId" clId="{136C052E-30F8-4E38-B63B-00391570774B}" dt="2022-11-06T12:51:13.354" v="1"/>
        <pc:sldMkLst>
          <pc:docMk/>
          <pc:sldMk cId="2807387869" sldId="260"/>
        </pc:sldMkLst>
      </pc:sldChg>
      <pc:sldChg chg="add ord">
        <pc:chgData name="ильдар ильдар" userId="63d8787ac20873c7" providerId="LiveId" clId="{136C052E-30F8-4E38-B63B-00391570774B}" dt="2022-11-06T12:51:19.315" v="4"/>
        <pc:sldMkLst>
          <pc:docMk/>
          <pc:sldMk cId="3715975640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25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712B43-C196-44B1-A44D-072E3F182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7673420" cy="22718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none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Проект: Удивительное путешествие в страну английских скороговорок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27BC331-8796-4A63-ABD2-E1557C6AA0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4065" y="5547677"/>
            <a:ext cx="6400800" cy="1051089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sz="18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Авторы: </a:t>
            </a:r>
            <a:r>
              <a:rPr lang="ru-RU" sz="1800" b="1" dirty="0" err="1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Богунова</a:t>
            </a:r>
            <a:r>
              <a:rPr lang="ru-RU" sz="18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Е.В., учитель английского языка МОБУ «СОШ «</a:t>
            </a:r>
            <a:r>
              <a:rPr lang="ru-RU" sz="1800" b="1" dirty="0" err="1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Агалатовский</a:t>
            </a:r>
            <a:r>
              <a:rPr lang="ru-RU" sz="18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ЦО» </a:t>
            </a:r>
          </a:p>
          <a:p>
            <a:pPr algn="r"/>
            <a:r>
              <a:rPr lang="ru-RU" sz="1800" b="1" dirty="0" err="1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Хайбалиева</a:t>
            </a:r>
            <a:r>
              <a:rPr lang="ru-RU" sz="18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Н.С., учитель английского языка МОБУ «СОШ «</a:t>
            </a:r>
            <a:r>
              <a:rPr lang="ru-RU" sz="1800" b="1" dirty="0" err="1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Агалатовский</a:t>
            </a:r>
            <a:r>
              <a:rPr lang="ru-RU" sz="18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ЦО»</a:t>
            </a:r>
          </a:p>
          <a:p>
            <a:pPr algn="r"/>
            <a:endParaRPr lang="ru-RU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0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395" y="73166"/>
            <a:ext cx="10915489" cy="4175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5629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</a:t>
            </a:r>
            <a:r>
              <a:rPr lang="ru-RU" sz="2400" dirty="0">
                <a:solidFill>
                  <a:srgbClr val="5629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изучение значимости скороговорок в английском языке.</a:t>
            </a:r>
            <a:endParaRPr lang="ru-RU" sz="2400" dirty="0">
              <a:solidFill>
                <a:srgbClr val="56290A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5629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</a:t>
            </a:r>
            <a:endParaRPr lang="ru-RU" sz="2400" dirty="0">
              <a:solidFill>
                <a:srgbClr val="56290A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5629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Собрать материал по скороговоркам на английском языке;</a:t>
            </a:r>
            <a:endParaRPr lang="ru-RU" sz="2400" dirty="0">
              <a:solidFill>
                <a:srgbClr val="56290A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5629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Проанализировать и систематизировать собранный материал;</a:t>
            </a:r>
            <a:endParaRPr lang="ru-RU" sz="2400" dirty="0">
              <a:solidFill>
                <a:srgbClr val="56290A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5629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Активизировать материал на уроках английского в начальной школе;</a:t>
            </a:r>
            <a:endParaRPr lang="ru-RU" sz="2400" dirty="0">
              <a:solidFill>
                <a:srgbClr val="56290A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solidFill>
                  <a:srgbClr val="5629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Изложить материал в виде буклета-тренажера, с целью дальнейшего использования на уроках</a:t>
            </a:r>
            <a:endParaRPr lang="ru-RU" sz="2400" dirty="0">
              <a:solidFill>
                <a:srgbClr val="56290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8395" y="4445943"/>
            <a:ext cx="99129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5629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Проблемные вопросы:</a:t>
            </a:r>
            <a:r>
              <a:rPr lang="ru-RU" sz="2400" dirty="0">
                <a:solidFill>
                  <a:srgbClr val="5629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Как влияют скороговорки на артикуляцию органов речи? Как скороговорки способствуют развитию правильного произношения? Насколько продуктивно использование скороговорок на уроках английского языка в начальной школе?</a:t>
            </a:r>
            <a:endParaRPr lang="ru-RU" sz="2400" dirty="0">
              <a:solidFill>
                <a:srgbClr val="56290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38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ая выноска 5"/>
          <p:cNvSpPr/>
          <p:nvPr/>
        </p:nvSpPr>
        <p:spPr>
          <a:xfrm>
            <a:off x="2034368" y="1288604"/>
            <a:ext cx="3593435" cy="1742331"/>
          </a:xfrm>
          <a:prstGeom prst="wedgeRectCallout">
            <a:avLst>
              <a:gd name="adj1" fmla="val -48638"/>
              <a:gd name="adj2" fmla="val 101455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Knife and a fork, bottle and a cork, </a:t>
            </a:r>
            <a:endParaRPr lang="ru-RU" dirty="0">
              <a:solidFill>
                <a:srgbClr val="5629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sto MT" panose="02040603050505030304" pitchFamily="18" charset="0"/>
            </a:endParaRPr>
          </a:p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that is the way </a:t>
            </a:r>
            <a:endParaRPr lang="ru-RU" dirty="0">
              <a:solidFill>
                <a:srgbClr val="5629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sto MT" panose="02040603050505030304" pitchFamily="18" charset="0"/>
            </a:endParaRPr>
          </a:p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you spell New York. 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5788058" y="4125480"/>
            <a:ext cx="4204606" cy="1742331"/>
          </a:xfrm>
          <a:prstGeom prst="wedgeRectCallout">
            <a:avLst>
              <a:gd name="adj1" fmla="val 38352"/>
              <a:gd name="adj2" fmla="val -109553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How many cookies could a good cook </a:t>
            </a:r>
            <a:r>
              <a:rPr lang="en-US" dirty="0" err="1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cook</a:t>
            </a:r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 </a:t>
            </a:r>
            <a:endParaRPr lang="ru-RU" dirty="0">
              <a:solidFill>
                <a:srgbClr val="5629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sto MT" panose="02040603050505030304" pitchFamily="18" charset="0"/>
            </a:endParaRPr>
          </a:p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If a good cook could cook cookies? </a:t>
            </a:r>
            <a:endParaRPr lang="ru-RU" dirty="0">
              <a:solidFill>
                <a:srgbClr val="5629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sto MT" panose="02040603050505030304" pitchFamily="18" charset="0"/>
            </a:endParaRPr>
          </a:p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A good cook could cook as much cookies as a good cook who could cook cookies.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34B2CE-05EB-4BB0-B7A7-C6FF8CB46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34" y="3827066"/>
            <a:ext cx="2200541" cy="30309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A6720F-74D4-4A25-8A82-C0E5AC69B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662134" y="-295052"/>
            <a:ext cx="2927618" cy="4032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90712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FC2FBF3-2CC0-4C0E-B361-C66E0BACE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671151">
            <a:off x="8265494" y="3165300"/>
            <a:ext cx="2796310" cy="3851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6036AF-6688-4B17-AF7A-E4589CF08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89067">
            <a:off x="758571" y="3421263"/>
            <a:ext cx="2707029" cy="37285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F8CA77-60C1-4A47-8216-9459C84150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721368">
            <a:off x="910675" y="-542049"/>
            <a:ext cx="3739275" cy="51503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DA91CD-A43B-481B-B335-EE07CBBE0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721592">
            <a:off x="7373572" y="-611058"/>
            <a:ext cx="3670284" cy="5055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Выноска-облако 3"/>
          <p:cNvSpPr/>
          <p:nvPr/>
        </p:nvSpPr>
        <p:spPr>
          <a:xfrm>
            <a:off x="3572154" y="3005721"/>
            <a:ext cx="5383293" cy="3063711"/>
          </a:xfrm>
          <a:prstGeom prst="cloudCallout">
            <a:avLst>
              <a:gd name="adj1" fmla="val -16105"/>
              <a:gd name="adj2" fmla="val 71731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A big black bug bit the big black bear, but the big black bear bit the big black bug back!</a:t>
            </a:r>
          </a:p>
        </p:txBody>
      </p:sp>
    </p:spTree>
    <p:extLst>
      <p:ext uri="{BB962C8B-B14F-4D97-AF65-F5344CB8AC3E}">
        <p14:creationId xmlns:p14="http://schemas.microsoft.com/office/powerpoint/2010/main" val="182722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144706-7F49-4380-AF5C-929A47CDE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4510" y="2894650"/>
            <a:ext cx="2837070" cy="39076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A6CD5E-74C0-471F-8310-9CFDD41D1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98017" y="-443288"/>
            <a:ext cx="3147240" cy="43348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87D7580-5376-4563-AAC2-9E352CA424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283988" y="1187137"/>
            <a:ext cx="2846178" cy="39202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ая выноска 4"/>
          <p:cNvSpPr/>
          <p:nvPr/>
        </p:nvSpPr>
        <p:spPr>
          <a:xfrm>
            <a:off x="955589" y="3940404"/>
            <a:ext cx="3082565" cy="1470581"/>
          </a:xfrm>
          <a:prstGeom prst="wedgeRectCallout">
            <a:avLst>
              <a:gd name="adj1" fmla="val -51719"/>
              <a:gd name="adj2" fmla="val -116346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I scream, you scream, </a:t>
            </a:r>
            <a:endParaRPr lang="ru-RU" sz="2000" dirty="0">
              <a:solidFill>
                <a:srgbClr val="5629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sto MT" panose="02040603050505030304" pitchFamily="18" charset="0"/>
            </a:endParaRPr>
          </a:p>
          <a:p>
            <a:pPr algn="ctr"/>
            <a:r>
              <a:rPr lang="en-US" sz="2000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we all scream for ice cream!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5165794" y="5024487"/>
            <a:ext cx="3082565" cy="1470581"/>
          </a:xfrm>
          <a:prstGeom prst="wedgeRectCallout">
            <a:avLst>
              <a:gd name="adj1" fmla="val -50497"/>
              <a:gd name="adj2" fmla="val -93911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2D15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I saw Susie sitting </a:t>
            </a:r>
            <a:endParaRPr lang="ru-RU" sz="2000" dirty="0">
              <a:solidFill>
                <a:srgbClr val="2D15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sto MT" panose="02040603050505030304" pitchFamily="18" charset="0"/>
            </a:endParaRPr>
          </a:p>
          <a:p>
            <a:pPr algn="ctr"/>
            <a:r>
              <a:rPr lang="en-US" sz="2000" dirty="0">
                <a:solidFill>
                  <a:srgbClr val="2D15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in a shoe shine shop.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8875078" y="253570"/>
            <a:ext cx="3144166" cy="2272814"/>
          </a:xfrm>
          <a:prstGeom prst="wedgeRectCallout">
            <a:avLst>
              <a:gd name="adj1" fmla="val 10345"/>
              <a:gd name="adj2" fmla="val 78605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How many cans can a cannibal nibble, </a:t>
            </a:r>
            <a:endParaRPr lang="ru-RU" dirty="0">
              <a:solidFill>
                <a:srgbClr val="5629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if a cannibal can nibble cans? </a:t>
            </a:r>
            <a:endParaRPr lang="ru-RU" dirty="0">
              <a:solidFill>
                <a:srgbClr val="5629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As many cans as a cannibal can nibble</a:t>
            </a:r>
            <a:endParaRPr lang="ru-RU" dirty="0">
              <a:solidFill>
                <a:srgbClr val="56290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algn="ctr"/>
            <a:r>
              <a:rPr lang="en-US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 if a cannibal can nibble cans. </a:t>
            </a:r>
          </a:p>
        </p:txBody>
      </p:sp>
    </p:spTree>
    <p:extLst>
      <p:ext uri="{BB962C8B-B14F-4D97-AF65-F5344CB8AC3E}">
        <p14:creationId xmlns:p14="http://schemas.microsoft.com/office/powerpoint/2010/main" val="355958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4855" y="519544"/>
            <a:ext cx="99025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sz="3600" dirty="0">
                <a:solidFill>
                  <a:srgbClr val="5629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Наша исследовательская работа показала, что благодаря применению скороговорок на уроках английского языка, дети развивают правильность речи и постановку звуков, улучшают произношение и увеличивают скорость чтения на английском языке.</a:t>
            </a:r>
          </a:p>
        </p:txBody>
      </p:sp>
    </p:spTree>
    <p:extLst>
      <p:ext uri="{BB962C8B-B14F-4D97-AF65-F5344CB8AC3E}">
        <p14:creationId xmlns:p14="http://schemas.microsoft.com/office/powerpoint/2010/main" val="371597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545237"/>
            <a:ext cx="121920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5400" dirty="0">
                <a:solidFill>
                  <a:srgbClr val="56290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28482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175</TotalTime>
  <Words>282</Words>
  <Application>Microsoft Office PowerPoint</Application>
  <PresentationFormat>Широкоэкранный</PresentationFormat>
  <Paragraphs>27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Calisto MT</vt:lpstr>
      <vt:lpstr>Century Gothic</vt:lpstr>
      <vt:lpstr>Times New Roman</vt:lpstr>
      <vt:lpstr>Wingdings 3</vt:lpstr>
      <vt:lpstr>Сектор</vt:lpstr>
      <vt:lpstr>Проект: Удивительное путешествие в страну английских скороговорок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Удивительное путешествие в страну английских скороговорок</dc:title>
  <dc:creator>ильдар ильдар</dc:creator>
  <cp:lastModifiedBy>ильдар ильдар</cp:lastModifiedBy>
  <cp:revision>15</cp:revision>
  <dcterms:created xsi:type="dcterms:W3CDTF">2022-11-06T11:31:03Z</dcterms:created>
  <dcterms:modified xsi:type="dcterms:W3CDTF">2022-11-09T15:50:05Z</dcterms:modified>
</cp:coreProperties>
</file>