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0"/>
  </p:notesMasterIdLst>
  <p:sldIdLst>
    <p:sldId id="559" r:id="rId2"/>
    <p:sldId id="558" r:id="rId3"/>
    <p:sldId id="546" r:id="rId4"/>
    <p:sldId id="555" r:id="rId5"/>
    <p:sldId id="547" r:id="rId6"/>
    <p:sldId id="538" r:id="rId7"/>
    <p:sldId id="548" r:id="rId8"/>
    <p:sldId id="549" r:id="rId9"/>
    <p:sldId id="550" r:id="rId10"/>
    <p:sldId id="539" r:id="rId11"/>
    <p:sldId id="536" r:id="rId12"/>
    <p:sldId id="551" r:id="rId13"/>
    <p:sldId id="556" r:id="rId14"/>
    <p:sldId id="557" r:id="rId15"/>
    <p:sldId id="523" r:id="rId16"/>
    <p:sldId id="544" r:id="rId17"/>
    <p:sldId id="552" r:id="rId18"/>
    <p:sldId id="545" r:id="rId1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72"/>
    <p:penClr>
      <a:srgbClr val="FF0000"/>
    </p:penClr>
  </p:showPr>
  <p:clrMru>
    <a:srgbClr val="003399"/>
    <a:srgbClr val="800000"/>
    <a:srgbClr val="CC3300"/>
    <a:srgbClr val="0000CC"/>
    <a:srgbClr val="D60093"/>
    <a:srgbClr val="663300"/>
    <a:srgbClr val="0033CC"/>
    <a:srgbClr val="0099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197" autoAdjust="0"/>
    <p:restoredTop sz="79189" autoAdjust="0"/>
  </p:normalViewPr>
  <p:slideViewPr>
    <p:cSldViewPr>
      <p:cViewPr varScale="1">
        <p:scale>
          <a:sx n="49" d="100"/>
          <a:sy n="49" d="100"/>
        </p:scale>
        <p:origin x="-1000" y="-56"/>
      </p:cViewPr>
      <p:guideLst>
        <p:guide orient="horz" pos="3168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03151E9-ED65-4E66-99B3-7A557B19604A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D6E97A2-7463-4A45-97EC-CBB9B3902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ru-RU" sz="2400">
              <a:latin typeface="Times New Roman" charset="0"/>
            </a:endParaRPr>
          </a:p>
        </p:txBody>
      </p:sp>
      <p:pic>
        <p:nvPicPr>
          <p:cNvPr id="5" name="Picture 3" descr="A:\minispi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ru-RU" sz="2400">
              <a:latin typeface="Times New Roman" charset="0"/>
            </a:endParaRPr>
          </a:p>
        </p:txBody>
      </p:sp>
      <p:pic>
        <p:nvPicPr>
          <p:cNvPr id="7" name="Picture 5" descr="A:\minispir.GIF"/>
          <p:cNvPicPr>
            <a:picLocks noChangeAspect="1" noChangeArrowheads="1"/>
          </p:cNvPicPr>
          <p:nvPr/>
        </p:nvPicPr>
        <p:blipFill>
          <a:blip r:embed="rId3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59E2A-5C31-4B0C-B8DF-0A477FBA1F7D}" type="datetime1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BC0E8-7EF6-47EA-966C-3A117730D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366B2-580C-4B51-9429-7DD5DA3FB99D}" type="datetime1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180E7-689F-4B5C-97EB-0388B7EF4E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084263" y="60960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fld id="{D2045A5A-99C1-4964-9360-7C99533B4684}" type="datetime1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1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22663" y="60960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51663" y="60960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pPr>
              <a:defRPr/>
            </a:pPr>
            <a:fld id="{D2D867DA-26D5-4962-ACEE-00D9634E2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0" r:id="rId2"/>
  </p:sldLayoutIdLst>
  <p:transition>
    <p:whee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H:\&#1059;&#1088;&#1086;&#1082;%20&#1087;&#1080;&#1089;&#1100;&#1084;&#1072;\&#1055;&#1086;&#1095;&#1090;&#1072;&#1083;&#1100;&#1086;&#1085;.WMV" TargetMode="External"/><Relationship Id="rId5" Type="http://schemas.openxmlformats.org/officeDocument/2006/relationships/image" Target="../media/image6.gif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214414" y="260350"/>
            <a:ext cx="7643866" cy="631192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sz="36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660066"/>
                </a:solidFill>
                <a:latin typeface="Times New Roman" pitchFamily="18" charset="0"/>
              </a:rPr>
              <a:t>Хачатурян  Анна Сергеев</a:t>
            </a:r>
            <a:br>
              <a:rPr lang="ru-RU" sz="2400" b="1" dirty="0" smtClean="0">
                <a:solidFill>
                  <a:srgbClr val="660066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660066"/>
                </a:solidFill>
                <a:latin typeface="Times New Roman" pitchFamily="18" charset="0"/>
              </a:rPr>
              <a:t>              учитель русского языка  и литературы    </a:t>
            </a:r>
            <a:br>
              <a:rPr lang="ru-RU" sz="2400" b="1" dirty="0" smtClean="0">
                <a:solidFill>
                  <a:srgbClr val="660066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660066"/>
                </a:solidFill>
                <a:latin typeface="Times New Roman" pitchFamily="18" charset="0"/>
              </a:rPr>
              <a:t>          </a:t>
            </a:r>
            <a:r>
              <a:rPr lang="ru-RU" sz="2400" b="1" dirty="0" smtClean="0">
                <a:solidFill>
                  <a:srgbClr val="660066"/>
                </a:solidFill>
                <a:latin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660066"/>
                </a:solidFill>
                <a:latin typeface="Times New Roman" pitchFamily="18" charset="0"/>
              </a:rPr>
              <a:t>МБОУ ШСОШ №10 </a:t>
            </a:r>
            <a:br>
              <a:rPr lang="ru-RU" sz="2400" b="1" dirty="0" smtClean="0">
                <a:solidFill>
                  <a:srgbClr val="660066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660066"/>
                </a:solidFill>
                <a:latin typeface="Times New Roman" pitchFamily="18" charset="0"/>
              </a:rPr>
              <a:t>       </a:t>
            </a:r>
            <a:r>
              <a:rPr lang="ru-RU" sz="2400" b="1" dirty="0" err="1" smtClean="0">
                <a:solidFill>
                  <a:srgbClr val="660066"/>
                </a:solidFill>
                <a:latin typeface="Times New Roman" pitchFamily="18" charset="0"/>
              </a:rPr>
              <a:t>Егорлыкского</a:t>
            </a:r>
            <a:r>
              <a:rPr lang="ru-RU" sz="2400" b="1" dirty="0" smtClean="0">
                <a:solidFill>
                  <a:srgbClr val="660066"/>
                </a:solidFill>
                <a:latin typeface="Times New Roman" pitchFamily="18" charset="0"/>
              </a:rPr>
              <a:t> района Ростовской области</a:t>
            </a:r>
            <a:endParaRPr lang="ru-RU" sz="2400" b="1" dirty="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3" name="Picture 17" descr="почта россии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1071570" cy="71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0" y="500042"/>
            <a:ext cx="60722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660066"/>
                </a:solidFill>
                <a:cs typeface="Times New Roman" pitchFamily="18" charset="0"/>
              </a:rPr>
              <a:t>Муниципальное бюджетное образовательное </a:t>
            </a:r>
          </a:p>
          <a:p>
            <a:r>
              <a:rPr lang="ru-RU" sz="2000" b="1" dirty="0" smtClean="0">
                <a:solidFill>
                  <a:srgbClr val="660066"/>
                </a:solidFill>
                <a:cs typeface="Times New Roman" pitchFamily="18" charset="0"/>
              </a:rPr>
              <a:t>         учреждение </a:t>
            </a:r>
            <a:r>
              <a:rPr lang="ru-RU" sz="2000" b="1" dirty="0" err="1" smtClean="0">
                <a:solidFill>
                  <a:srgbClr val="660066"/>
                </a:solidFill>
                <a:cs typeface="Times New Roman" pitchFamily="18" charset="0"/>
              </a:rPr>
              <a:t>Шаумяновская</a:t>
            </a:r>
            <a:r>
              <a:rPr lang="ru-RU" sz="2000" b="1" dirty="0" smtClean="0">
                <a:solidFill>
                  <a:srgbClr val="660066"/>
                </a:solidFill>
                <a:cs typeface="Times New Roman" pitchFamily="18" charset="0"/>
              </a:rPr>
              <a:t> средняя</a:t>
            </a:r>
          </a:p>
          <a:p>
            <a:r>
              <a:rPr lang="ru-RU" sz="2000" b="1" dirty="0" smtClean="0">
                <a:solidFill>
                  <a:srgbClr val="660066"/>
                </a:solidFill>
                <a:cs typeface="Times New Roman" pitchFamily="18" charset="0"/>
              </a:rPr>
              <a:t>           общеобразовательная школа №1</a:t>
            </a:r>
            <a:r>
              <a:rPr lang="ru-RU" sz="2000" b="1" dirty="0" smtClean="0">
                <a:solidFill>
                  <a:srgbClr val="660066"/>
                </a:solidFill>
              </a:rPr>
              <a:t>0</a:t>
            </a:r>
            <a:endParaRPr lang="ru-RU" sz="2000" b="1" dirty="0">
              <a:solidFill>
                <a:srgbClr val="66006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2071678"/>
            <a:ext cx="75724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660066"/>
                </a:solidFill>
                <a:cs typeface="Times New Roman" pitchFamily="18" charset="0"/>
              </a:rPr>
              <a:t>Письмецо тебе шлю…</a:t>
            </a:r>
          </a:p>
          <a:p>
            <a:r>
              <a:rPr lang="ru-RU" sz="4800" b="1" dirty="0" smtClean="0">
                <a:solidFill>
                  <a:srgbClr val="660066"/>
                </a:solidFill>
                <a:cs typeface="Times New Roman" pitchFamily="18" charset="0"/>
              </a:rPr>
              <a:t>урок  </a:t>
            </a:r>
            <a:r>
              <a:rPr lang="ru-RU" sz="4800" b="1" dirty="0" smtClean="0">
                <a:solidFill>
                  <a:srgbClr val="660066"/>
                </a:solidFill>
                <a:cs typeface="Times New Roman" pitchFamily="18" charset="0"/>
              </a:rPr>
              <a:t>письма</a:t>
            </a:r>
          </a:p>
          <a:p>
            <a:endParaRPr lang="ru-RU" b="1" dirty="0" smtClean="0">
              <a:solidFill>
                <a:srgbClr val="660066"/>
              </a:solidFill>
              <a:cs typeface="Times New Roman" pitchFamily="18" charset="0"/>
            </a:endParaRPr>
          </a:p>
          <a:p>
            <a:endParaRPr lang="ru-RU" b="1" dirty="0" smtClean="0">
              <a:solidFill>
                <a:srgbClr val="660066"/>
              </a:solidFill>
              <a:cs typeface="Times New Roman" pitchFamily="18" charset="0"/>
            </a:endParaRPr>
          </a:p>
          <a:p>
            <a:endParaRPr lang="ru-RU" b="1" dirty="0" smtClean="0">
              <a:solidFill>
                <a:srgbClr val="660066"/>
              </a:solidFill>
              <a:cs typeface="Times New Roman" pitchFamily="18" charset="0"/>
            </a:endParaRPr>
          </a:p>
          <a:p>
            <a:endParaRPr lang="ru-RU" b="1" dirty="0" smtClean="0">
              <a:solidFill>
                <a:srgbClr val="660066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142976" y="260350"/>
            <a:ext cx="7470799" cy="6143625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800000"/>
                </a:solidFill>
                <a:latin typeface="Times New Roman" pitchFamily="18" charset="0"/>
              </a:rPr>
              <a:t>            </a:t>
            </a: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071538" y="357166"/>
            <a:ext cx="778674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В.А.Жуковскому.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31 октября 1824г.  Из Михайловского и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Тригорского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Петербург.       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Милый, прибегаю к тебе. Посуди о моем положении. Приехав сюда, был я всеми встречен как нельзя лучше, но скоро все переменилось: отец, испуганный моей ссылкою, беспрестанно твердил, что и его ожидает</a:t>
            </a:r>
            <a:r>
              <a:rPr kumimoji="0" lang="ru-RU" sz="2800" b="0" i="1" u="none" strike="noStrike" cap="none" normalizeH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 же участь... Вспыльчивость и раздражительная чувствительность отца не позволяли мне с ним объясниться; я решился молчать.                           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А.П.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P. S. Признаюсь, мне немного на себя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досадно, да, душа моя, голова кругом идет.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28662" y="357166"/>
            <a:ext cx="7786687" cy="6143625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800000"/>
                </a:solidFill>
                <a:latin typeface="Times New Roman" pitchFamily="18" charset="0"/>
              </a:rPr>
              <a:t>         </a:t>
            </a:r>
          </a:p>
        </p:txBody>
      </p:sp>
      <p:sp>
        <p:nvSpPr>
          <p:cNvPr id="3" name="Oval 3"/>
          <p:cNvSpPr>
            <a:spLocks noChangeArrowheads="1"/>
          </p:cNvSpPr>
          <p:nvPr/>
        </p:nvSpPr>
        <p:spPr bwMode="auto">
          <a:xfrm>
            <a:off x="3214678" y="2332038"/>
            <a:ext cx="3254385" cy="2159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6000" b="1" dirty="0">
                <a:solidFill>
                  <a:srgbClr val="A50021"/>
                </a:solidFill>
              </a:rPr>
              <a:t>ПОЧТА</a:t>
            </a: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 rot="1602119">
            <a:off x="5080000" y="0"/>
            <a:ext cx="1212850" cy="2397125"/>
          </a:xfrm>
          <a:prstGeom prst="upArrow">
            <a:avLst>
              <a:gd name="adj1" fmla="val 50000"/>
              <a:gd name="adj2" fmla="val 49411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>
              <a:defRPr/>
            </a:pP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_CityNova" pitchFamily="18" charset="-52"/>
              </a:rPr>
              <a:t>ПОЧТАЛЬОН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 rot="16496344">
            <a:off x="3373087" y="790393"/>
            <a:ext cx="1928361" cy="1220787"/>
          </a:xfrm>
          <a:prstGeom prst="rightArrow">
            <a:avLst>
              <a:gd name="adj1" fmla="val 50000"/>
              <a:gd name="adj2" fmla="val 50325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_CityNova" pitchFamily="18" charset="-52"/>
              </a:rPr>
              <a:t>ПИСЬМО</a:t>
            </a: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 rot="17208117">
            <a:off x="1437148" y="1540936"/>
            <a:ext cx="1444886" cy="2433846"/>
          </a:xfrm>
          <a:prstGeom prst="upArrow">
            <a:avLst>
              <a:gd name="adj1" fmla="val 50000"/>
              <a:gd name="adj2" fmla="val 42349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ru-RU" sz="2000" b="1" dirty="0" smtClean="0">
              <a:solidFill>
                <a:srgbClr val="0033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_CityNova" pitchFamily="18" charset="-52"/>
            </a:endParaRPr>
          </a:p>
          <a:p>
            <a:pPr>
              <a:defRPr/>
            </a:pPr>
            <a:r>
              <a:rPr lang="ru-RU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_CityNova" pitchFamily="18" charset="-52"/>
              </a:rPr>
              <a:t>ПОЧТОВЫЕ </a:t>
            </a:r>
          </a:p>
          <a:p>
            <a:pPr>
              <a:defRPr/>
            </a:pPr>
            <a:r>
              <a:rPr lang="ru-RU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_CityNova" pitchFamily="18" charset="-52"/>
              </a:rPr>
              <a:t>ГОЛУБИ</a:t>
            </a:r>
          </a:p>
          <a:p>
            <a:endParaRPr lang="ru-RU" sz="2000" b="1" dirty="0">
              <a:solidFill>
                <a:srgbClr val="003399"/>
              </a:solidFill>
            </a:endParaRP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-3151653">
            <a:off x="5356225" y="976313"/>
            <a:ext cx="2513013" cy="1220787"/>
          </a:xfrm>
          <a:prstGeom prst="rightArrow">
            <a:avLst>
              <a:gd name="adj1" fmla="val 50000"/>
              <a:gd name="adj2" fmla="val 51463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_CityNova" pitchFamily="18" charset="-52"/>
              </a:rPr>
              <a:t>КОНВЕРТ </a:t>
            </a: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 rot="-1012846">
            <a:off x="6191250" y="1882775"/>
            <a:ext cx="2624138" cy="1296988"/>
          </a:xfrm>
          <a:prstGeom prst="rightArrow">
            <a:avLst>
              <a:gd name="adj1" fmla="val 50000"/>
              <a:gd name="adj2" fmla="val 44399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_CityNova" pitchFamily="18" charset="-52"/>
              </a:rPr>
              <a:t>БАНДЕРОЛЬ</a:t>
            </a:r>
          </a:p>
        </p:txBody>
      </p:sp>
      <p:sp>
        <p:nvSpPr>
          <p:cNvPr id="9" name="AutoShape 16"/>
          <p:cNvSpPr>
            <a:spLocks noChangeArrowheads="1"/>
          </p:cNvSpPr>
          <p:nvPr/>
        </p:nvSpPr>
        <p:spPr bwMode="auto">
          <a:xfrm rot="294662" flipV="1">
            <a:off x="6378575" y="3100388"/>
            <a:ext cx="2405063" cy="1160462"/>
          </a:xfrm>
          <a:prstGeom prst="rightArrow">
            <a:avLst>
              <a:gd name="adj1" fmla="val 50000"/>
              <a:gd name="adj2" fmla="val 40740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>
              <a:defRPr/>
            </a:pPr>
            <a:r>
              <a:rPr lang="ru-RU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_CityNova" pitchFamily="18" charset="-52"/>
              </a:rPr>
              <a:t>ПОСЫЛКА </a:t>
            </a: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 rot="2773783">
            <a:off x="5468025" y="4797719"/>
            <a:ext cx="3275209" cy="1109663"/>
          </a:xfrm>
          <a:prstGeom prst="rightArrow">
            <a:avLst>
              <a:gd name="adj1" fmla="val 69870"/>
              <a:gd name="adj2" fmla="val 42279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ПИ</a:t>
            </a:r>
            <a:r>
              <a:rPr lang="en-US" sz="2400" b="1" dirty="0" smtClean="0">
                <a:solidFill>
                  <a:srgbClr val="003399"/>
                </a:solidFill>
              </a:rPr>
              <a:t>СЬМОНОСЕ</a:t>
            </a:r>
            <a:r>
              <a:rPr lang="ru-RU" sz="2400" b="1" dirty="0" smtClean="0">
                <a:solidFill>
                  <a:srgbClr val="003399"/>
                </a:solidFill>
              </a:rPr>
              <a:t>Ц</a:t>
            </a:r>
            <a:endParaRPr lang="ru-RU" sz="2400" b="1" dirty="0">
              <a:solidFill>
                <a:srgbClr val="003399"/>
              </a:solidFill>
            </a:endParaRP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9563677">
            <a:off x="5224388" y="4409212"/>
            <a:ext cx="1227138" cy="2306637"/>
          </a:xfrm>
          <a:prstGeom prst="upArrow">
            <a:avLst>
              <a:gd name="adj1" fmla="val 50000"/>
              <a:gd name="adj2" fmla="val 50769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>
              <a:defRPr/>
            </a:pPr>
            <a:r>
              <a:rPr lang="ru-RU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_CityNova" pitchFamily="18" charset="-52"/>
              </a:rPr>
              <a:t>ТЕЛЕГРАММА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 rot="825294">
            <a:off x="3478891" y="4504050"/>
            <a:ext cx="1266825" cy="2099571"/>
          </a:xfrm>
          <a:prstGeom prst="downArrow">
            <a:avLst>
              <a:gd name="adj1" fmla="val 50000"/>
              <a:gd name="adj2" fmla="val 49696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П</a:t>
            </a:r>
            <a:r>
              <a:rPr lang="en-US" sz="2400" b="1" dirty="0" smtClean="0">
                <a:solidFill>
                  <a:srgbClr val="003399"/>
                </a:solidFill>
              </a:rPr>
              <a:t>ОЧТАМТ</a:t>
            </a:r>
            <a:r>
              <a:rPr lang="en-US" sz="2400" i="1" dirty="0" smtClean="0"/>
              <a:t>,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auto">
          <a:xfrm rot="20844289">
            <a:off x="1097770" y="3373720"/>
            <a:ext cx="2239963" cy="1143008"/>
          </a:xfrm>
          <a:prstGeom prst="leftArrow">
            <a:avLst>
              <a:gd name="adj1" fmla="val 50000"/>
              <a:gd name="adj2" fmla="val 35958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МАРКА</a:t>
            </a:r>
            <a:endParaRPr lang="ru-RU" sz="2400" b="1" dirty="0">
              <a:solidFill>
                <a:srgbClr val="003399"/>
              </a:solidFill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 rot="18648709">
            <a:off x="1930403" y="4391714"/>
            <a:ext cx="2006420" cy="1300162"/>
          </a:xfrm>
          <a:prstGeom prst="leftArrow">
            <a:avLst>
              <a:gd name="adj1" fmla="val 50000"/>
              <a:gd name="adj2" fmla="val 47100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_CityNova" pitchFamily="18" charset="-52"/>
              </a:rPr>
              <a:t>ПОСЛАНИЕ</a:t>
            </a:r>
          </a:p>
        </p:txBody>
      </p:sp>
      <p:pic>
        <p:nvPicPr>
          <p:cNvPr id="16" name="Picture 17" descr="почта россии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57166"/>
            <a:ext cx="2447925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000100" y="428604"/>
            <a:ext cx="7786687" cy="6143625"/>
          </a:xfrm>
        </p:spPr>
        <p:txBody>
          <a:bodyPr/>
          <a:lstStyle/>
          <a:p>
            <a:endParaRPr lang="ru-RU" sz="3600" b="1" dirty="0">
              <a:solidFill>
                <a:srgbClr val="9933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3428992" y="428604"/>
            <a:ext cx="5429320" cy="1214446"/>
          </a:xfrm>
          <a:prstGeom prst="roundRect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36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ianti BdIt Win95BT" pitchFamily="34" charset="0"/>
              </a:rPr>
              <a:t>Что доставляют нам </a:t>
            </a:r>
          </a:p>
          <a:p>
            <a:r>
              <a:rPr lang="ru-RU" sz="36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ianti BdIt Win95BT" pitchFamily="34" charset="0"/>
              </a:rPr>
              <a:t>почтальоны?</a:t>
            </a:r>
            <a:endParaRPr lang="ru-RU" sz="3600" b="1" dirty="0"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hianti BdIt Win95BT" pitchFamily="34" charset="0"/>
            </a:endParaRPr>
          </a:p>
        </p:txBody>
      </p:sp>
      <p:pic>
        <p:nvPicPr>
          <p:cNvPr id="5" name="Почтальон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5357818" y="4214818"/>
            <a:ext cx="2857520" cy="2286016"/>
          </a:xfrm>
          <a:prstGeom prst="rect">
            <a:avLst/>
          </a:prstGeom>
          <a:ln/>
        </p:spPr>
      </p:pic>
      <p:pic>
        <p:nvPicPr>
          <p:cNvPr id="7" name="Picture 17" descr="почта россии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285728"/>
            <a:ext cx="2071701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кругленный прямоугольник 13"/>
          <p:cNvSpPr/>
          <p:nvPr/>
        </p:nvSpPr>
        <p:spPr bwMode="auto">
          <a:xfrm>
            <a:off x="1357290" y="2071678"/>
            <a:ext cx="3071834" cy="785818"/>
          </a:xfrm>
          <a:prstGeom prst="roundRect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4000" b="1" dirty="0" smtClean="0">
                <a:solidFill>
                  <a:srgbClr val="993300"/>
                </a:solidFill>
              </a:rPr>
              <a:t>  Газеты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4929190" y="2071678"/>
            <a:ext cx="3500462" cy="785818"/>
          </a:xfrm>
          <a:prstGeom prst="roundRect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4000" b="1" dirty="0" smtClean="0">
                <a:solidFill>
                  <a:srgbClr val="993300"/>
                </a:solidFill>
              </a:rPr>
              <a:t>   Журналы</a:t>
            </a:r>
            <a:endParaRPr lang="ru-RU" sz="4000" b="1" dirty="0" smtClean="0">
              <a:latin typeface="Times New Roman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 bwMode="auto">
          <a:xfrm>
            <a:off x="1357290" y="3000372"/>
            <a:ext cx="3000396" cy="914400"/>
          </a:xfrm>
          <a:prstGeom prst="roundRect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4000" b="1" dirty="0" smtClean="0">
                <a:solidFill>
                  <a:srgbClr val="993300"/>
                </a:solidFill>
              </a:rPr>
              <a:t> Письма</a:t>
            </a:r>
            <a:endParaRPr lang="ru-RU" sz="4000" b="1" dirty="0" smtClean="0">
              <a:latin typeface="Times New Roman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5000628" y="3143248"/>
            <a:ext cx="3571900" cy="914400"/>
          </a:xfrm>
          <a:prstGeom prst="roundRect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4000" b="1" dirty="0" smtClean="0">
                <a:solidFill>
                  <a:srgbClr val="993300"/>
                </a:solidFill>
              </a:rPr>
              <a:t>  Телеграммы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 bwMode="auto">
          <a:xfrm>
            <a:off x="1500166" y="4214818"/>
            <a:ext cx="3000396" cy="914400"/>
          </a:xfrm>
          <a:prstGeom prst="roundRect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4000" b="1" dirty="0" smtClean="0">
                <a:solidFill>
                  <a:srgbClr val="993300"/>
                </a:solidFill>
              </a:rPr>
              <a:t>Извещения</a:t>
            </a:r>
            <a:endParaRPr lang="ru-RU" sz="4000" dirty="0" smtClean="0">
              <a:latin typeface="Times New Roman" charset="0"/>
            </a:endParaRPr>
          </a:p>
        </p:txBody>
      </p:sp>
      <p:pic>
        <p:nvPicPr>
          <p:cNvPr id="19" name="Picture 20" descr="bird5-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5286388"/>
            <a:ext cx="1439863" cy="113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102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latin typeface="Arial" pitchFamily="34" charset="0"/>
            </a:endParaRPr>
          </a:p>
        </p:txBody>
      </p:sp>
      <p:sp>
        <p:nvSpPr>
          <p:cNvPr id="1028" name="Текст 2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>
              <a:latin typeface="Arial" pitchFamily="34" charset="0"/>
            </a:endParaRPr>
          </a:p>
        </p:txBody>
      </p:sp>
      <p:sp>
        <p:nvSpPr>
          <p:cNvPr id="1029" name="Содержимое 2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>
              <a:latin typeface="Arial" pitchFamily="34" charset="0"/>
            </a:endParaRPr>
          </a:p>
        </p:txBody>
      </p:sp>
      <p:sp>
        <p:nvSpPr>
          <p:cNvPr id="1030" name="Текст 2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smtClean="0">
              <a:latin typeface="Arial" pitchFamily="34" charset="0"/>
            </a:endParaRPr>
          </a:p>
        </p:txBody>
      </p:sp>
      <p:sp>
        <p:nvSpPr>
          <p:cNvPr id="1031" name="Содержимое 2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>
              <a:latin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333375"/>
          <a:ext cx="9144000" cy="6858000"/>
        </p:xfrm>
        <a:graphic>
          <a:graphicData uri="http://schemas.openxmlformats.org/presentationml/2006/ole">
            <p:oleObj spid="_x0000_s56322" name="Слайд" r:id="rId3" imgW="4572029" imgH="3429047" progId="PowerPoint.Slide.8">
              <p:embed/>
            </p:oleObj>
          </a:graphicData>
        </a:graphic>
      </p:graphicFrame>
      <p:sp>
        <p:nvSpPr>
          <p:cNvPr id="1033" name="Rectangle 10"/>
          <p:cNvSpPr>
            <a:spLocks noChangeArrowheads="1"/>
          </p:cNvSpPr>
          <p:nvPr/>
        </p:nvSpPr>
        <p:spPr bwMode="auto">
          <a:xfrm>
            <a:off x="1042988" y="404813"/>
            <a:ext cx="77771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i="1">
                <a:solidFill>
                  <a:srgbClr val="660066"/>
                </a:solidFill>
              </a:rPr>
              <a:t>             </a:t>
            </a:r>
            <a:endParaRPr lang="ru-RU" i="1">
              <a:solidFill>
                <a:srgbClr val="660066"/>
              </a:solidFill>
            </a:endParaRPr>
          </a:p>
        </p:txBody>
      </p:sp>
      <p:sp>
        <p:nvSpPr>
          <p:cNvPr id="1034" name="Rectangle 4"/>
          <p:cNvSpPr>
            <a:spLocks noChangeArrowheads="1"/>
          </p:cNvSpPr>
          <p:nvPr/>
        </p:nvSpPr>
        <p:spPr bwMode="auto">
          <a:xfrm>
            <a:off x="1116013" y="3036888"/>
            <a:ext cx="77041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ru-RU" sz="1400">
                <a:solidFill>
                  <a:srgbClr val="800000"/>
                </a:solidFill>
                <a:cs typeface="Times New Roman" pitchFamily="18" charset="0"/>
              </a:rPr>
              <a:t> </a:t>
            </a:r>
            <a:r>
              <a:rPr lang="en-US" sz="1400">
                <a:solidFill>
                  <a:srgbClr val="800000"/>
                </a:solidFill>
                <a:cs typeface="Times New Roman" pitchFamily="18" charset="0"/>
              </a:rPr>
              <a:t>                                       </a:t>
            </a:r>
            <a:endParaRPr lang="ru-RU"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16013" y="549275"/>
            <a:ext cx="7777162" cy="9223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endParaRPr lang="ru-RU" dirty="0"/>
          </a:p>
          <a:p>
            <a:pPr>
              <a:buFontTx/>
              <a:buChar char="-"/>
              <a:defRPr/>
            </a:pPr>
            <a:endParaRPr lang="ru-RU" dirty="0"/>
          </a:p>
        </p:txBody>
      </p:sp>
      <p:pic>
        <p:nvPicPr>
          <p:cNvPr id="1036" name="Picture 5" descr="https://userscontent2.emaze.com/images/331c4f1f-6bcf-4be4-8348-b33bd54163cf/484300b6-85be-4173-874e-81035be36c5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214338"/>
            <a:ext cx="9310688" cy="7470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Прямоугольник 10"/>
          <p:cNvSpPr>
            <a:spLocks noChangeArrowheads="1"/>
          </p:cNvSpPr>
          <p:nvPr/>
        </p:nvSpPr>
        <p:spPr bwMode="auto">
          <a:xfrm>
            <a:off x="285750" y="357166"/>
            <a:ext cx="88582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Первые  </a:t>
            </a:r>
            <a:r>
              <a:rPr lang="ru-RU" sz="4800" b="1" dirty="0">
                <a:solidFill>
                  <a:srgbClr val="C00000"/>
                </a:solidFill>
              </a:rPr>
              <a:t>почтовые  марки</a:t>
            </a:r>
            <a:endParaRPr lang="ru-RU" sz="4800" b="1" dirty="0"/>
          </a:p>
        </p:txBody>
      </p:sp>
      <p:pic>
        <p:nvPicPr>
          <p:cNvPr id="1038" name="Picture 2" descr="https://3.bp.blogspot.com/-mmkJPxyErTs/U2Hu9pk0Y6I/AAAAAAAAFuE/61auwTf5Cjc/s1600/180px-Penny_blac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1428736"/>
            <a:ext cx="3889375" cy="471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Прямоугольник 25"/>
          <p:cNvSpPr>
            <a:spLocks noChangeArrowheads="1"/>
          </p:cNvSpPr>
          <p:nvPr/>
        </p:nvSpPr>
        <p:spPr bwMode="auto">
          <a:xfrm>
            <a:off x="5072066" y="1357298"/>
            <a:ext cx="385765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800000"/>
                </a:solidFill>
              </a:rPr>
              <a:t>Первые в истории марки, названные «Черный пенни», были выпущены 6 мая  1840 года. Это были черная и синяя картинки с изображением королевы Виктории. Их автором  был </a:t>
            </a:r>
            <a:r>
              <a:rPr lang="ru-RU" sz="2800" b="1" dirty="0" err="1">
                <a:solidFill>
                  <a:srgbClr val="800000"/>
                </a:solidFill>
              </a:rPr>
              <a:t>Роуленд</a:t>
            </a:r>
            <a:r>
              <a:rPr lang="ru-RU" sz="2800" b="1" dirty="0">
                <a:solidFill>
                  <a:srgbClr val="800000"/>
                </a:solidFill>
              </a:rPr>
              <a:t> Хилл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260350"/>
            <a:ext cx="7786687" cy="6143625"/>
          </a:xfrm>
        </p:spPr>
        <p:txBody>
          <a:bodyPr/>
          <a:lstStyle/>
          <a:p>
            <a:pPr algn="l"/>
            <a:r>
              <a:rPr lang="ru-RU" sz="3600" b="1" smtClean="0">
                <a:solidFill>
                  <a:srgbClr val="800000"/>
                </a:solidFill>
                <a:latin typeface="Times New Roman" pitchFamily="18" charset="0"/>
              </a:rPr>
              <a:t>         </a:t>
            </a:r>
          </a:p>
        </p:txBody>
      </p:sp>
      <p:pic>
        <p:nvPicPr>
          <p:cNvPr id="16387" name="Picture 5" descr="https://userscontent2.emaze.com/images/331c4f1f-6bcf-4be4-8348-b33bd54163cf/484300b6-85be-4173-874e-81035be36c5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9238" y="-355600"/>
            <a:ext cx="9559926" cy="761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 descr="https://2.bp.blogspot.com/-4T4uuy6X7NQ/U2HvCRXbEzI/AAAAAAAAFtw/wiMPqqBrLuc/s1600/%25D0%259F%25D0%25B5%25D1%2580%25D0%25B2%25D0%25B0%25D1%258F+%25D0%25BF%25D0%25BE%25D1%2587%25D1%2582%25D0%25BE%25D0%25B2%25D0%25B0%25D1%258F+%25D0%25BC%25D0%25B0%25D1%2580%25D0%25BA%25D0%25B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214422"/>
            <a:ext cx="2500312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4"/>
          <p:cNvSpPr>
            <a:spLocks noChangeArrowheads="1"/>
          </p:cNvSpPr>
          <p:nvPr/>
        </p:nvSpPr>
        <p:spPr bwMode="auto">
          <a:xfrm>
            <a:off x="1071563" y="0"/>
            <a:ext cx="7429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Первая российская марка</a:t>
            </a:r>
          </a:p>
        </p:txBody>
      </p:sp>
      <p:pic>
        <p:nvPicPr>
          <p:cNvPr id="16390" name="Picture 2" descr="Что было изображено на первой в мире почтовой марк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673475"/>
            <a:ext cx="4143375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Прямоугольник 6"/>
          <p:cNvSpPr>
            <a:spLocks noChangeArrowheads="1"/>
          </p:cNvSpPr>
          <p:nvPr/>
        </p:nvSpPr>
        <p:spPr bwMode="auto">
          <a:xfrm>
            <a:off x="4572000" y="857232"/>
            <a:ext cx="4286250" cy="5908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800000"/>
                </a:solidFill>
              </a:rPr>
              <a:t>В России первая марка достоинством  в 10 копеек появилась 10 декабря 1857года.</a:t>
            </a:r>
            <a:r>
              <a:rPr lang="en-US" sz="2800" b="1" dirty="0">
                <a:solidFill>
                  <a:srgbClr val="800000"/>
                </a:solidFill>
              </a:rPr>
              <a:t> </a:t>
            </a:r>
            <a:r>
              <a:rPr lang="en-US" sz="2800" b="1" dirty="0" err="1">
                <a:solidFill>
                  <a:srgbClr val="800000"/>
                </a:solidFill>
              </a:rPr>
              <a:t>До</a:t>
            </a:r>
            <a:r>
              <a:rPr lang="en-US" sz="2800" b="1" dirty="0">
                <a:solidFill>
                  <a:srgbClr val="800000"/>
                </a:solidFill>
              </a:rPr>
              <a:t> 1917 </a:t>
            </a:r>
            <a:r>
              <a:rPr lang="en-US" sz="2800" b="1" dirty="0" err="1">
                <a:solidFill>
                  <a:srgbClr val="800000"/>
                </a:solidFill>
              </a:rPr>
              <a:t>года</a:t>
            </a:r>
            <a:r>
              <a:rPr lang="en-US" sz="2800" b="1" dirty="0">
                <a:solidFill>
                  <a:srgbClr val="800000"/>
                </a:solidFill>
              </a:rPr>
              <a:t> </a:t>
            </a:r>
            <a:r>
              <a:rPr lang="en-US" sz="2800" b="1" dirty="0" err="1">
                <a:solidFill>
                  <a:srgbClr val="800000"/>
                </a:solidFill>
              </a:rPr>
              <a:t>на</a:t>
            </a:r>
            <a:r>
              <a:rPr lang="en-US" sz="2800" b="1" dirty="0">
                <a:solidFill>
                  <a:srgbClr val="800000"/>
                </a:solidFill>
              </a:rPr>
              <a:t> </a:t>
            </a:r>
            <a:r>
              <a:rPr lang="en-US" sz="2800" b="1" dirty="0" err="1">
                <a:solidFill>
                  <a:srgbClr val="800000"/>
                </a:solidFill>
              </a:rPr>
              <a:t>них</a:t>
            </a:r>
            <a:r>
              <a:rPr lang="en-US" sz="2800" b="1" dirty="0">
                <a:solidFill>
                  <a:srgbClr val="800000"/>
                </a:solidFill>
              </a:rPr>
              <a:t> </a:t>
            </a:r>
            <a:r>
              <a:rPr lang="en-US" sz="2800" b="1" dirty="0" err="1">
                <a:solidFill>
                  <a:srgbClr val="800000"/>
                </a:solidFill>
              </a:rPr>
              <a:t>изображались</a:t>
            </a:r>
            <a:r>
              <a:rPr lang="en-US" sz="2800" b="1" dirty="0">
                <a:solidFill>
                  <a:srgbClr val="800000"/>
                </a:solidFill>
              </a:rPr>
              <a:t> </a:t>
            </a:r>
            <a:r>
              <a:rPr lang="en-US" sz="2800" b="1" dirty="0" err="1">
                <a:solidFill>
                  <a:srgbClr val="800000"/>
                </a:solidFill>
              </a:rPr>
              <a:t>герб</a:t>
            </a:r>
            <a:r>
              <a:rPr lang="en-US" sz="2800" b="1" dirty="0">
                <a:solidFill>
                  <a:srgbClr val="800000"/>
                </a:solidFill>
              </a:rPr>
              <a:t> </a:t>
            </a:r>
            <a:r>
              <a:rPr lang="en-US" sz="2800" b="1" dirty="0" err="1">
                <a:solidFill>
                  <a:srgbClr val="800000"/>
                </a:solidFill>
              </a:rPr>
              <a:t>Российской</a:t>
            </a:r>
            <a:r>
              <a:rPr lang="en-US" sz="2800" b="1" dirty="0">
                <a:solidFill>
                  <a:srgbClr val="800000"/>
                </a:solidFill>
              </a:rPr>
              <a:t> </a:t>
            </a:r>
            <a:r>
              <a:rPr lang="en-US" sz="2800" b="1" dirty="0" err="1">
                <a:solidFill>
                  <a:srgbClr val="800000"/>
                </a:solidFill>
              </a:rPr>
              <a:t>империи</a:t>
            </a:r>
            <a:r>
              <a:rPr lang="en-US" sz="2800" b="1" dirty="0">
                <a:solidFill>
                  <a:srgbClr val="800000"/>
                </a:solidFill>
              </a:rPr>
              <a:t> </a:t>
            </a:r>
            <a:r>
              <a:rPr lang="en-US" sz="2800" b="1" dirty="0" err="1">
                <a:solidFill>
                  <a:srgbClr val="800000"/>
                </a:solidFill>
              </a:rPr>
              <a:t>или</a:t>
            </a:r>
            <a:r>
              <a:rPr lang="en-US" sz="2800" b="1" dirty="0">
                <a:solidFill>
                  <a:srgbClr val="800000"/>
                </a:solidFill>
              </a:rPr>
              <a:t> </a:t>
            </a:r>
            <a:r>
              <a:rPr lang="en-US" sz="2800" b="1" dirty="0" err="1">
                <a:solidFill>
                  <a:srgbClr val="800000"/>
                </a:solidFill>
              </a:rPr>
              <a:t>царствующие</a:t>
            </a:r>
            <a:r>
              <a:rPr lang="en-US" sz="2800" b="1" dirty="0">
                <a:solidFill>
                  <a:srgbClr val="800000"/>
                </a:solidFill>
              </a:rPr>
              <a:t> </a:t>
            </a:r>
            <a:r>
              <a:rPr lang="en-US" sz="2800" b="1" dirty="0" err="1">
                <a:solidFill>
                  <a:srgbClr val="800000"/>
                </a:solidFill>
              </a:rPr>
              <a:t>особы</a:t>
            </a:r>
            <a:r>
              <a:rPr lang="en-US" sz="2800" b="1" dirty="0">
                <a:solidFill>
                  <a:srgbClr val="800000"/>
                </a:solidFill>
              </a:rPr>
              <a:t>».</a:t>
            </a:r>
            <a:r>
              <a:rPr lang="ru-RU" sz="2800" b="1" dirty="0">
                <a:solidFill>
                  <a:srgbClr val="800000"/>
                </a:solidFill>
              </a:rPr>
              <a:t> Первые почтовые марки РСФСР,  с изображением "рука с мечом, разрубающим цепь", появились 1918</a:t>
            </a:r>
            <a:r>
              <a:rPr lang="en-US" sz="2800" b="1" dirty="0">
                <a:solidFill>
                  <a:srgbClr val="800000"/>
                </a:solidFill>
              </a:rPr>
              <a:t> </a:t>
            </a:r>
            <a:r>
              <a:rPr lang="ru-RU" sz="2800" b="1" dirty="0">
                <a:solidFill>
                  <a:srgbClr val="800000"/>
                </a:solidFill>
              </a:rPr>
              <a:t>году. 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428604"/>
            <a:ext cx="7721600" cy="1643074"/>
          </a:xfrm>
        </p:spPr>
        <p:txBody>
          <a:bodyPr/>
          <a:lstStyle/>
          <a:p>
            <a:pPr algn="l"/>
            <a:endParaRPr lang="ru-RU" sz="1800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1214414" y="1714488"/>
            <a:ext cx="7429552" cy="4786346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indent="544513" eaLnBrk="1" hangingPunct="1">
              <a:lnSpc>
                <a:spcPct val="90000"/>
              </a:lnSpc>
              <a:buFontTx/>
              <a:buNone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6" name="Picture 17" descr="почта россии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28"/>
            <a:ext cx="2090735" cy="1285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85852" y="1857364"/>
            <a:ext cx="7286676" cy="485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ct val="20000"/>
              </a:spcBef>
              <a:defRPr/>
            </a:pPr>
            <a:endParaRPr lang="ru-RU" sz="800" b="1" kern="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*"/>
              <a:defRPr/>
            </a:pPr>
            <a:r>
              <a:rPr lang="ru-RU" sz="2000" b="1" kern="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</a:t>
            </a:r>
            <a:r>
              <a:rPr lang="ru-RU" sz="2000" b="1" dirty="0" smtClean="0">
                <a:solidFill>
                  <a:srgbClr val="003399"/>
                </a:solidFill>
              </a:rPr>
              <a:t>В левом верхнем углу заполняется строка от кого это письмо, ниже          указывается  адрес отправителя и индекс почтового отделения. (А вы знаете индекс своего почтового отделения? Это своего рода цифровой код, которому соответствует определенный населенный пункт)</a:t>
            </a:r>
          </a:p>
          <a:p>
            <a:pPr lvl="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*"/>
              <a:defRPr/>
            </a:pPr>
            <a:endParaRPr lang="ru-RU" sz="2000" b="1" kern="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*"/>
              <a:defRPr/>
            </a:pPr>
            <a:r>
              <a:rPr lang="ru-RU" sz="2000" b="1" kern="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</a:t>
            </a:r>
            <a:r>
              <a:rPr lang="ru-RU" sz="2000" dirty="0" smtClean="0">
                <a:solidFill>
                  <a:srgbClr val="800000"/>
                </a:solidFill>
              </a:rPr>
              <a:t>В правом нижнем углу вы должны написать, кому адресуете письмо, а ниже - - куда, в какой населенный пункт, указав при этом его индекс. (В каждом почтовом отделении есть справочник, где можно указать адрес населенного пункта)</a:t>
            </a:r>
          </a:p>
          <a:p>
            <a:pPr lvl="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*"/>
              <a:defRPr/>
            </a:pPr>
            <a:endParaRPr lang="ru-RU" sz="20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*"/>
              <a:defRPr/>
            </a:pPr>
            <a:r>
              <a:rPr lang="ru-RU" sz="2000" b="1" kern="0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</a:t>
            </a:r>
            <a:r>
              <a:rPr lang="ru-RU" sz="20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Если вы правильно всё заполните то ваше письмо обязательно дойдет до адресата</a:t>
            </a:r>
            <a:endParaRPr lang="ru-RU" sz="2000" dirty="0" smtClean="0">
              <a:solidFill>
                <a:schemeClr val="tx2">
                  <a:lumMod val="75000"/>
                  <a:lumOff val="25000"/>
                </a:schemeClr>
              </a:solidFill>
              <a:latin typeface="Times New Roman" charset="0"/>
            </a:endParaRPr>
          </a:p>
          <a:p>
            <a:pPr lvl="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*"/>
              <a:defRPr/>
            </a:pP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214678" y="285728"/>
            <a:ext cx="5643602" cy="128588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3600" b="1" kern="10" dirty="0" smtClean="0">
                <a:ln w="2540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ПРАВИЛА ЗАПОЛНЕНИЯ</a:t>
            </a:r>
          </a:p>
          <a:p>
            <a:r>
              <a:rPr lang="ru-RU" sz="3600" b="1" kern="10" dirty="0" smtClean="0">
                <a:ln w="2540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 КОНВЕРТА</a:t>
            </a:r>
            <a:endParaRPr lang="ru-RU" sz="3600" b="1" kern="10" dirty="0">
              <a:ln w="25400">
                <a:solidFill>
                  <a:srgbClr val="FF00FF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428604"/>
            <a:ext cx="7721600" cy="1643074"/>
          </a:xfrm>
        </p:spPr>
        <p:txBody>
          <a:bodyPr/>
          <a:lstStyle/>
          <a:p>
            <a:pPr algn="l"/>
            <a:endParaRPr lang="ru-RU" sz="1800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17" descr="почта россии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28"/>
            <a:ext cx="2090735" cy="1285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85852" y="1857364"/>
            <a:ext cx="72866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ct val="20000"/>
              </a:spcBef>
              <a:defRPr/>
            </a:pPr>
            <a:endParaRPr lang="ru-RU" sz="800" b="1" kern="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214678" y="285728"/>
            <a:ext cx="5643602" cy="128588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3600" b="1" kern="10" dirty="0" smtClean="0">
                <a:ln w="2540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ПРАВИЛА ЗАПОЛНЕНИЯ</a:t>
            </a:r>
          </a:p>
          <a:p>
            <a:r>
              <a:rPr lang="ru-RU" sz="3600" b="1" kern="10" dirty="0" smtClean="0">
                <a:ln w="2540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 КОНВЕРТА</a:t>
            </a:r>
            <a:endParaRPr lang="ru-RU" sz="3600" b="1" kern="10" dirty="0">
              <a:ln w="25400">
                <a:solidFill>
                  <a:srgbClr val="FF00FF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9" name="Picture 2" descr="Конвер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773238"/>
            <a:ext cx="7643865" cy="4799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857224" y="1643051"/>
            <a:ext cx="37862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Петрова И.И.            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Ростовскаяобласть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г.Батайск, ул.Ленина, д3,кв6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3071810"/>
            <a:ext cx="19288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Иванова И.И.                    Владимирская область, г.Судогда, ул. Ленина, д.5, кв.3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00365" y="2786058"/>
            <a:ext cx="1000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347137</a:t>
            </a: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857224" y="3786190"/>
            <a:ext cx="7786687" cy="2786081"/>
          </a:xfrm>
        </p:spPr>
        <p:txBody>
          <a:bodyPr/>
          <a:lstStyle/>
          <a:p>
            <a:pPr algn="l"/>
            <a:r>
              <a:rPr lang="ru-RU" sz="3600" dirty="0" smtClean="0"/>
              <a:t> </a:t>
            </a:r>
            <a:endParaRPr lang="ru-RU" sz="2400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64291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3500430" y="285728"/>
            <a:ext cx="5357850" cy="1214446"/>
          </a:xfrm>
          <a:prstGeom prst="roundRect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800000"/>
                </a:solidFill>
                <a:latin typeface="Times New Roman" charset="0"/>
              </a:rPr>
              <a:t>Какую роль играет почта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800000"/>
                </a:solidFill>
                <a:latin typeface="Times New Roman" charset="0"/>
              </a:rPr>
              <a:t>   в нашей жизни?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Times New Roman" charset="0"/>
            </a:endParaRPr>
          </a:p>
        </p:txBody>
      </p:sp>
      <p:pic>
        <p:nvPicPr>
          <p:cNvPr id="5" name="Picture 17" descr="почта россии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85728"/>
            <a:ext cx="221457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Блок-схема: альтернативный процесс 7"/>
          <p:cNvSpPr/>
          <p:nvPr/>
        </p:nvSpPr>
        <p:spPr bwMode="auto">
          <a:xfrm>
            <a:off x="1071538" y="1571612"/>
            <a:ext cx="7715304" cy="5000660"/>
          </a:xfrm>
          <a:prstGeom prst="flowChartAlternateProcess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  <a:t>        </a:t>
            </a: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Каждому человеку приятно получить конверт с</a:t>
            </a:r>
          </a:p>
          <a:p>
            <a:pPr algn="l"/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 запечатанным в нем письмом от родных, друзей, </a:t>
            </a:r>
          </a:p>
          <a:p>
            <a:pPr algn="l"/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держать в руках бумажный листок, который, </a:t>
            </a:r>
          </a:p>
          <a:p>
            <a:pPr algn="l"/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кажется, еще хранит тепло близкого человека, узнать</a:t>
            </a:r>
          </a:p>
          <a:p>
            <a:pPr algn="l"/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 знакомый почерк. С помощью писем люди как бы </a:t>
            </a:r>
          </a:p>
          <a:p>
            <a:pPr algn="l"/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встречаются  друг с другом, делятся радостями и </a:t>
            </a:r>
          </a:p>
          <a:p>
            <a:pPr algn="l"/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горестями.</a:t>
            </a:r>
          </a:p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          Почта связывает нас со всем миром. Несмотря</a:t>
            </a:r>
          </a:p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 на огромные достижения науки и появление новых </a:t>
            </a:r>
          </a:p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средств связи, почта еще очень долго будет </a:t>
            </a:r>
          </a:p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выполнять свои трудные и нужные нам задачи. </a:t>
            </a:r>
          </a:p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Так давайте же писать друг другу ПИСЬМА!</a:t>
            </a:r>
            <a:endParaRPr lang="ru-RU" sz="2400" b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algn="l"/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charset="0"/>
                <a:cs typeface="Times New Roman" pitchFamily="18" charset="0"/>
              </a:rPr>
              <a:t>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260350"/>
            <a:ext cx="7786687" cy="6143625"/>
          </a:xfrm>
        </p:spPr>
        <p:txBody>
          <a:bodyPr/>
          <a:lstStyle/>
          <a:p>
            <a:r>
              <a:rPr lang="ru-RU" sz="3600" b="1" dirty="0" smtClean="0">
                <a:solidFill>
                  <a:srgbClr val="800000"/>
                </a:solidFill>
                <a:latin typeface="Times New Roman" pitchFamily="18" charset="0"/>
              </a:rPr>
              <a:t>        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endParaRPr lang="ru-RU" sz="3600" b="1" dirty="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 bwMode="auto">
          <a:xfrm>
            <a:off x="1285852" y="2428868"/>
            <a:ext cx="7429552" cy="4071966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Перед вами список адресатов:</a:t>
            </a:r>
          </a:p>
          <a:p>
            <a:pPr algn="l"/>
            <a:r>
              <a:rPr lang="ru-RU" sz="3600" b="1" dirty="0" smtClean="0">
                <a:solidFill>
                  <a:srgbClr val="002060"/>
                </a:solidFill>
              </a:rPr>
              <a:t> Президент, учитель, ветеран, друг, </a:t>
            </a:r>
          </a:p>
          <a:p>
            <a:pPr algn="l"/>
            <a:r>
              <a:rPr lang="ru-RU" sz="3600" b="1" dirty="0" smtClean="0">
                <a:solidFill>
                  <a:srgbClr val="002060"/>
                </a:solidFill>
              </a:rPr>
              <a:t>наш уважаемый почтальон.</a:t>
            </a:r>
          </a:p>
          <a:p>
            <a:pPr algn="l"/>
            <a:endParaRPr lang="ru-RU" sz="3600" b="1" dirty="0" smtClean="0">
              <a:solidFill>
                <a:srgbClr val="002060"/>
              </a:solidFill>
            </a:endParaRPr>
          </a:p>
          <a:p>
            <a:pPr algn="l"/>
            <a:r>
              <a:rPr lang="ru-RU" sz="3600" b="1" dirty="0" smtClean="0">
                <a:solidFill>
                  <a:srgbClr val="002060"/>
                </a:solidFill>
              </a:rPr>
              <a:t>Попробуйте написать одному из них </a:t>
            </a:r>
          </a:p>
          <a:p>
            <a:pPr algn="l"/>
            <a:r>
              <a:rPr lang="ru-RU" sz="3600" b="1" dirty="0" smtClean="0">
                <a:solidFill>
                  <a:srgbClr val="002060"/>
                </a:solidFill>
              </a:rPr>
              <a:t> письмо на волнующую вас тему</a:t>
            </a:r>
            <a:r>
              <a:rPr lang="ru-RU" sz="4800" b="1" dirty="0" smtClean="0">
                <a:solidFill>
                  <a:srgbClr val="002060"/>
                </a:solidFill>
              </a:rPr>
              <a:t>.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charset="0"/>
            </a:endParaRPr>
          </a:p>
        </p:txBody>
      </p:sp>
      <p:sp>
        <p:nvSpPr>
          <p:cNvPr id="7" name="Овал 6"/>
          <p:cNvSpPr/>
          <p:nvPr/>
        </p:nvSpPr>
        <p:spPr bwMode="auto">
          <a:xfrm>
            <a:off x="1357290" y="642918"/>
            <a:ext cx="7143800" cy="128588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48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charset="0"/>
              </a:rPr>
              <a:t>Домашнее задание.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3"/>
          <p:cNvSpPr>
            <a:spLocks noGrp="1" noChangeArrowheads="1" noChangeShapeType="1" noTextEdit="1"/>
          </p:cNvSpPr>
          <p:nvPr>
            <p:ph type="ctrTitle"/>
          </p:nvPr>
        </p:nvSpPr>
        <p:spPr bwMode="auto">
          <a:xfrm>
            <a:off x="3214678" y="357166"/>
            <a:ext cx="5578460" cy="17716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790"/>
              </a:avLst>
            </a:prstTxWarp>
          </a:bodyPr>
          <a:lstStyle/>
          <a:p>
            <a:r>
              <a:rPr lang="ru-RU" sz="3600" b="1" kern="10" dirty="0" smtClean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Тема </a:t>
            </a:r>
            <a:r>
              <a:rPr lang="ru-RU" sz="3600" b="1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урока</a:t>
            </a:r>
          </a:p>
        </p:txBody>
      </p:sp>
      <p:sp>
        <p:nvSpPr>
          <p:cNvPr id="5" name="WordArt 4"/>
          <p:cNvSpPr>
            <a:spLocks noGrp="1" noChangeArrowheads="1" noChangeShapeType="1" noTextEdit="1"/>
          </p:cNvSpPr>
          <p:nvPr>
            <p:ph type="subTitle" idx="1"/>
          </p:nvPr>
        </p:nvSpPr>
        <p:spPr bwMode="auto">
          <a:xfrm>
            <a:off x="1214414" y="2357430"/>
            <a:ext cx="7500990" cy="32861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844"/>
              </a:avLst>
            </a:prstTxWarp>
          </a:bodyPr>
          <a:lstStyle/>
          <a:p>
            <a:r>
              <a:rPr lang="ru-RU" sz="3600" b="1" i="1" kern="10" dirty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  </a:t>
            </a:r>
            <a:r>
              <a:rPr lang="ru-RU" sz="3600" b="1" i="1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b="1" kern="10" dirty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Письмецо тебе шлю </a:t>
            </a:r>
            <a:r>
              <a:rPr lang="ru-RU" sz="3600" b="1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…</a:t>
            </a:r>
          </a:p>
          <a:p>
            <a:r>
              <a:rPr lang="ru-RU" sz="3600" b="1" i="1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(</a:t>
            </a:r>
            <a:r>
              <a:rPr lang="ru-RU" sz="3600" b="1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учимся писать письмо</a:t>
            </a:r>
            <a:r>
              <a:rPr lang="ru-RU" sz="3600" b="1" i="1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) </a:t>
            </a:r>
            <a:endParaRPr lang="ru-RU" sz="3600" b="1" i="1" kern="10" dirty="0">
              <a:ln w="9525">
                <a:solidFill>
                  <a:srgbClr val="FFCC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" name="Picture 17" descr="почта россии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9" y="428604"/>
            <a:ext cx="2071702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214414" y="260350"/>
            <a:ext cx="7643866" cy="6311922"/>
          </a:xfrm>
        </p:spPr>
        <p:txBody>
          <a:bodyPr/>
          <a:lstStyle/>
          <a:p>
            <a:pPr algn="l" eaLnBrk="1" hangingPunct="1"/>
            <a:r>
              <a:rPr lang="ru-RU" sz="36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i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Здравствуйте, дорогие ребята!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         Вы, наверно,</a:t>
            </a:r>
            <a:r>
              <a:rPr lang="ru-RU" sz="20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удивлены моему письму. А знаете, почему я      решила написать вам? Скажу честно, я очень огорчена тем, что  в моей сумке очень мало (или почти совсем нет) писем. Раньше, до появления сотовых телефонов, стоило мне появиться в какой-либо местности, как  все от мала до велика окружали меня, засыпая  вопросом: «А мне письмо есть?» Все ждали от кого-то писем. А сегодня? Мне кажется, что скоро слово «письмо» выйдет из повседневного употребления и станет устаревшим. Люди стали отправлять сообщения через сотовые телефоны и, наверное, забыли о том, что можно, взяв лист бумаги и ручку, написать  о своих чувствах и переживаниях другу, родственнику или  просто знакомому. Причем, даже подробно. А SMS- сообщением  чувств не передать!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                  Меня волнует вопрос:  умеете ли вы писать письма? Вот почему я решила написать вам это письмо.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                  Жду ответа.  Любящая вас -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Валентина </a:t>
            </a:r>
            <a:r>
              <a:rPr lang="ru-RU" sz="2000" b="1" i="1" dirty="0" err="1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Суреновна</a:t>
            </a:r>
            <a:r>
              <a:rPr lang="ru-RU" sz="2000" b="1" i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16.03.2022г</a:t>
            </a:r>
            <a:r>
              <a:rPr lang="ru-RU" sz="2000" b="1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endParaRPr lang="ru-RU" sz="2000" b="1" dirty="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3" name="Picture 17" descr="почта россии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1071570" cy="71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4214818"/>
            <a:ext cx="7493024" cy="2214578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357167"/>
            <a:ext cx="7358114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000" b="1" dirty="0" smtClean="0">
                <a:solidFill>
                  <a:srgbClr val="FF3300"/>
                </a:solidFill>
                <a:cs typeface="Times New Roman" pitchFamily="18" charset="0"/>
              </a:rPr>
              <a:t>Почта </a:t>
            </a:r>
            <a:r>
              <a:rPr lang="ru-RU" sz="2000" b="1" strike="sngStrike" dirty="0" smtClean="0">
                <a:solidFill>
                  <a:srgbClr val="FF3300"/>
                </a:solidFill>
                <a:cs typeface="Times New Roman" pitchFamily="18" charset="0"/>
              </a:rPr>
              <a:t> -</a:t>
            </a:r>
            <a:r>
              <a:rPr lang="ru-RU" sz="2000" strike="sngStrike" dirty="0" smtClean="0">
                <a:cs typeface="Times New Roman" pitchFamily="18" charset="0"/>
              </a:rPr>
              <a:t> </a:t>
            </a:r>
            <a:r>
              <a:rPr lang="ru-RU" sz="2000" dirty="0" smtClean="0">
                <a:cs typeface="Times New Roman" pitchFamily="18" charset="0"/>
              </a:rPr>
              <a:t>Учреждение по пересылке писем, посылок, бандеролей, денег, а также здание, где помещаетс</a:t>
            </a:r>
            <a:r>
              <a:rPr lang="ru-RU" sz="2000" b="1" dirty="0" smtClean="0">
                <a:cs typeface="Times New Roman" pitchFamily="18" charset="0"/>
              </a:rPr>
              <a:t>я </a:t>
            </a:r>
            <a:r>
              <a:rPr lang="ru-RU" sz="2000" dirty="0" smtClean="0">
                <a:cs typeface="Times New Roman" pitchFamily="18" charset="0"/>
              </a:rPr>
              <a:t>такое учреждение. (Сдать бандероль на почту</a:t>
            </a:r>
            <a:r>
              <a:rPr lang="ru-RU" sz="2000" b="1" dirty="0" smtClean="0">
                <a:solidFill>
                  <a:srgbClr val="FF3300"/>
                </a:solidFill>
                <a:cs typeface="Times New Roman" pitchFamily="18" charset="0"/>
              </a:rPr>
              <a:t> </a:t>
            </a:r>
          </a:p>
          <a:p>
            <a:pPr algn="l"/>
            <a:r>
              <a:rPr lang="ru-RU" sz="2000" b="1" dirty="0" smtClean="0">
                <a:solidFill>
                  <a:srgbClr val="FF3300"/>
                </a:solidFill>
                <a:cs typeface="Times New Roman" pitchFamily="18" charset="0"/>
              </a:rPr>
              <a:t>Почтальон —</a:t>
            </a:r>
            <a:r>
              <a:rPr lang="ru-RU" sz="2000" dirty="0" smtClean="0">
                <a:cs typeface="Times New Roman" pitchFamily="18" charset="0"/>
              </a:rPr>
              <a:t> работник почты, доставляющий корреспонденцию по адресу.</a:t>
            </a:r>
            <a:r>
              <a:rPr lang="ru-RU" sz="2000" b="1" dirty="0" smtClean="0">
                <a:solidFill>
                  <a:srgbClr val="FF3300"/>
                </a:solidFill>
                <a:cs typeface="Times New Roman" pitchFamily="18" charset="0"/>
              </a:rPr>
              <a:t> </a:t>
            </a:r>
          </a:p>
          <a:p>
            <a:pPr algn="l"/>
            <a:r>
              <a:rPr lang="ru-RU" sz="2000" b="1" dirty="0" smtClean="0">
                <a:solidFill>
                  <a:srgbClr val="FF3300"/>
                </a:solidFill>
                <a:cs typeface="Times New Roman" pitchFamily="18" charset="0"/>
              </a:rPr>
              <a:t>Почтамт —</a:t>
            </a:r>
            <a:r>
              <a:rPr lang="ru-RU" sz="2000" b="1" dirty="0" smtClean="0">
                <a:cs typeface="Times New Roman" pitchFamily="18" charset="0"/>
              </a:rPr>
              <a:t> </a:t>
            </a:r>
            <a:r>
              <a:rPr lang="ru-RU" sz="2000" dirty="0" smtClean="0">
                <a:cs typeface="Times New Roman" pitchFamily="18" charset="0"/>
              </a:rPr>
              <a:t>главное почтовое учреждение города, осуществляющее также все виды телеграфной и телефонной связи, а также здание, где помещается такое учреждение.</a:t>
            </a:r>
            <a:r>
              <a:rPr lang="ru-RU" sz="2000" b="1" dirty="0" smtClean="0">
                <a:solidFill>
                  <a:srgbClr val="FF3300"/>
                </a:solidFill>
                <a:cs typeface="Times New Roman" pitchFamily="18" charset="0"/>
              </a:rPr>
              <a:t> </a:t>
            </a:r>
          </a:p>
          <a:p>
            <a:pPr algn="l"/>
            <a:r>
              <a:rPr lang="ru-RU" sz="2000" b="1" dirty="0" smtClean="0">
                <a:solidFill>
                  <a:srgbClr val="FF3300"/>
                </a:solidFill>
                <a:cs typeface="Times New Roman" pitchFamily="18" charset="0"/>
              </a:rPr>
              <a:t>Письмо — </a:t>
            </a:r>
            <a:r>
              <a:rPr lang="ru-RU" sz="2000" dirty="0" smtClean="0">
                <a:cs typeface="Times New Roman" pitchFamily="18" charset="0"/>
              </a:rPr>
              <a:t>1. Написанный текст, посылаемый для сообщения чего-нибудь, кому-нибудь. (Заказное письмо)</a:t>
            </a:r>
          </a:p>
          <a:p>
            <a:pPr algn="l"/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Адресат </a:t>
            </a:r>
            <a:r>
              <a:rPr lang="ru-RU" sz="2000" dirty="0" smtClean="0">
                <a:cs typeface="Times New Roman" pitchFamily="18" charset="0"/>
              </a:rPr>
              <a:t>– человек, кому адресовано почтовое отправление. (получатель)</a:t>
            </a:r>
          </a:p>
          <a:p>
            <a:pPr algn="l"/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Адресант – </a:t>
            </a:r>
            <a:r>
              <a:rPr lang="ru-RU" sz="2000" dirty="0" smtClean="0">
                <a:cs typeface="Times New Roman" pitchFamily="18" charset="0"/>
              </a:rPr>
              <a:t>человек, который посылает почтовое отправление. (отправитель)</a:t>
            </a:r>
          </a:p>
          <a:p>
            <a:pPr algn="l"/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Эпистола</a:t>
            </a:r>
            <a:r>
              <a:rPr lang="ru-RU" sz="2000" dirty="0" smtClean="0">
                <a:cs typeface="Times New Roman" pitchFamily="18" charset="0"/>
              </a:rPr>
              <a:t> - послание</a:t>
            </a:r>
          </a:p>
          <a:p>
            <a:pPr algn="l"/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Эпистолярный</a:t>
            </a:r>
            <a:r>
              <a:rPr lang="ru-RU" sz="2000" dirty="0" smtClean="0">
                <a:cs typeface="Times New Roman" pitchFamily="18" charset="0"/>
              </a:rPr>
              <a:t> – относящийся к частной переписке</a:t>
            </a:r>
          </a:p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Б</a:t>
            </a:r>
            <a:r>
              <a:rPr lang="en-US" sz="2000" b="1" dirty="0" err="1" smtClean="0">
                <a:solidFill>
                  <a:srgbClr val="FF0000"/>
                </a:solidFill>
              </a:rPr>
              <a:t>андероль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– бумажная обертка в виде широкой ленты или конверта, а также само почтовое отправление в такой обертке.</a:t>
            </a:r>
          </a:p>
          <a:p>
            <a:pPr algn="l"/>
            <a:r>
              <a:rPr lang="ru-RU" sz="2000" dirty="0" smtClean="0">
                <a:cs typeface="Times New Roman" pitchFamily="18" charset="0"/>
              </a:rPr>
              <a:t>Индекс -</a:t>
            </a:r>
          </a:p>
          <a:p>
            <a:pPr algn="l"/>
            <a:r>
              <a:rPr lang="ru-RU" dirty="0" smtClean="0">
                <a:cs typeface="Times New Roman" pitchFamily="18" charset="0"/>
              </a:rPr>
              <a:t/>
            </a:r>
            <a:br>
              <a:rPr lang="ru-RU" dirty="0" smtClean="0">
                <a:cs typeface="Times New Roman" pitchFamily="18" charset="0"/>
              </a:rPr>
            </a:br>
            <a:endParaRPr lang="ru-RU" dirty="0" smtClean="0">
              <a:cs typeface="Times New Roman" pitchFamily="18" charset="0"/>
            </a:endParaRPr>
          </a:p>
          <a:p>
            <a:pPr algn="l"/>
            <a:r>
              <a:rPr lang="ru-RU" dirty="0" smtClean="0">
                <a:cs typeface="Times New Roman" pitchFamily="18" charset="0"/>
              </a:rPr>
              <a:t> </a:t>
            </a:r>
            <a:endParaRPr lang="ru-RU" i="1" dirty="0" smtClean="0">
              <a:cs typeface="Times New Roman" pitchFamily="18" charset="0"/>
            </a:endParaRPr>
          </a:p>
          <a:p>
            <a:pPr algn="l"/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4214818"/>
            <a:ext cx="7493024" cy="2214578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357167"/>
            <a:ext cx="7358114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000" b="1" dirty="0" smtClean="0">
                <a:solidFill>
                  <a:srgbClr val="FF3300"/>
                </a:solidFill>
                <a:cs typeface="Times New Roman" pitchFamily="18" charset="0"/>
              </a:rPr>
              <a:t>Почта </a:t>
            </a:r>
            <a:r>
              <a:rPr lang="ru-RU" sz="2000" b="1" strike="sngStrike" dirty="0" smtClean="0">
                <a:solidFill>
                  <a:srgbClr val="FF3300"/>
                </a:solidFill>
                <a:cs typeface="Times New Roman" pitchFamily="18" charset="0"/>
              </a:rPr>
              <a:t> -</a:t>
            </a:r>
            <a:r>
              <a:rPr lang="ru-RU" sz="2000" strike="sngStrike" dirty="0" smtClean="0"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3399"/>
                </a:solidFill>
                <a:cs typeface="Times New Roman" pitchFamily="18" charset="0"/>
              </a:rPr>
              <a:t>Учреждение по пересылке писем, посылок, бандеролей, денег, а также здание, где помещается такое учреждение. </a:t>
            </a:r>
          </a:p>
          <a:p>
            <a:pPr algn="l"/>
            <a:r>
              <a:rPr lang="ru-RU" sz="2000" b="1" dirty="0" smtClean="0">
                <a:solidFill>
                  <a:srgbClr val="FF3300"/>
                </a:solidFill>
                <a:cs typeface="Times New Roman" pitchFamily="18" charset="0"/>
              </a:rPr>
              <a:t>Почтовик </a:t>
            </a:r>
            <a:r>
              <a:rPr lang="ru-RU" sz="2000" b="1" dirty="0" smtClean="0">
                <a:solidFill>
                  <a:srgbClr val="003399"/>
                </a:solidFill>
                <a:cs typeface="Times New Roman" pitchFamily="18" charset="0"/>
              </a:rPr>
              <a:t>– разг. Работник почты.</a:t>
            </a:r>
          </a:p>
          <a:p>
            <a:pPr algn="l"/>
            <a:r>
              <a:rPr lang="ru-RU" sz="2000" b="1" dirty="0" smtClean="0">
                <a:solidFill>
                  <a:srgbClr val="FF3300"/>
                </a:solidFill>
                <a:cs typeface="Times New Roman" pitchFamily="18" charset="0"/>
              </a:rPr>
              <a:t>Почтамт —</a:t>
            </a:r>
            <a:r>
              <a:rPr lang="ru-RU" sz="2000" b="1" dirty="0" smtClean="0">
                <a:cs typeface="Times New Roman" pitchFamily="18" charset="0"/>
              </a:rPr>
              <a:t> </a:t>
            </a:r>
            <a:r>
              <a:rPr lang="ru-RU" sz="2000" dirty="0" smtClean="0">
                <a:cs typeface="Times New Roman" pitchFamily="18" charset="0"/>
              </a:rPr>
              <a:t>главное почтовое учреждение города, осуществляющее также все виды телеграфной и телефонной связи, а также здание, где помещается такое учреждение.</a:t>
            </a:r>
            <a:r>
              <a:rPr lang="ru-RU" sz="2000" b="1" dirty="0" smtClean="0">
                <a:solidFill>
                  <a:srgbClr val="FF3300"/>
                </a:solidFill>
                <a:cs typeface="Times New Roman" pitchFamily="18" charset="0"/>
              </a:rPr>
              <a:t> </a:t>
            </a:r>
          </a:p>
          <a:p>
            <a:pPr algn="l"/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Адресат </a:t>
            </a:r>
            <a:r>
              <a:rPr lang="ru-RU" sz="2000" dirty="0" smtClean="0">
                <a:cs typeface="Times New Roman" pitchFamily="18" charset="0"/>
              </a:rPr>
              <a:t>– человек, кому адресовано почтовое отправление. (получатель)</a:t>
            </a:r>
          </a:p>
          <a:p>
            <a:pPr algn="l"/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Адресант – </a:t>
            </a:r>
            <a:r>
              <a:rPr lang="ru-RU" sz="2000" dirty="0" smtClean="0">
                <a:cs typeface="Times New Roman" pitchFamily="18" charset="0"/>
              </a:rPr>
              <a:t>человек, который посылает почтовое отправление. (отправитель)</a:t>
            </a:r>
          </a:p>
          <a:p>
            <a:pPr algn="l"/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Эпистола</a:t>
            </a:r>
            <a:r>
              <a:rPr lang="ru-RU" sz="2000" dirty="0" smtClean="0">
                <a:cs typeface="Times New Roman" pitchFamily="18" charset="0"/>
              </a:rPr>
              <a:t> - послание</a:t>
            </a:r>
          </a:p>
          <a:p>
            <a:pPr algn="l"/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Эпистолярный</a:t>
            </a:r>
            <a:r>
              <a:rPr lang="ru-RU" sz="2000" dirty="0" smtClean="0">
                <a:cs typeface="Times New Roman" pitchFamily="18" charset="0"/>
              </a:rPr>
              <a:t> – относящийся к частной переписке</a:t>
            </a:r>
          </a:p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Б</a:t>
            </a:r>
            <a:r>
              <a:rPr lang="en-US" sz="2000" b="1" dirty="0" err="1" smtClean="0">
                <a:solidFill>
                  <a:srgbClr val="FF0000"/>
                </a:solidFill>
              </a:rPr>
              <a:t>андероль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– бумажная обертка в виде широкой ленты или конверта, а также само почтовое отправление в такой обертке.</a:t>
            </a:r>
          </a:p>
          <a:p>
            <a:pPr algn="l"/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Почтовый индекс </a:t>
            </a:r>
            <a:r>
              <a:rPr lang="ru-RU" sz="2000" b="1" dirty="0" smtClean="0">
                <a:solidFill>
                  <a:srgbClr val="003399"/>
                </a:solidFill>
                <a:cs typeface="Times New Roman" pitchFamily="18" charset="0"/>
              </a:rPr>
              <a:t>– цифровой адрес, который выдается каждому почтовому отделению</a:t>
            </a:r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.</a:t>
            </a:r>
          </a:p>
          <a:p>
            <a:pPr algn="l"/>
            <a:r>
              <a:rPr lang="ru-RU" dirty="0" smtClean="0">
                <a:cs typeface="Times New Roman" pitchFamily="18" charset="0"/>
              </a:rPr>
              <a:t/>
            </a:r>
            <a:br>
              <a:rPr lang="ru-RU" dirty="0" smtClean="0">
                <a:cs typeface="Times New Roman" pitchFamily="18" charset="0"/>
              </a:rPr>
            </a:br>
            <a:endParaRPr lang="ru-RU" dirty="0" smtClean="0">
              <a:cs typeface="Times New Roman" pitchFamily="18" charset="0"/>
            </a:endParaRPr>
          </a:p>
          <a:p>
            <a:pPr algn="l"/>
            <a:r>
              <a:rPr lang="ru-RU" dirty="0" smtClean="0">
                <a:cs typeface="Times New Roman" pitchFamily="18" charset="0"/>
              </a:rPr>
              <a:t> </a:t>
            </a:r>
            <a:endParaRPr lang="ru-RU" i="1" dirty="0" smtClean="0">
              <a:cs typeface="Times New Roman" pitchFamily="18" charset="0"/>
            </a:endParaRPr>
          </a:p>
          <a:p>
            <a:pPr algn="l"/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260350"/>
            <a:ext cx="7786687" cy="6143625"/>
          </a:xfrm>
        </p:spPr>
        <p:txBody>
          <a:bodyPr/>
          <a:lstStyle/>
          <a:p>
            <a:pPr algn="l"/>
            <a:r>
              <a:rPr lang="ru-RU" sz="3600" b="1" smtClean="0">
                <a:solidFill>
                  <a:srgbClr val="800000"/>
                </a:solidFill>
                <a:latin typeface="Times New Roman" pitchFamily="18" charset="0"/>
              </a:rPr>
              <a:t>         </a:t>
            </a: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214413" y="214290"/>
            <a:ext cx="7643867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Апрель, 5,1879, Таганрог.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Дорогой брат Миша!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Письмо твое я получил как раз в самый разгар ужаснейшей скуки, зевая у ворот, а потому ты можешь судить, как оно, огромнейшее, пришлось весьма кстати. Почерк у тебя хорош, и во всем письме я не нашел у</a:t>
            </a:r>
            <a:r>
              <a:rPr kumimoji="0" lang="ru-RU" sz="2800" b="0" i="1" u="none" strike="noStrike" cap="none" normalizeH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тебя ни единой грамматической ошибки…. Уважай в себе честного малого и знай, что честный малый не</a:t>
            </a:r>
            <a:r>
              <a:rPr kumimoji="0" lang="ru-RU" sz="2800" b="0" i="1" u="none" strike="noStrike" cap="none" normalizeH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ничтожность. Хорошо делаешь, если читаешь книги. Привыкай читать. Со временем ты эту привычку оценишь.                                                                  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А.Чехов.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260350"/>
            <a:ext cx="7786687" cy="6143625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800000"/>
                </a:solidFill>
                <a:latin typeface="Times New Roman" pitchFamily="18" charset="0"/>
              </a:rPr>
              <a:t>         </a:t>
            </a:r>
          </a:p>
        </p:txBody>
      </p:sp>
      <p:sp>
        <p:nvSpPr>
          <p:cNvPr id="3" name="Скругленный прямоугольник 2"/>
          <p:cNvSpPr/>
          <p:nvPr/>
        </p:nvSpPr>
        <p:spPr bwMode="auto">
          <a:xfrm>
            <a:off x="3428992" y="214290"/>
            <a:ext cx="5357850" cy="121444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C00000"/>
                </a:solidFill>
                <a:latin typeface="Times New Roman" charset="0"/>
              </a:rPr>
              <a:t>Письмо состоит из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C00000"/>
                </a:solidFill>
                <a:latin typeface="Times New Roman" charset="0"/>
              </a:rPr>
              <a:t> следующих частей.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2786050" y="2000240"/>
            <a:ext cx="2428892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charset="0"/>
              </a:rPr>
              <a:t>приветствие</a:t>
            </a: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5072066" y="3571876"/>
            <a:ext cx="2786082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charset="0"/>
              </a:rPr>
              <a:t>Основная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charset="0"/>
              </a:rPr>
              <a:t> часть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5072066" y="4714884"/>
            <a:ext cx="2786082" cy="6429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charset="0"/>
              </a:rPr>
              <a:t>   заключение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143240" y="5929330"/>
            <a:ext cx="285752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charset="0"/>
              </a:rPr>
              <a:t>Подпись  и дата</a:t>
            </a: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1142976" y="3571876"/>
            <a:ext cx="250033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charset="0"/>
              </a:rPr>
              <a:t>    вступление</a:t>
            </a:r>
          </a:p>
        </p:txBody>
      </p:sp>
      <p:sp>
        <p:nvSpPr>
          <p:cNvPr id="10" name="Стрелка вправо 9"/>
          <p:cNvSpPr/>
          <p:nvPr/>
        </p:nvSpPr>
        <p:spPr bwMode="auto">
          <a:xfrm rot="6314387">
            <a:off x="2385424" y="2900932"/>
            <a:ext cx="1000132" cy="48463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1" name="Стрелка вниз 10"/>
          <p:cNvSpPr/>
          <p:nvPr/>
        </p:nvSpPr>
        <p:spPr bwMode="auto">
          <a:xfrm rot="16200000">
            <a:off x="4179091" y="3178967"/>
            <a:ext cx="357190" cy="1428760"/>
          </a:xfrm>
          <a:prstGeom prst="downArrow">
            <a:avLst>
              <a:gd name="adj1" fmla="val 100000"/>
              <a:gd name="adj2" fmla="val 50000"/>
            </a:avLst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2" name="Стрелка вниз 11"/>
          <p:cNvSpPr/>
          <p:nvPr/>
        </p:nvSpPr>
        <p:spPr bwMode="auto">
          <a:xfrm>
            <a:off x="5929322" y="4143380"/>
            <a:ext cx="484632" cy="642942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3" name="Стрелка вниз 12"/>
          <p:cNvSpPr/>
          <p:nvPr/>
        </p:nvSpPr>
        <p:spPr bwMode="auto">
          <a:xfrm rot="2545302">
            <a:off x="4676660" y="5197332"/>
            <a:ext cx="484632" cy="785818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14" name="Picture 4" descr="17m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57166"/>
            <a:ext cx="1630651" cy="150019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260350"/>
            <a:ext cx="7786687" cy="6143625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800000"/>
                </a:solidFill>
                <a:latin typeface="Times New Roman" pitchFamily="18" charset="0"/>
              </a:rPr>
              <a:t>         </a:t>
            </a:r>
          </a:p>
        </p:txBody>
      </p:sp>
      <p:sp>
        <p:nvSpPr>
          <p:cNvPr id="3" name="Скругленный прямоугольник 2"/>
          <p:cNvSpPr/>
          <p:nvPr/>
        </p:nvSpPr>
        <p:spPr bwMode="auto">
          <a:xfrm>
            <a:off x="2428860" y="357166"/>
            <a:ext cx="6286544" cy="1428760"/>
          </a:xfrm>
          <a:prstGeom prst="roundRect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charset="0"/>
              </a:rPr>
              <a:t>  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charset="0"/>
              </a:rPr>
              <a:t>Для  чего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charset="0"/>
              </a:rPr>
              <a:t> нужны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charset="0"/>
              </a:rPr>
              <a:t>          письма?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charset="0"/>
            </a:endParaRPr>
          </a:p>
        </p:txBody>
      </p:sp>
      <p:pic>
        <p:nvPicPr>
          <p:cNvPr id="5" name="Picture 17" descr="почта россии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5500702"/>
            <a:ext cx="2090735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28728" y="1928802"/>
            <a:ext cx="7358113" cy="4357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	</a:t>
            </a:r>
            <a:r>
              <a:rPr lang="ru-RU" sz="4000" b="1" kern="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Пишущие письма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*"/>
              <a:tabLst/>
              <a:defRPr/>
            </a:pPr>
            <a:r>
              <a:rPr kumimoji="0" lang="ru-RU" sz="25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сообщают,</a:t>
            </a:r>
            <a:r>
              <a:rPr kumimoji="0" lang="ru-RU" sz="36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рассказывают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о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Tx/>
              <a:tabLst/>
              <a:defRPr/>
            </a:pPr>
            <a:r>
              <a:rPr lang="ru-RU" sz="3600" b="1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каких-то событиях;</a:t>
            </a:r>
            <a:endParaRPr kumimoji="0" lang="ru-RU" sz="360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*"/>
              <a:tabLst/>
              <a:defRPr/>
            </a:pPr>
            <a:r>
              <a:rPr kumimoji="0" lang="ru-RU" sz="3600" i="0" u="none" strike="noStrike" kern="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ru-RU" sz="36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делятся впечатлениями</a:t>
            </a:r>
            <a:r>
              <a:rPr lang="ru-RU" sz="36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;</a:t>
            </a: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*"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обращаются с просьбами. 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D60093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7" name="Picture 4" descr="17m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89" y="571480"/>
            <a:ext cx="1630651" cy="150019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260350"/>
            <a:ext cx="7786687" cy="6143625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800000"/>
                </a:solidFill>
                <a:latin typeface="Times New Roman" pitchFamily="18" charset="0"/>
              </a:rPr>
              <a:t>         </a:t>
            </a:r>
          </a:p>
        </p:txBody>
      </p:sp>
      <p:sp>
        <p:nvSpPr>
          <p:cNvPr id="3" name="Скругленный прямоугольник 2"/>
          <p:cNvSpPr/>
          <p:nvPr/>
        </p:nvSpPr>
        <p:spPr bwMode="auto">
          <a:xfrm>
            <a:off x="2857488" y="285728"/>
            <a:ext cx="6072230" cy="1142984"/>
          </a:xfrm>
          <a:prstGeom prst="roundRect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charset="0"/>
              </a:rPr>
              <a:t>Какие бывают письма?</a:t>
            </a: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214414" y="2000240"/>
            <a:ext cx="1071570" cy="4429156"/>
          </a:xfrm>
          <a:prstGeom prst="roundRect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dirty="0" smtClean="0"/>
              <a:t>    </a:t>
            </a:r>
            <a:r>
              <a:rPr lang="ru-RU" sz="4800" b="1" dirty="0" smtClean="0">
                <a:solidFill>
                  <a:srgbClr val="D60093"/>
                </a:solidFill>
              </a:rPr>
              <a:t>Виды писем</a:t>
            </a:r>
          </a:p>
        </p:txBody>
      </p:sp>
      <p:pic>
        <p:nvPicPr>
          <p:cNvPr id="8" name="Picture 17" descr="почта россии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85728"/>
            <a:ext cx="185738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ятиугольник 12"/>
          <p:cNvSpPr/>
          <p:nvPr/>
        </p:nvSpPr>
        <p:spPr bwMode="auto">
          <a:xfrm>
            <a:off x="2571736" y="2143116"/>
            <a:ext cx="4000528" cy="785818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4000" b="1" dirty="0" smtClean="0">
                <a:solidFill>
                  <a:srgbClr val="003399"/>
                </a:solidFill>
                <a:latin typeface="Times New Roman" charset="0"/>
              </a:rPr>
              <a:t>    личные</a:t>
            </a:r>
          </a:p>
        </p:txBody>
      </p:sp>
      <p:sp>
        <p:nvSpPr>
          <p:cNvPr id="14" name="Пятиугольник 13"/>
          <p:cNvSpPr/>
          <p:nvPr/>
        </p:nvSpPr>
        <p:spPr bwMode="auto">
          <a:xfrm>
            <a:off x="2571736" y="3143248"/>
            <a:ext cx="4000528" cy="785818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  <a:latin typeface="Times New Roman" charset="0"/>
              </a:rPr>
              <a:t>    деловые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6" name="Пятиугольник 15"/>
          <p:cNvSpPr/>
          <p:nvPr/>
        </p:nvSpPr>
        <p:spPr bwMode="auto">
          <a:xfrm>
            <a:off x="2571736" y="5572140"/>
            <a:ext cx="4286280" cy="785818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  <a:latin typeface="Times New Roman" charset="0"/>
              </a:rPr>
              <a:t>поздравительные</a:t>
            </a:r>
          </a:p>
        </p:txBody>
      </p:sp>
      <p:sp>
        <p:nvSpPr>
          <p:cNvPr id="18" name="Пятиугольник 17"/>
          <p:cNvSpPr/>
          <p:nvPr/>
        </p:nvSpPr>
        <p:spPr bwMode="auto">
          <a:xfrm>
            <a:off x="2571736" y="4357694"/>
            <a:ext cx="4429156" cy="857256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4000" b="1" dirty="0" smtClean="0">
                <a:solidFill>
                  <a:srgbClr val="0000CC"/>
                </a:solidFill>
                <a:latin typeface="Times New Roman" charset="0"/>
              </a:rPr>
              <a:t>благодарственные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theme/theme1.xml><?xml version="1.0" encoding="utf-8"?>
<a:theme xmlns:a="http://schemas.openxmlformats.org/drawingml/2006/main" name="2_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2_Тетрадь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Designs\Тетрадь.pot</Template>
  <TotalTime>8330</TotalTime>
  <Words>934</Words>
  <Application>Microsoft PowerPoint</Application>
  <PresentationFormat>Экран (4:3)</PresentationFormat>
  <Paragraphs>147</Paragraphs>
  <Slides>18</Slides>
  <Notes>0</Notes>
  <HiddenSlides>1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2_Тетрадь</vt:lpstr>
      <vt:lpstr>Слайд</vt:lpstr>
      <vt:lpstr>                 Хачатурян  Анна Сергеев               учитель русского языка  и литературы                  МБОУ ШСОШ №10         Егорлыкского района Ростовской области</vt:lpstr>
      <vt:lpstr>Тема урока</vt:lpstr>
      <vt:lpstr>         Здравствуйте, дорогие ребята!          Вы, наверно, удивлены моему письму. А знаете, почему я      решила написать вам? Скажу честно, я очень огорчена тем, что  в моей сумке очень мало (или почти совсем нет) писем. Раньше, до появления сотовых телефонов, стоило мне появиться в какой-либо местности, как  все от мала до велика окружали меня, засыпая  вопросом: «А мне письмо есть?» Все ждали от кого-то писем. А сегодня? Мне кажется, что скоро слово «письмо» выйдет из повседневного употребления и станет устаревшим. Люди стали отправлять сообщения через сотовые телефоны и, наверное, забыли о том, что можно, взяв лист бумаги и ручку, написать  о своих чувствах и переживаниях другу, родственнику или  просто знакомому. Причем, даже подробно. А SMS- сообщением  чувств не передать!                   Меня волнует вопрос:  умеете ли вы писать письма? Вот почему я решила написать вам это письмо.                    Жду ответа.  Любящая вас -                                                   Валентина Суреновна.                                                                                       16.03.2022г.   </vt:lpstr>
      <vt:lpstr>     </vt:lpstr>
      <vt:lpstr>     </vt:lpstr>
      <vt:lpstr>         </vt:lpstr>
      <vt:lpstr>         </vt:lpstr>
      <vt:lpstr>         </vt:lpstr>
      <vt:lpstr>         </vt:lpstr>
      <vt:lpstr>            </vt:lpstr>
      <vt:lpstr>         </vt:lpstr>
      <vt:lpstr>Слайд 12</vt:lpstr>
      <vt:lpstr>Слайд 13</vt:lpstr>
      <vt:lpstr>         </vt:lpstr>
      <vt:lpstr>Слайд 15</vt:lpstr>
      <vt:lpstr>Слайд 16</vt:lpstr>
      <vt:lpstr> </vt:lpstr>
      <vt:lpstr>             </vt:lpstr>
    </vt:vector>
  </TitlesOfParts>
  <Company>RCIO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1</cp:lastModifiedBy>
  <cp:revision>140</cp:revision>
  <cp:lastPrinted>1601-01-01T00:00:00Z</cp:lastPrinted>
  <dcterms:created xsi:type="dcterms:W3CDTF">2006-09-25T08:08:03Z</dcterms:created>
  <dcterms:modified xsi:type="dcterms:W3CDTF">2022-09-19T12:55:24Z</dcterms:modified>
</cp:coreProperties>
</file>