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426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426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5240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1163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997973"/>
            <a:ext cx="8404122" cy="498495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337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5744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3571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22096"/>
            <a:ext cx="10691265" cy="11279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5383" y="2128684"/>
            <a:ext cx="5304417" cy="38444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28684"/>
            <a:ext cx="5219700" cy="38444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0456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87" y="929148"/>
            <a:ext cx="10640005" cy="76154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4" y="1681163"/>
            <a:ext cx="5282192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5384" y="2505075"/>
            <a:ext cx="5282192" cy="342377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237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8320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1872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28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6" y="781665"/>
            <a:ext cx="4093599" cy="122345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8258" y="2315497"/>
            <a:ext cx="4093599" cy="35534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3238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342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342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E8B1C-86EF-43CF-8304-249481088644}" type="datetimeFigureOut">
              <a:rPr lang="en-US" smtClean="0"/>
              <a:pPr/>
              <a:t>11/18/2022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B2ADC-AF19-4574-8C10-79B5B04FCA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6833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22096"/>
            <a:ext cx="10691265" cy="13710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93126"/>
            <a:ext cx="10691265" cy="3636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925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2F3E8B1C-86EF-43CF-8304-249481088644}" type="datetimeFigureOut">
              <a:rPr lang="en-US" smtClean="0"/>
              <a:pPr/>
              <a:t>11/18/2022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15383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C3DB2ADC-AF19-4574-8C10-79B5B04FCA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34386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1" r:id="rId6"/>
    <p:sldLayoutId id="2147483727" r:id="rId7"/>
    <p:sldLayoutId id="2147483728" r:id="rId8"/>
    <p:sldLayoutId id="2147483729" r:id="rId9"/>
    <p:sldLayoutId id="2147483730" r:id="rId10"/>
    <p:sldLayoutId id="2147483732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3" name="Rectangle 62">
            <a:extLst>
              <a:ext uri="{FF2B5EF4-FFF2-40B4-BE49-F238E27FC236}">
                <a16:creationId xmlns:a16="http://schemas.microsoft.com/office/drawing/2014/main" xmlns="" id="{85CB65D0-496F-4797-A015-C85839E35D1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" descr="Строка света булбс только с одним лампочка освещена">
            <a:extLst>
              <a:ext uri="{FF2B5EF4-FFF2-40B4-BE49-F238E27FC236}">
                <a16:creationId xmlns:a16="http://schemas.microsoft.com/office/drawing/2014/main" xmlns="" id="{EBB00256-01A3-4B6D-ACC3-C3CEDAB957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0000"/>
          <a:stretch/>
        </p:blipFill>
        <p:spPr>
          <a:xfrm>
            <a:off x="1" y="10"/>
            <a:ext cx="12192000" cy="6857989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95D2C779-8883-4E5F-A170-0F464918C1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-2307" y="990598"/>
            <a:ext cx="12188952" cy="4745182"/>
          </a:xfrm>
          <a:prstGeom prst="rect">
            <a:avLst/>
          </a:prstGeom>
          <a:gradFill>
            <a:gsLst>
              <a:gs pos="35000">
                <a:srgbClr val="000000">
                  <a:alpha val="41000"/>
                </a:srgbClr>
              </a:gs>
              <a:gs pos="0">
                <a:srgbClr val="000000">
                  <a:alpha val="0"/>
                </a:srgbClr>
              </a:gs>
              <a:gs pos="47744">
                <a:srgbClr val="000000">
                  <a:alpha val="51000"/>
                </a:srgbClr>
              </a:gs>
              <a:gs pos="70000">
                <a:srgbClr val="000000">
                  <a:alpha val="37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BA88C8-2F6D-46F1-AE67-DBE53A1730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3541" y="990599"/>
            <a:ext cx="5619054" cy="4849091"/>
          </a:xfrm>
        </p:spPr>
        <p:txBody>
          <a:bodyPr anchor="ctr">
            <a:normAutofit/>
          </a:bodyPr>
          <a:lstStyle/>
          <a:p>
            <a:pPr algn="r"/>
            <a:r>
              <a:rPr lang="ru-RU">
                <a:solidFill>
                  <a:srgbClr val="FFFFFF"/>
                </a:solidFill>
              </a:rPr>
              <a:t>Общее св-во металлов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6BE2420-A4A6-4952-89D8-D73F1A9FA3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12865" y="1447799"/>
            <a:ext cx="2368905" cy="4076699"/>
          </a:xfrm>
        </p:spPr>
        <p:txBody>
          <a:bodyPr anchor="ctr">
            <a:normAutofit/>
          </a:bodyPr>
          <a:lstStyle/>
          <a:p>
            <a:endParaRPr lang="ru-RU" dirty="0">
              <a:solidFill>
                <a:srgbClr val="FFFFFF"/>
              </a:solidFill>
            </a:endParaRPr>
          </a:p>
        </p:txBody>
      </p:sp>
      <p:cxnSp>
        <p:nvCxnSpPr>
          <p:cNvPr id="120" name="Straight Connector 66">
            <a:extLst>
              <a:ext uri="{FF2B5EF4-FFF2-40B4-BE49-F238E27FC236}">
                <a16:creationId xmlns:a16="http://schemas.microsoft.com/office/drawing/2014/main" xmlns="" id="{BD96A694-258D-4418-A83C-B9BA72FD44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8115300" y="1780927"/>
            <a:ext cx="0" cy="3390901"/>
          </a:xfrm>
          <a:prstGeom prst="line">
            <a:avLst/>
          </a:prstGeom>
          <a:ln w="44450">
            <a:solidFill>
              <a:srgbClr val="FFFFFF"/>
            </a:solidFill>
          </a:ln>
          <a:effectLst>
            <a:outerShdw blurRad="50800" dist="38100" dir="2700000" sx="88000" sy="88000" algn="tl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15269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E02252-5CD2-4D61-B25C-601E0F0DC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Condensed" panose="020B0502040204020203" pitchFamily="34" charset="0"/>
              </a:rPr>
              <a:t>Общие способы получения металлов в промышленности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C24DAFB-4C79-454D-92BA-F1CD849811E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15963" y="2559596"/>
            <a:ext cx="5303837" cy="2983408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27D7797-2DFD-474E-8A9D-817C0360A2D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Электрометаллургия, т. е. получение металлов электролизом расплавов (для наиболее активных металлов) или растворов солей.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пирометаллургия, т. е. восстановление металлов из руд при высокой температуре.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гидрометаллургия, т. е. выделение металлов из растворов их солей более активными металлами.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природе иногда встречаются самородные металлы, но чаще металлы находятся в виде соединений (металлические руды).</a:t>
            </a:r>
          </a:p>
          <a:p>
            <a:pPr>
              <a:buFont typeface="Courier New" panose="02070309020205020404" pitchFamily="49" charset="0"/>
              <a:buChar char="o"/>
            </a:pPr>
            <a:endParaRPr lang="ru-RU" sz="1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28737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A17D0B-137E-4194-A2ED-1E29DA2B7E6C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dirty="0">
                <a:latin typeface="Bookman Old Style" panose="02050604050505020204" pitchFamily="18" charset="0"/>
              </a:rPr>
              <a:t>ЧТО ТАКОЕ </a:t>
            </a:r>
            <a:r>
              <a:rPr lang="ru-RU" dirty="0" err="1">
                <a:latin typeface="Bookman Old Style" panose="02050604050505020204" pitchFamily="18" charset="0"/>
              </a:rPr>
              <a:t>МЕТАЛЛы</a:t>
            </a:r>
            <a:r>
              <a:rPr lang="ru-RU" dirty="0">
                <a:latin typeface="Bookman Old Style" panose="02050604050505020204" pitchFamily="18" charset="0"/>
              </a:rPr>
              <a:t>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0AD1FA9-0834-45FC-9A4E-D8AD0197F16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15963" y="2260016"/>
            <a:ext cx="5303837" cy="3582569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EE953D6-6BF3-4275-8879-7DA4E1CEFDF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ru-RU" dirty="0"/>
              <a:t>Металлы - группа химических элементов, обладающих в виде простых веществ характерными металлическими свойствами. К металлам относится 96 элементов из всех открытых химических элементов.</a:t>
            </a:r>
          </a:p>
        </p:txBody>
      </p:sp>
    </p:spTree>
    <p:extLst>
      <p:ext uri="{BB962C8B-B14F-4D97-AF65-F5344CB8AC3E}">
        <p14:creationId xmlns:p14="http://schemas.microsoft.com/office/powerpoint/2010/main" xmlns="" val="8188106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DB4FFA-A8E5-4BDB-A225-100A689CC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anose="020B0502040204020203" pitchFamily="34" charset="0"/>
              </a:rPr>
              <a:t>Общие физические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anose="020B0502040204020203" pitchFamily="34" charset="0"/>
              </a:rPr>
              <a:t>св-ва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anose="020B0502040204020203" pitchFamily="34" charset="0"/>
              </a:rPr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E13C787-FC05-4427-B66B-B5B2AD96B8E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29293" y="2050026"/>
            <a:ext cx="4806156" cy="3844925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E431731-B2F9-4B34-8013-2689DBF9881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1600" dirty="0"/>
              <a:t>Пластичность — способность легко менять форму, вытягиваться в проволоку, прокатываться в тонкие листы.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1600" dirty="0"/>
              <a:t> Металлический блеск и непрозрачность. Это связано со взаимодействием свободных электронов с падающими на металл светом.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1600" dirty="0"/>
              <a:t>Электропроводность. Объясняется направленным движением свободных электронов от отрицательного полюса к положительному под влиянием небольшой разности потенциалов.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1600" dirty="0"/>
              <a:t> Теплопроводность.  Обусловлена высокой подвижностью свободных электронов.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1480274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51777A-207D-4B15-BF4C-EE9FECBBB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anose="020B0502040204020203" pitchFamily="34" charset="0"/>
              </a:rPr>
              <a:t>Общие физические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anose="020B0502040204020203" pitchFamily="34" charset="0"/>
              </a:rPr>
              <a:t>св-ва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anose="020B0502040204020203" pitchFamily="34" charset="0"/>
              </a:rPr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89A6B6BB-D998-4C19-A7B3-CBCBA4A4109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64041" y="2128838"/>
            <a:ext cx="4807680" cy="3844925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501360D-0E15-4173-9C84-3EC02028F38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1600" dirty="0"/>
              <a:t>Твердость. Самый твердый – хром; самые мягкие – щелочные металлы – калий, натрий, рубидий и цезий.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1600" dirty="0"/>
              <a:t>Плотность. Она тем меньше, чем меньше атомная масса металла и больше радиус атома.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1600" dirty="0"/>
              <a:t>Температуры плавления и кипения.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2192591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6035D9-42B6-44A9-88C7-92DAEF186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anose="020B0502040204020203" pitchFamily="34" charset="0"/>
              </a:rPr>
              <a:t>Общие хим.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anose="020B0502040204020203" pitchFamily="34" charset="0"/>
              </a:rPr>
              <a:t>Св-ва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anose="020B0502040204020203" pitchFamily="34" charset="0"/>
              </a:rPr>
              <a:t> металлов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3B9458E-6A5D-44AB-B43E-86356DA06AD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15963" y="3018200"/>
            <a:ext cx="5303837" cy="2066200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FEC6A35-F0D2-44F0-B7E5-7D37DA4927F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1800" dirty="0"/>
              <a:t>Металлы – сильные и хорошие восстановители. Ряд напряжений</a:t>
            </a:r>
            <a:r>
              <a:rPr lang="en-US" sz="1800" dirty="0"/>
              <a:t>,</a:t>
            </a:r>
            <a:r>
              <a:rPr lang="ru-RU" sz="1800" dirty="0"/>
              <a:t> представленный на картинке</a:t>
            </a:r>
            <a:r>
              <a:rPr lang="en-US" sz="1800" dirty="0"/>
              <a:t>,</a:t>
            </a:r>
            <a:r>
              <a:rPr lang="ru-RU" sz="1800" dirty="0"/>
              <a:t> характеризует сравнительную активность металлов в окислительно-восстановительных реакциях в водных растворах.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1800" dirty="0"/>
              <a:t>Рассмотрим различные реакции металлов</a:t>
            </a:r>
          </a:p>
        </p:txBody>
      </p:sp>
    </p:spTree>
    <p:extLst>
      <p:ext uri="{BB962C8B-B14F-4D97-AF65-F5344CB8AC3E}">
        <p14:creationId xmlns:p14="http://schemas.microsoft.com/office/powerpoint/2010/main" xmlns="" val="17459541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96211C-D099-49AA-BCC0-370864A86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anose="020B0502040204020203" pitchFamily="34" charset="0"/>
              </a:rPr>
              <a:t>Реакции металлов с неметаллами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0E034AF-F698-4962-B163-AFA979109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кислородом:                              С серой:   </a:t>
            </a:r>
          </a:p>
          <a:p>
            <a:pPr marL="0" indent="0">
              <a:buNone/>
            </a:pPr>
            <a:r>
              <a:rPr lang="ru-RU" sz="1800" dirty="0"/>
              <a:t> 2Mg + O2 →  2MgO                    </a:t>
            </a:r>
            <a:r>
              <a:rPr lang="en-US" sz="1800" dirty="0"/>
              <a:t>Hg + S →  </a:t>
            </a:r>
            <a:r>
              <a:rPr lang="en-US" sz="1800" dirty="0" err="1"/>
              <a:t>HgS</a:t>
            </a:r>
            <a:endParaRPr lang="ru-RU" sz="1800" dirty="0"/>
          </a:p>
          <a:p>
            <a:pPr marL="0" indent="0"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С фосфором:                                 </a:t>
            </a:r>
          </a:p>
          <a:p>
            <a:pPr marL="0" indent="0">
              <a:buNone/>
            </a:pPr>
            <a:r>
              <a:rPr lang="ru-RU" sz="1800" dirty="0"/>
              <a:t>                        3</a:t>
            </a:r>
            <a:r>
              <a:rPr lang="en-US" sz="1800" dirty="0"/>
              <a:t>Ca + 2P  –t°→   Ca3P2</a:t>
            </a: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dirty="0"/>
              <a:t>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водородом (реагируют только щелочные и щелочноземельные металлы):</a:t>
            </a:r>
          </a:p>
          <a:p>
            <a:pPr marL="0" indent="0">
              <a:buNone/>
            </a:pPr>
            <a:r>
              <a:rPr lang="pt-BR" sz="1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2Li + H2 →  2LiH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</a:t>
            </a:r>
            <a:r>
              <a:rPr lang="pt-BR" sz="1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 + H2 →  CaH2</a:t>
            </a:r>
          </a:p>
          <a:p>
            <a:pPr marL="0" indent="0">
              <a:buNone/>
            </a:pPr>
            <a:endParaRPr lang="pt-BR" sz="1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8C648E5-8C25-4233-A481-E6A1D9E08F1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7179" y="2005117"/>
            <a:ext cx="3733800" cy="373380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9ECB4E5-0751-4DE5-AB18-4EFBE688806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441486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C60921-0040-4E35-9672-21C341DEA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anose="020B0502040204020203" pitchFamily="34" charset="0"/>
              </a:rPr>
              <a:t>Реакции металлов с кислотами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FC2A15E-5119-4B6F-AC99-9CAE7E66C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1542" y="992187"/>
            <a:ext cx="6172200" cy="4873625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dirty="0"/>
              <a:t>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Металлы, стоящие в электрохимическом ряду напряжений до H восстанавливают кислоты-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неокислители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водорода: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600" dirty="0"/>
              <a:t>Mg + 2HCl →   MgCl2 + H2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t-BR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600" dirty="0"/>
              <a:t>2Al+ 6HCl →  2AlCl3 + 3H2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t-BR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600" dirty="0"/>
              <a:t>6Na + 2H3PO4 →  2Na3PO4 + 3H2</a:t>
            </a:r>
            <a:endParaRPr lang="ru-RU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кислотами-окислителями: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600" dirty="0"/>
              <a:t>Zn + 2H2SO4(К) → ZnSO4 + SO2 + 2H2O</a:t>
            </a:r>
            <a:endParaRPr lang="ru-RU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/>
              <a:t>2H2SO4(</a:t>
            </a:r>
            <a:r>
              <a:rPr lang="ru-RU" sz="1600" dirty="0"/>
              <a:t>к) + С</a:t>
            </a:r>
            <a:r>
              <a:rPr lang="en-US" sz="1600" dirty="0"/>
              <a:t>u → </a:t>
            </a:r>
            <a:r>
              <a:rPr lang="ru-RU" sz="1600" dirty="0"/>
              <a:t>С</a:t>
            </a:r>
            <a:r>
              <a:rPr lang="en-US" sz="1600" dirty="0"/>
              <a:t>u SO4 + SO2 + 2H2O</a:t>
            </a:r>
            <a:endParaRPr lang="ru-RU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t-BR" sz="1600" dirty="0"/>
              <a:t>4HNO3(к) + Сu → Сu (NO3)2 + 2NO2 + 2H2O</a:t>
            </a:r>
            <a:endParaRPr lang="ru-RU" sz="1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782B8A1-B841-453D-B7CC-92F8EE5AA02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3617" y="2357219"/>
            <a:ext cx="3582879" cy="3582879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8B565D5-6E28-4E8C-BC42-9D3EA491BFB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019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128818-04CA-46F2-B7E7-3B289E28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Condensed" panose="020B0502040204020203" pitchFamily="34" charset="0"/>
              </a:rPr>
              <a:t>Взаимодействие металлов с водой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ADF83CA-A242-4F76-AE15-35B5C94D2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Активные (щелочные и щелочноземельные металлы) образуют растворимое основание (щелочь) и водород:</a:t>
            </a:r>
          </a:p>
          <a:p>
            <a:pPr marL="0" indent="0">
              <a:buNone/>
            </a:pPr>
            <a:r>
              <a:rPr lang="pt-BR" sz="1800" dirty="0"/>
              <a:t>2Na + 2H2O →  2NaOH + H2</a:t>
            </a:r>
          </a:p>
          <a:p>
            <a:pPr marL="0" indent="0">
              <a:buNone/>
            </a:pPr>
            <a:r>
              <a:rPr lang="pt-BR" sz="1800" dirty="0"/>
              <a:t>Ca+ 2H2O →  Ca(OH)2 + H2</a:t>
            </a: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dirty="0"/>
              <a:t>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Металлы средней активности окисляются водой при нагревании до оксида:</a:t>
            </a:r>
          </a:p>
          <a:p>
            <a:pPr marL="0" indent="0">
              <a:buNone/>
            </a:pPr>
            <a:r>
              <a:rPr lang="pt-BR" sz="1800" dirty="0"/>
              <a:t>Zn + H2O  –t°→   ZnO + H2</a:t>
            </a: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Неактивные (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Pt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— не реагируют.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19BCA93-E7C5-4BC4-AF67-FF74C3F4973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8409" y="2315497"/>
            <a:ext cx="4573295" cy="3557008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5FCF752-F448-4C4D-A155-6AA659218DB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283419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B00C67-261D-491C-AFCB-4EC6646F8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Condensed" panose="020B0502040204020203" pitchFamily="34" charset="0"/>
              </a:rPr>
              <a:t>Вытеснение более активными металлами менее активных металлов из растворов их солей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85508BC-40AE-46AF-A952-95A4C0AFC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0454" y="995363"/>
            <a:ext cx="6172200" cy="4873625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активный металл способен вытеснять менее активны из сложного вещества. Чем левее располагается в ряду активности металл тем он сильнее. 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Примеры: </a:t>
            </a:r>
          </a:p>
          <a:p>
            <a:pPr marL="0" indent="0">
              <a:buNone/>
            </a:pPr>
            <a:r>
              <a:rPr lang="en-US" sz="2000" dirty="0"/>
              <a:t>Cu + HgCl2 →  Hg+ CuCl2</a:t>
            </a:r>
          </a:p>
          <a:p>
            <a:pPr marL="0" indent="0">
              <a:buNone/>
            </a:pPr>
            <a:r>
              <a:rPr lang="en-US" sz="2000" dirty="0"/>
              <a:t>Fe+ CuSO4 →  Cu+ FeSO4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CuCl2 + </a:t>
            </a:r>
            <a:r>
              <a:rPr lang="ru-RU" sz="2000" dirty="0" err="1"/>
              <a:t>Ag</a:t>
            </a:r>
            <a:r>
              <a:rPr lang="ru-RU" sz="2000" dirty="0"/>
              <a:t> </a:t>
            </a:r>
            <a:r>
              <a:rPr lang="en-US" sz="2000" dirty="0"/>
              <a:t>→ </a:t>
            </a:r>
            <a:r>
              <a:rPr lang="ru-RU" sz="2000" dirty="0"/>
              <a:t> реакция не пойдет так как серебро слабее меди.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63FB17B-74F2-4CAB-9554-60240F5E767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426" y="2173859"/>
            <a:ext cx="3902476" cy="3902476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395F849-6999-4D16-9E15-E606599F336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285466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hronicleVTI">
  <a:themeElements>
    <a:clrScheme name="Chronicle">
      <a:dk1>
        <a:srgbClr val="000000"/>
      </a:dk1>
      <a:lt1>
        <a:srgbClr val="FFFFFF"/>
      </a:lt1>
      <a:dk2>
        <a:srgbClr val="1C1C32"/>
      </a:dk2>
      <a:lt2>
        <a:srgbClr val="F8F4F1"/>
      </a:lt2>
      <a:accent1>
        <a:srgbClr val="734B67"/>
      </a:accent1>
      <a:accent2>
        <a:srgbClr val="959EBB"/>
      </a:accent2>
      <a:accent3>
        <a:srgbClr val="596781"/>
      </a:accent3>
      <a:accent4>
        <a:srgbClr val="7F6E8C"/>
      </a:accent4>
      <a:accent5>
        <a:srgbClr val="DB9A8F"/>
      </a:accent5>
      <a:accent6>
        <a:srgbClr val="C29AB1"/>
      </a:accent6>
      <a:hlink>
        <a:srgbClr val="778BA2"/>
      </a:hlink>
      <a:folHlink>
        <a:srgbClr val="A27C9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hronicleVTI" id="{508E4D90-5116-4BF0-876B-3F422DD1F65F}" vid="{AA21DC3D-92A8-43A4-8358-ED428371CD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518</Words>
  <Application>Microsoft Office PowerPoint</Application>
  <PresentationFormat>Произвольный</PresentationFormat>
  <Paragraphs>61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ChronicleVTI</vt:lpstr>
      <vt:lpstr>Общее св-во металлов</vt:lpstr>
      <vt:lpstr>ЧТО ТАКОЕ МЕТАЛЛы?</vt:lpstr>
      <vt:lpstr>Общие физические св-ва </vt:lpstr>
      <vt:lpstr>Общие физические св-ва </vt:lpstr>
      <vt:lpstr>Общие хим. Св-ва металлов</vt:lpstr>
      <vt:lpstr>Реакции металлов с неметаллами</vt:lpstr>
      <vt:lpstr>Реакции металлов с кислотами</vt:lpstr>
      <vt:lpstr>Взаимодействие металлов с водой</vt:lpstr>
      <vt:lpstr>Вытеснение более активными металлами менее активных металлов из растворов их солей</vt:lpstr>
      <vt:lpstr>Общие способы получения металлов в промышленности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Общее св-во металлов</dc:title>
  <dc:creator>Яна</dc:creator>
  <cp:lastModifiedBy>Башекина</cp:lastModifiedBy>
  <cp:revision>10</cp:revision>
  <dcterms:created xsi:type="dcterms:W3CDTF">2021-03-12T17:32:43Z</dcterms:created>
  <dcterms:modified xsi:type="dcterms:W3CDTF">2022-11-18T06:56:06Z</dcterms:modified>
</cp:coreProperties>
</file>