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5" r:id="rId2"/>
    <p:sldId id="257" r:id="rId3"/>
    <p:sldId id="258" r:id="rId4"/>
    <p:sldId id="259" r:id="rId5"/>
    <p:sldId id="260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90" autoAdjust="0"/>
  </p:normalViewPr>
  <p:slideViewPr>
    <p:cSldViewPr>
      <p:cViewPr>
        <p:scale>
          <a:sx n="78" d="100"/>
          <a:sy n="78" d="100"/>
        </p:scale>
        <p:origin x="-114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18.05.2021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wheel spokes="1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ru.wikipedia.org/wiki/%D0%97%D0%BE%D0%BB%D0%BE%D1%82%D0%B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2996952"/>
            <a:ext cx="8206680" cy="18002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Goudy Stout" pitchFamily="18" charset="0"/>
              </a:rPr>
              <a:t>Cu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1645468300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Медь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 — элемент побочной подгруппы первой группы, четвёртого периода периодической системы химических элементов Д. И. Менделеева, с атомным номером 29. Обозначается символом 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Cu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 (лат. 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Cuprum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). Простое вещество 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медь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  —это пластичный переходный металл золотисто-розового цвета (розового цвета при отсутствии оксидной плёнки). C давних пор широко применяется человеком.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Физические свойства меди: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15816" y="836712"/>
            <a:ext cx="5184576" cy="5832648"/>
          </a:xfrm>
        </p:spPr>
        <p:txBody>
          <a:bodyPr>
            <a:noAutofit/>
          </a:bodyPr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золотисто-розовый пластичный металл, на воздухе быстро покрывается оксидной плёнкой, которая придаёт ей характерный интенсивный желтовато-красный оттенок. Тонкие плёнки меди на просвет имеют зеленовато-голубой цвет.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Медь образует кубическую гранецентрированную решётку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Медь обладает высокой тепло- и электропроводностью (занимает второе место по электропроводности после серебра, удельная проводимость при 20 °). Имеет два стабильных изотопа — </a:t>
            </a:r>
            <a:r>
              <a:rPr lang="ru-RU" sz="2000" i="1" baseline="30000" dirty="0" smtClean="0">
                <a:latin typeface="Times New Roman" pitchFamily="18" charset="0"/>
                <a:cs typeface="Times New Roman" pitchFamily="18" charset="0"/>
              </a:rPr>
              <a:t>63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Cu и </a:t>
            </a:r>
            <a:r>
              <a:rPr lang="ru-RU" sz="2000" i="1" baseline="30000" dirty="0" smtClean="0">
                <a:latin typeface="Times New Roman" pitchFamily="18" charset="0"/>
                <a:cs typeface="Times New Roman" pitchFamily="18" charset="0"/>
              </a:rPr>
              <a:t>65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Cu, и несколько радиоактивных изотопов. Самый долгоживущий из них, </a:t>
            </a:r>
            <a:r>
              <a:rPr lang="ru-RU" sz="2000" i="1" baseline="30000" dirty="0" smtClean="0">
                <a:latin typeface="Times New Roman" pitchFamily="18" charset="0"/>
                <a:cs typeface="Times New Roman" pitchFamily="18" charset="0"/>
              </a:rPr>
              <a:t>64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Cu, имеет период полураспада 12,7 ч и два варианта распада с различными продуктами.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Существует ряд сплавов меди: латуни — с цинком, бронзы — с оловом и другими элементами.</a:t>
            </a:r>
          </a:p>
          <a:p>
            <a:pPr>
              <a:buNone/>
            </a:pPr>
            <a:endParaRPr lang="ru-RU" sz="2000" dirty="0"/>
          </a:p>
        </p:txBody>
      </p:sp>
      <p:pic>
        <p:nvPicPr>
          <p:cNvPr id="4" name="Picture 2" descr="C:\Users\Кристина\Desktop\215px-Cu-Scheib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336" y="2564904"/>
            <a:ext cx="2160240" cy="214014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Содержание в природе: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43808" y="908720"/>
            <a:ext cx="5297016" cy="5565232"/>
          </a:xfrm>
        </p:spPr>
        <p:txBody>
          <a:bodyPr>
            <a:noAutofit/>
          </a:bodyPr>
          <a:lstStyle/>
          <a:p>
            <a:r>
              <a:rPr lang="ru-RU" sz="1900" i="1" dirty="0" smtClean="0">
                <a:latin typeface="Times New Roman" pitchFamily="18" charset="0"/>
                <a:cs typeface="Times New Roman" pitchFamily="18" charset="0"/>
              </a:rPr>
              <a:t>Медь встречается в природе как в соединениях, так и в самородном виде. Промышленное значение имеют халькопирит CuFeS</a:t>
            </a:r>
            <a:r>
              <a:rPr lang="ru-RU" sz="1900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900" i="1" dirty="0" smtClean="0">
                <a:latin typeface="Times New Roman" pitchFamily="18" charset="0"/>
                <a:cs typeface="Times New Roman" pitchFamily="18" charset="0"/>
              </a:rPr>
              <a:t>, халькозин Cu</a:t>
            </a:r>
            <a:r>
              <a:rPr lang="ru-RU" sz="1900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900" i="1" dirty="0" smtClean="0">
                <a:latin typeface="Times New Roman" pitchFamily="18" charset="0"/>
                <a:cs typeface="Times New Roman" pitchFamily="18" charset="0"/>
              </a:rPr>
              <a:t>S и борнит Cu</a:t>
            </a:r>
            <a:r>
              <a:rPr lang="ru-RU" sz="1900" i="1" baseline="-25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1900" i="1" dirty="0" smtClean="0">
                <a:latin typeface="Times New Roman" pitchFamily="18" charset="0"/>
                <a:cs typeface="Times New Roman" pitchFamily="18" charset="0"/>
              </a:rPr>
              <a:t>FeS</a:t>
            </a:r>
            <a:r>
              <a:rPr lang="ru-RU" sz="1900" i="1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1900" i="1" dirty="0" smtClean="0">
                <a:latin typeface="Times New Roman" pitchFamily="18" charset="0"/>
                <a:cs typeface="Times New Roman" pitchFamily="18" charset="0"/>
              </a:rPr>
              <a:t>. Вместе с ними встречаются и другие минералы меди: </a:t>
            </a:r>
            <a:r>
              <a:rPr lang="ru-RU" sz="1900" i="1" dirty="0" err="1" smtClean="0">
                <a:latin typeface="Times New Roman" pitchFamily="18" charset="0"/>
                <a:cs typeface="Times New Roman" pitchFamily="18" charset="0"/>
              </a:rPr>
              <a:t>ковеллин</a:t>
            </a:r>
            <a:r>
              <a:rPr lang="ru-RU" sz="19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900" i="1" dirty="0" err="1" smtClean="0">
                <a:latin typeface="Times New Roman" pitchFamily="18" charset="0"/>
                <a:cs typeface="Times New Roman" pitchFamily="18" charset="0"/>
              </a:rPr>
              <a:t>CuS</a:t>
            </a:r>
            <a:r>
              <a:rPr lang="ru-RU" sz="1900" i="1" dirty="0" smtClean="0">
                <a:latin typeface="Times New Roman" pitchFamily="18" charset="0"/>
                <a:cs typeface="Times New Roman" pitchFamily="18" charset="0"/>
              </a:rPr>
              <a:t>, куприт Cu</a:t>
            </a:r>
            <a:r>
              <a:rPr lang="ru-RU" sz="1900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900" i="1" dirty="0" smtClean="0">
                <a:latin typeface="Times New Roman" pitchFamily="18" charset="0"/>
                <a:cs typeface="Times New Roman" pitchFamily="18" charset="0"/>
              </a:rPr>
              <a:t>O. Иногда медь встречается в самородном виде, масса отдельных скоплений может достигать 400 тонн. Сульфиды меди образуются в основном в среднетемпературных гидротермальных жилах. Также нередко встречаются месторождения меди в осадочных породах — медистые песчаники и сланцы. Наиболее известные из месторождений такого типа — </a:t>
            </a:r>
            <a:r>
              <a:rPr lang="ru-RU" sz="1900" i="1" dirty="0" err="1" smtClean="0">
                <a:latin typeface="Times New Roman" pitchFamily="18" charset="0"/>
                <a:cs typeface="Times New Roman" pitchFamily="18" charset="0"/>
              </a:rPr>
              <a:t>Удоканской</a:t>
            </a:r>
            <a:r>
              <a:rPr lang="ru-RU" sz="1900" i="1" dirty="0" smtClean="0">
                <a:latin typeface="Times New Roman" pitchFamily="18" charset="0"/>
                <a:cs typeface="Times New Roman" pitchFamily="18" charset="0"/>
              </a:rPr>
              <a:t> в Читинской области, в </a:t>
            </a:r>
            <a:r>
              <a:rPr lang="ru-RU" sz="1900" i="1" dirty="0" err="1" smtClean="0">
                <a:latin typeface="Times New Roman" pitchFamily="18" charset="0"/>
                <a:cs typeface="Times New Roman" pitchFamily="18" charset="0"/>
              </a:rPr>
              <a:t>Казахстане,в</a:t>
            </a:r>
            <a:r>
              <a:rPr lang="ru-RU" sz="1900" i="1" dirty="0" smtClean="0">
                <a:latin typeface="Times New Roman" pitchFamily="18" charset="0"/>
                <a:cs typeface="Times New Roman" pitchFamily="18" charset="0"/>
              </a:rPr>
              <a:t> Германии. Другие самые богатые месторождения меди находятся в Чили и США.</a:t>
            </a:r>
          </a:p>
          <a:p>
            <a:endParaRPr lang="ru-RU" sz="1900" dirty="0"/>
          </a:p>
        </p:txBody>
      </p:sp>
      <p:pic>
        <p:nvPicPr>
          <p:cNvPr id="2051" name="Picture 3" descr="C:\Users\Кристина\Desktop\150px-Cuivre_Michig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5848" y="3140968"/>
            <a:ext cx="2307052" cy="158417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Способы получения меди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556792"/>
            <a:ext cx="7848872" cy="4917160"/>
          </a:xfrm>
        </p:spPr>
        <p:txBody>
          <a:bodyPr>
            <a:normAutofit fontScale="70000" lnSpcReduction="20000"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Для получения меди применяют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пиро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гидро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 и электрометаллургические процессы.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Пирометаллургический процесс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получения меди из сульфидных руд типа CuFeS</a:t>
            </a:r>
            <a:r>
              <a:rPr lang="ru-RU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выражается суммарным уравнением: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2CuFeS</a:t>
            </a:r>
            <a:r>
              <a:rPr lang="ru-RU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+ 5O</a:t>
            </a:r>
            <a:r>
              <a:rPr lang="ru-RU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+ 2SiO</a:t>
            </a:r>
            <a:r>
              <a:rPr lang="ru-RU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= 2Cu + 2FeSiO</a:t>
            </a:r>
            <a:r>
              <a:rPr lang="ru-RU" i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+ 4SO</a:t>
            </a:r>
            <a:r>
              <a:rPr lang="ru-RU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Гидрометаллургические методы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получения меди основаны на селективном растворении медных минералов в разбавленных растворах серной кислоты или аммиака, из полученных растворов медь вытесняют металлическим железом: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CuSO</a:t>
            </a:r>
            <a:r>
              <a:rPr lang="ru-RU" i="1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+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Fe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Cu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+ FeSO</a:t>
            </a:r>
            <a:r>
              <a:rPr lang="ru-RU" i="1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Электролизом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получают чистую медь: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2CuSO</a:t>
            </a:r>
            <a:r>
              <a:rPr lang="ru-RU" i="1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+ 2H</a:t>
            </a:r>
            <a:r>
              <a:rPr lang="ru-RU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O = 2Cu + O</a:t>
            </a:r>
            <a:r>
              <a:rPr lang="ru-RU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+ 2H</a:t>
            </a:r>
            <a:r>
              <a:rPr lang="ru-RU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ru-RU" i="1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 катоде выделяется медь, на аноде – кислород.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Химические </a:t>
            </a:r>
            <a:r>
              <a:rPr lang="ru-RU" dirty="0" err="1" smtClean="0"/>
              <a:t>св-ва</a:t>
            </a:r>
            <a:r>
              <a:rPr lang="ru-RU" dirty="0" smtClean="0"/>
              <a:t> меди: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700808"/>
            <a:ext cx="7632848" cy="4773144"/>
          </a:xfrm>
        </p:spPr>
        <p:txBody>
          <a:bodyPr/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Медь относится к малоактивным металлам. При обычных условиях она не взаимодействует с водой, растворами щелочей, соляной и разбавленной серной кислотой. </a:t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Однако в кислотах-сильных окислителях (например, азотной и концентрированной серной)-медь растворяется:</a:t>
            </a: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Сu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+ 8HN0</a:t>
            </a:r>
            <a:r>
              <a:rPr lang="ru-RU" sz="2400" i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= 3Cu(N0</a:t>
            </a:r>
            <a:r>
              <a:rPr lang="ru-RU" sz="2400" i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)</a:t>
            </a:r>
            <a:r>
              <a:rPr lang="ru-RU" sz="2400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+ 2NO + 4Н</a:t>
            </a:r>
            <a:r>
              <a:rPr lang="ru-RU" sz="2400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0</a:t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разбавленная</a:t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Сu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+ 4HN0</a:t>
            </a:r>
            <a:r>
              <a:rPr lang="ru-RU" sz="2400" i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=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Cu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(N0</a:t>
            </a:r>
            <a:r>
              <a:rPr lang="ru-RU" sz="2400" i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+ 2N0</a:t>
            </a:r>
            <a:r>
              <a:rPr lang="ru-RU" sz="2400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+ 2Н</a:t>
            </a:r>
            <a:r>
              <a:rPr lang="ru-RU" sz="2400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0</a:t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концентрированная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7457256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Применение меди: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39752" y="764704"/>
            <a:ext cx="5688632" cy="5832648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 электротехнике: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 медь широко применяется в электротехнике для изготовления силовых кабелей, проводов или других проводников, например, при печатном монтаже. Медные провода, в свою очередь, также используются в обмотках энергосберегающих электроприводов и силовых трансформаторов. Для этих целей металл должен быть очень чистый: примеси резко снижают электрическую проводимость.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Теплообмен: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Другое полезное качество меди — высокая теплопроводность. Это позволяет применять её в различных 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теплоотводных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 устройствах, теплообменниках, к числу которых относятся и широко известные радиаторы охлаждения, кондиционирования и отопления.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Кристина\Desktop\115px-Flametest--Cu.sw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63200"/>
            <a:ext cx="1940840" cy="324036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75856" y="1412776"/>
            <a:ext cx="4648944" cy="4869324"/>
          </a:xfrm>
        </p:spPr>
        <p:txBody>
          <a:bodyPr>
            <a:normAutofit fontScale="55000" lnSpcReduction="20000"/>
          </a:bodyPr>
          <a:lstStyle/>
          <a:p>
            <a:r>
              <a:rPr lang="ru-RU" sz="3800" i="1" dirty="0" smtClean="0">
                <a:latin typeface="Times New Roman" pitchFamily="18" charset="0"/>
                <a:cs typeface="Times New Roman" pitchFamily="18" charset="0"/>
              </a:rPr>
              <a:t>Используется в сплавах: </a:t>
            </a:r>
          </a:p>
          <a:p>
            <a:r>
              <a:rPr lang="ru-RU" sz="3800" b="1" i="1" dirty="0" smtClean="0">
                <a:latin typeface="Times New Roman" pitchFamily="18" charset="0"/>
                <a:cs typeface="Times New Roman" pitchFamily="18" charset="0"/>
              </a:rPr>
              <a:t>Ювелирные сплавы: </a:t>
            </a:r>
            <a:r>
              <a:rPr lang="ru-RU" sz="3800" i="1" dirty="0" smtClean="0">
                <a:latin typeface="Times New Roman" pitchFamily="18" charset="0"/>
                <a:cs typeface="Times New Roman" pitchFamily="18" charset="0"/>
              </a:rPr>
              <a:t>В ювелирном деле часто используются сплавы меди с </a:t>
            </a:r>
            <a:r>
              <a:rPr lang="ru-RU" sz="3800" i="1" dirty="0" smtClean="0">
                <a:latin typeface="Times New Roman" pitchFamily="18" charset="0"/>
                <a:cs typeface="Times New Roman" pitchFamily="18" charset="0"/>
                <a:hlinkClick r:id="rId2" tooltip="Золото"/>
              </a:rPr>
              <a:t>золотом</a:t>
            </a:r>
            <a:r>
              <a:rPr lang="ru-RU" sz="3800" i="1" dirty="0" smtClean="0">
                <a:latin typeface="Times New Roman" pitchFamily="18" charset="0"/>
                <a:cs typeface="Times New Roman" pitchFamily="18" charset="0"/>
              </a:rPr>
              <a:t> для увеличения прочности изделий к деформациям и истиранию, так как чистое золото — очень мягкий металл и нестойко к этим механическим воздействиям.</a:t>
            </a:r>
          </a:p>
          <a:p>
            <a:r>
              <a:rPr lang="ru-RU" sz="3800" b="1" i="1" dirty="0" smtClean="0">
                <a:latin typeface="Times New Roman" pitchFamily="18" charset="0"/>
                <a:cs typeface="Times New Roman" pitchFamily="18" charset="0"/>
              </a:rPr>
              <a:t>Другие сферы применения: </a:t>
            </a:r>
            <a:r>
              <a:rPr lang="ru-RU" sz="3800" i="1" dirty="0" smtClean="0">
                <a:latin typeface="Times New Roman" pitchFamily="18" charset="0"/>
                <a:cs typeface="Times New Roman" pitchFamily="18" charset="0"/>
              </a:rPr>
              <a:t>Медь — самый широко употребляемый катализатор полимеризации </a:t>
            </a:r>
            <a:r>
              <a:rPr lang="ru-RU" sz="3800" i="1" dirty="0" err="1" smtClean="0">
                <a:latin typeface="Times New Roman" pitchFamily="18" charset="0"/>
                <a:cs typeface="Times New Roman" pitchFamily="18" charset="0"/>
              </a:rPr>
              <a:t>ацетилена.Широко</a:t>
            </a:r>
            <a:r>
              <a:rPr lang="ru-RU" sz="3800" i="1" dirty="0" smtClean="0">
                <a:latin typeface="Times New Roman" pitchFamily="18" charset="0"/>
                <a:cs typeface="Times New Roman" pitchFamily="18" charset="0"/>
              </a:rPr>
              <a:t> применяется медь в архитектуре. </a:t>
            </a:r>
          </a:p>
          <a:p>
            <a:endParaRPr lang="ru-RU" dirty="0"/>
          </a:p>
        </p:txBody>
      </p:sp>
      <p:pic>
        <p:nvPicPr>
          <p:cNvPr id="4098" name="Picture 2" descr="C:\Users\Кристина\Desktop\154361-3205c-30079022-m750x7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980728"/>
            <a:ext cx="2519772" cy="1679848"/>
          </a:xfrm>
          <a:prstGeom prst="rect">
            <a:avLst/>
          </a:prstGeom>
          <a:noFill/>
        </p:spPr>
      </p:pic>
      <p:pic>
        <p:nvPicPr>
          <p:cNvPr id="4099" name="Picture 3" descr="C:\Users\Кристина\Desktop\ffede2e6e9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212976"/>
            <a:ext cx="2014639" cy="290398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69</TotalTime>
  <Words>104</Words>
  <Application>Microsoft Office PowerPoint</Application>
  <PresentationFormat>Экран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Презентация PowerPoint</vt:lpstr>
      <vt:lpstr>Презентация PowerPoint</vt:lpstr>
      <vt:lpstr>Физические свойства меди:</vt:lpstr>
      <vt:lpstr>Содержание в природе:</vt:lpstr>
      <vt:lpstr>Способы получения меди</vt:lpstr>
      <vt:lpstr>Химические св-ва меди:</vt:lpstr>
      <vt:lpstr>Применение меди: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Медь</dc:title>
  <dc:creator>Кристина</dc:creator>
  <cp:lastModifiedBy>Arkasha Tita</cp:lastModifiedBy>
  <cp:revision>11</cp:revision>
  <dcterms:created xsi:type="dcterms:W3CDTF">2012-03-19T07:55:11Z</dcterms:created>
  <dcterms:modified xsi:type="dcterms:W3CDTF">2021-05-18T19:43:48Z</dcterms:modified>
</cp:coreProperties>
</file>