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9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54875-C8F4-46E1-BE93-B8DC010EDF8F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968E7-5ADF-4C58-9D9B-D7A4A898C6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2569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54875-C8F4-46E1-BE93-B8DC010EDF8F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968E7-5ADF-4C58-9D9B-D7A4A898C6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1060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54875-C8F4-46E1-BE93-B8DC010EDF8F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968E7-5ADF-4C58-9D9B-D7A4A898C6DF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828845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54875-C8F4-46E1-BE93-B8DC010EDF8F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968E7-5ADF-4C58-9D9B-D7A4A898C6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66594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54875-C8F4-46E1-BE93-B8DC010EDF8F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968E7-5ADF-4C58-9D9B-D7A4A898C6DF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172155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54875-C8F4-46E1-BE93-B8DC010EDF8F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968E7-5ADF-4C58-9D9B-D7A4A898C6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89208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54875-C8F4-46E1-BE93-B8DC010EDF8F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968E7-5ADF-4C58-9D9B-D7A4A898C6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82997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54875-C8F4-46E1-BE93-B8DC010EDF8F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968E7-5ADF-4C58-9D9B-D7A4A898C6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10340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54875-C8F4-46E1-BE93-B8DC010EDF8F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968E7-5ADF-4C58-9D9B-D7A4A898C6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1111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54875-C8F4-46E1-BE93-B8DC010EDF8F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968E7-5ADF-4C58-9D9B-D7A4A898C6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87620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54875-C8F4-46E1-BE93-B8DC010EDF8F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968E7-5ADF-4C58-9D9B-D7A4A898C6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57093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54875-C8F4-46E1-BE93-B8DC010EDF8F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968E7-5ADF-4C58-9D9B-D7A4A898C6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67754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54875-C8F4-46E1-BE93-B8DC010EDF8F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968E7-5ADF-4C58-9D9B-D7A4A898C6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6207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54875-C8F4-46E1-BE93-B8DC010EDF8F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968E7-5ADF-4C58-9D9B-D7A4A898C6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98391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54875-C8F4-46E1-BE93-B8DC010EDF8F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968E7-5ADF-4C58-9D9B-D7A4A898C6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49526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54875-C8F4-46E1-BE93-B8DC010EDF8F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968E7-5ADF-4C58-9D9B-D7A4A898C6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74424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B54875-C8F4-46E1-BE93-B8DC010EDF8F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CD968E7-5ADF-4C58-9D9B-D7A4A898C6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07699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docs.google.com/forms/d/e/1FAIpQLSdENWfQhBxtAI2fa8zlyLQ0lVZNh1r5K4FA5-7ol50Yt9Eyuw/viewform?usp=sf_link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2035school.ru/htmllesson/smezhnye_i_vertikalnye_ugly_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2035school.ru/htmllesson/smezhnye_i_vertikalnye_ugly_/10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2035school.ru/htmllesson/smezhnye_i_vertikalnye_ugly_/5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2035school.ru/htmllesson/smezhnye_i_vertikalnye_ugly_/11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804987" y="367010"/>
            <a:ext cx="74690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0" dirty="0" smtClean="0">
                <a:solidFill>
                  <a:srgbClr val="212529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Республиканский турнир</a:t>
            </a:r>
          </a:p>
          <a:p>
            <a:pPr algn="ctr"/>
            <a:r>
              <a:rPr lang="ru-RU" sz="2400" b="1" i="0" dirty="0" smtClean="0">
                <a:solidFill>
                  <a:srgbClr val="212529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«Цифровой прорыв – вектор безопасности и успешности»</a:t>
            </a:r>
            <a:endParaRPr lang="ru-RU" sz="2400" b="1" i="0" dirty="0">
              <a:solidFill>
                <a:srgbClr val="212529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804987" y="2107821"/>
            <a:ext cx="72723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Технологическая карта урока с использование ИКТ.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31725" y="2694469"/>
            <a:ext cx="935831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08530" marR="2081530" algn="ctr">
              <a:spcAft>
                <a:spcPts val="0"/>
              </a:spcAft>
            </a:pPr>
            <a:r>
              <a:rPr lang="ru-RU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Урок</a:t>
            </a:r>
            <a:r>
              <a:rPr lang="ru-RU" i="1" spc="29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геометрии</a:t>
            </a:r>
            <a:r>
              <a:rPr lang="ru-RU" i="1" spc="-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i="1" spc="-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7</a:t>
            </a:r>
            <a:r>
              <a:rPr lang="ru-RU" i="1" spc="-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классе</a:t>
            </a:r>
            <a:r>
              <a:rPr lang="ru-RU" i="1" spc="-1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</a:t>
            </a:r>
            <a:r>
              <a:rPr lang="ru-RU" i="1" spc="-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теме «Смежные</a:t>
            </a:r>
            <a:r>
              <a:rPr lang="ru-RU" i="1" spc="-1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i="1" spc="-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вертикальные</a:t>
            </a:r>
            <a:r>
              <a:rPr lang="ru-RU" i="1" spc="-1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углы»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660938" y="4743450"/>
            <a:ext cx="42291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Фатыхова</a:t>
            </a:r>
            <a:r>
              <a:rPr lang="ru-RU" dirty="0" smtClean="0"/>
              <a:t> Елена Васильевна</a:t>
            </a:r>
          </a:p>
          <a:p>
            <a:r>
              <a:rPr lang="ru-RU" dirty="0" smtClean="0"/>
              <a:t>Учитель математики МБОУ «Чепчуговская СОШ Высокогорского МР Республики Татарстан»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61771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-185737" y="280987"/>
            <a:ext cx="113157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08530" marR="2081530" algn="ctr">
              <a:spcAft>
                <a:spcPts val="0"/>
              </a:spcAft>
            </a:pPr>
            <a:r>
              <a:rPr lang="ru-RU" sz="16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Урок</a:t>
            </a:r>
            <a:r>
              <a:rPr lang="ru-RU" sz="1600" b="1" i="1" spc="29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геометрии</a:t>
            </a:r>
            <a:r>
              <a:rPr lang="ru-RU" sz="1600" b="1" i="1" spc="-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1600" b="1" i="1" spc="-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7</a:t>
            </a:r>
            <a:r>
              <a:rPr lang="ru-RU" sz="1600" b="1" i="1" spc="-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классе</a:t>
            </a:r>
            <a:r>
              <a:rPr lang="ru-RU" sz="1600" b="1" i="1" spc="-1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</a:t>
            </a:r>
            <a:r>
              <a:rPr lang="ru-RU" sz="1600" b="1" i="1" spc="-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теме «Смежные</a:t>
            </a:r>
            <a:r>
              <a:rPr lang="ru-RU" sz="1600" b="1" i="1" spc="-1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1600" b="1" i="1" spc="-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вертикальные</a:t>
            </a:r>
            <a:r>
              <a:rPr lang="ru-RU" sz="1600" b="1" i="1" spc="-1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углы»</a:t>
            </a:r>
            <a:endParaRPr lang="ru-RU" sz="16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47511" y="1044059"/>
            <a:ext cx="11814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Тип</a:t>
            </a:r>
            <a:r>
              <a:rPr lang="ru-RU" spc="-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урока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018093" y="1044059"/>
            <a:ext cx="29080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Изучение нового материала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47511" y="1653243"/>
            <a:ext cx="12904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Цель урока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018093" y="1514743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Создать условия для введения понятий смежных и вертикальных углов, рассмотрения их свойств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47511" y="2686945"/>
            <a:ext cx="27662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Образовательные</a:t>
            </a:r>
            <a:r>
              <a:rPr lang="ru-RU" spc="-3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ресурсы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605213" y="2436876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>
              <a:spcAft>
                <a:spcPts val="0"/>
              </a:spcAft>
              <a:buSzPts val="1200"/>
              <a:buFont typeface="Times New Roman" panose="02020603050405020304" pitchFamily="18" charset="0"/>
              <a:buAutoNum type="arabicParenR"/>
              <a:tabLst>
                <a:tab pos="524510" algn="l"/>
              </a:tabLst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Презентация</a:t>
            </a:r>
            <a:r>
              <a:rPr lang="ru-RU" spc="-2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</a:t>
            </a:r>
            <a:r>
              <a:rPr lang="ru-RU" spc="-2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рисунками</a:t>
            </a:r>
            <a:r>
              <a:rPr lang="ru-RU" spc="-1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для</a:t>
            </a:r>
            <a:r>
              <a:rPr lang="ru-RU" spc="-2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демонстрации</a:t>
            </a:r>
            <a:r>
              <a:rPr lang="ru-RU" spc="-2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заданий</a:t>
            </a:r>
          </a:p>
          <a:p>
            <a:pPr marL="342900" lvl="0" indent="-342900">
              <a:spcAft>
                <a:spcPts val="0"/>
              </a:spcAft>
              <a:buSzPts val="1200"/>
              <a:buFont typeface="Times New Roman" panose="02020603050405020304" pitchFamily="18" charset="0"/>
              <a:buAutoNum type="arabicParenR"/>
              <a:tabLst>
                <a:tab pos="524510" algn="l"/>
              </a:tabLst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Компьютер с образовательной программой «Открытая школа»</a:t>
            </a:r>
          </a:p>
          <a:p>
            <a:pPr marL="342900" lvl="0" indent="-342900">
              <a:spcAft>
                <a:spcPts val="0"/>
              </a:spcAft>
              <a:buSzPts val="1200"/>
              <a:buFont typeface="Times New Roman" panose="02020603050405020304" pitchFamily="18" charset="0"/>
              <a:buAutoNum type="arabicParenR"/>
              <a:tabLst>
                <a:tab pos="524510" algn="l"/>
              </a:tabLst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Задания для самостоятельной работы в </a:t>
            </a:r>
            <a:r>
              <a:rPr lang="en-US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google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форме</a:t>
            </a:r>
            <a:endParaRPr lang="ru-RU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2"/>
          <a:srcRect l="20858" t="24779" r="21016" b="7062"/>
          <a:stretch/>
        </p:blipFill>
        <p:spPr>
          <a:xfrm>
            <a:off x="1186050" y="3978409"/>
            <a:ext cx="4020811" cy="2650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205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-428624" y="166687"/>
            <a:ext cx="113157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08530" marR="2081530" algn="ctr">
              <a:spcAft>
                <a:spcPts val="0"/>
              </a:spcAft>
            </a:pPr>
            <a:r>
              <a:rPr lang="ru-RU" sz="16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Урок</a:t>
            </a:r>
            <a:r>
              <a:rPr lang="ru-RU" sz="1600" b="1" i="1" spc="29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геометрии</a:t>
            </a:r>
            <a:r>
              <a:rPr lang="ru-RU" sz="1600" b="1" i="1" spc="-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1600" b="1" i="1" spc="-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7</a:t>
            </a:r>
            <a:r>
              <a:rPr lang="ru-RU" sz="1600" b="1" i="1" spc="-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классе</a:t>
            </a:r>
            <a:r>
              <a:rPr lang="ru-RU" sz="1600" b="1" i="1" spc="-1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</a:t>
            </a:r>
            <a:r>
              <a:rPr lang="ru-RU" sz="1600" b="1" i="1" spc="-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теме «Смежные</a:t>
            </a:r>
            <a:r>
              <a:rPr lang="ru-RU" sz="1600" b="1" i="1" spc="-1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1600" b="1" i="1" spc="-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вертикальные</a:t>
            </a:r>
            <a:r>
              <a:rPr lang="ru-RU" sz="1600" b="1" i="1" spc="-1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углы»</a:t>
            </a:r>
            <a:endParaRPr lang="ru-RU" sz="16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98345" y="715447"/>
            <a:ext cx="52617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</a:t>
            </a:r>
            <a:r>
              <a:rPr lang="ru-RU" b="1" spc="-1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этап.</a:t>
            </a:r>
            <a:r>
              <a:rPr lang="ru-RU" b="1" spc="-1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Актуализация</a:t>
            </a:r>
            <a:r>
              <a:rPr lang="ru-RU" b="1" spc="-3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опорных</a:t>
            </a:r>
            <a:r>
              <a:rPr lang="ru-RU" b="1" spc="-1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знаний</a:t>
            </a:r>
            <a:r>
              <a:rPr lang="ru-RU" b="1" spc="-1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учащихся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119437" y="129498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Выявить уровень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сформированности</a:t>
            </a:r>
            <a:r>
              <a:rPr lang="ru-RU" spc="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теоретических</a:t>
            </a:r>
            <a:r>
              <a:rPr lang="ru-RU" spc="-2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знаний</a:t>
            </a:r>
            <a:r>
              <a:rPr lang="ru-RU" spc="-2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</a:t>
            </a:r>
            <a:r>
              <a:rPr lang="ru-RU" spc="-1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данной</a:t>
            </a:r>
            <a:r>
              <a:rPr lang="ru-RU" spc="-1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теме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11872" y="1433484"/>
            <a:ext cx="20528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Цель</a:t>
            </a:r>
            <a:r>
              <a:rPr lang="ru-RU" spc="-1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деятельности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11872" y="2500227"/>
            <a:ext cx="123989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hlinkClick r:id="rId2"/>
              </a:rPr>
              <a:t>Тест </a:t>
            </a:r>
            <a:endParaRPr lang="ru-RU" dirty="0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3"/>
          <a:srcRect l="30000" t="10189" r="31445" b="12691"/>
          <a:stretch/>
        </p:blipFill>
        <p:spPr>
          <a:xfrm>
            <a:off x="411872" y="3037502"/>
            <a:ext cx="3249173" cy="3654085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4"/>
          <a:srcRect l="37617" t="9771" r="38359" b="13316"/>
          <a:stretch/>
        </p:blipFill>
        <p:spPr>
          <a:xfrm>
            <a:off x="4347565" y="2151522"/>
            <a:ext cx="2300287" cy="4140517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5"/>
          <a:srcRect l="37266" t="9563" r="39296" b="14983"/>
          <a:stretch/>
        </p:blipFill>
        <p:spPr>
          <a:xfrm>
            <a:off x="7100888" y="2131874"/>
            <a:ext cx="2357437" cy="4160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7169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-185737" y="280987"/>
            <a:ext cx="113157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08530" marR="2081530" algn="ctr">
              <a:spcAft>
                <a:spcPts val="0"/>
              </a:spcAft>
            </a:pPr>
            <a:r>
              <a:rPr lang="ru-RU" sz="16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Урок</a:t>
            </a:r>
            <a:r>
              <a:rPr lang="ru-RU" sz="1600" b="1" i="1" spc="29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геометрии</a:t>
            </a:r>
            <a:r>
              <a:rPr lang="ru-RU" sz="1600" b="1" i="1" spc="-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1600" b="1" i="1" spc="-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7</a:t>
            </a:r>
            <a:r>
              <a:rPr lang="ru-RU" sz="1600" b="1" i="1" spc="-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классе</a:t>
            </a:r>
            <a:r>
              <a:rPr lang="ru-RU" sz="1600" b="1" i="1" spc="-1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</a:t>
            </a:r>
            <a:r>
              <a:rPr lang="ru-RU" sz="1600" b="1" i="1" spc="-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теме «Смежные</a:t>
            </a:r>
            <a:r>
              <a:rPr lang="ru-RU" sz="1600" b="1" i="1" spc="-1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1600" b="1" i="1" spc="-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вертикальные</a:t>
            </a:r>
            <a:r>
              <a:rPr lang="ru-RU" sz="1600" b="1" i="1" spc="-1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углы»</a:t>
            </a:r>
            <a:endParaRPr lang="ru-RU" sz="16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127429" y="619541"/>
            <a:ext cx="39940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II</a:t>
            </a:r>
            <a:r>
              <a:rPr lang="ru-RU" b="1" spc="29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этап.</a:t>
            </a:r>
            <a:r>
              <a:rPr lang="ru-RU" b="1" spc="-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Изучение нового материала.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640830" y="1068381"/>
            <a:ext cx="2738891" cy="2590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67945">
              <a:lnSpc>
                <a:spcPts val="1325"/>
              </a:lnSpc>
              <a:spcAft>
                <a:spcPts val="0"/>
              </a:spcAft>
            </a:pPr>
            <a:r>
              <a:rPr lang="ru-RU" spc="-1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Открытие новых знаний. 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82385" y="1013238"/>
            <a:ext cx="20547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Цель деятельности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90525" y="1776266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marL="67945"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Работа с презентацией. ЭОР «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hlinkClick r:id="rId2"/>
              </a:rPr>
              <a:t>Открытая школа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»</a:t>
            </a:r>
          </a:p>
          <a:p>
            <a:pPr marL="67945"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Вводиться понятие смежных и вертикальных углов.</a:t>
            </a:r>
            <a:endParaRPr lang="ru-RU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/>
          <a:srcRect l="11368" t="9147" r="18438" b="15608"/>
          <a:stretch/>
        </p:blipFill>
        <p:spPr>
          <a:xfrm>
            <a:off x="390525" y="2871437"/>
            <a:ext cx="4504534" cy="271475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4"/>
          <a:srcRect l="21211" t="25822" r="24531" b="28114"/>
          <a:stretch/>
        </p:blipFill>
        <p:spPr>
          <a:xfrm>
            <a:off x="5124450" y="2816293"/>
            <a:ext cx="5010149" cy="2391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6501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-185737" y="280987"/>
            <a:ext cx="113157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08530" marR="2081530" algn="ctr">
              <a:spcAft>
                <a:spcPts val="0"/>
              </a:spcAft>
            </a:pPr>
            <a:r>
              <a:rPr lang="ru-RU" sz="16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Урок</a:t>
            </a:r>
            <a:r>
              <a:rPr lang="ru-RU" sz="1600" b="1" i="1" spc="29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геометрии</a:t>
            </a:r>
            <a:r>
              <a:rPr lang="ru-RU" sz="1600" b="1" i="1" spc="-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1600" b="1" i="1" spc="-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7</a:t>
            </a:r>
            <a:r>
              <a:rPr lang="ru-RU" sz="1600" b="1" i="1" spc="-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классе</a:t>
            </a:r>
            <a:r>
              <a:rPr lang="ru-RU" sz="1600" b="1" i="1" spc="-1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</a:t>
            </a:r>
            <a:r>
              <a:rPr lang="ru-RU" sz="1600" b="1" i="1" spc="-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теме «Смежные</a:t>
            </a:r>
            <a:r>
              <a:rPr lang="ru-RU" sz="1600" b="1" i="1" spc="-1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1600" b="1" i="1" spc="-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вертикальные</a:t>
            </a:r>
            <a:r>
              <a:rPr lang="ru-RU" sz="1600" b="1" i="1" spc="-1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углы»</a:t>
            </a:r>
            <a:endParaRPr lang="ru-RU" sz="16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61937" y="1285592"/>
            <a:ext cx="455295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7945"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Карточка 1</a:t>
            </a: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Проведите прямую АВ. Отметьте точку С лежащую между А и В. Проведите луч СК. Определите вид углов. Измерьте углы АСК и КСВ. Найдите их сумму.</a:t>
            </a: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Проведите прямую М</a:t>
            </a:r>
            <a:r>
              <a:rPr lang="en-US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Отметьте на ней точку О. Проведите луч Е. Определите вид углов. Измерьте углы МОЕ и </a:t>
            </a:r>
            <a:r>
              <a:rPr lang="en-US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EON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Найдите их сумму.</a:t>
            </a:r>
          </a:p>
          <a:p>
            <a:pPr marL="67945"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Ответьте на вопросы:</a:t>
            </a:r>
          </a:p>
          <a:p>
            <a:pPr marL="67945"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Какой вид углов получился.</a:t>
            </a:r>
          </a:p>
          <a:p>
            <a:pPr marL="67945"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Чему равна их сумма.</a:t>
            </a:r>
          </a:p>
          <a:p>
            <a:pPr marL="67945"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Сделайте вывод.</a:t>
            </a:r>
            <a:endParaRPr lang="ru-RU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172076" y="1285592"/>
            <a:ext cx="4714875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7945"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Карточка 2</a:t>
            </a: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Начертите неразвернутый угол МОК. Проведите лучи ОС и ОD являющиеся продолжением сторон угла МОК. Измерьте получившиеся углы. Определите вид углов.</a:t>
            </a: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Начертите неразвернутый угол АОВ. Проведите лучи ОК и О</a:t>
            </a:r>
            <a:r>
              <a:rPr lang="en-US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Измерьте получившиеся углы. Определите вид углов.</a:t>
            </a:r>
          </a:p>
          <a:p>
            <a:pPr marL="67945"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Ответьте на вопросы:</a:t>
            </a:r>
          </a:p>
          <a:p>
            <a:pPr marL="67945"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Какие виды углов получились.</a:t>
            </a:r>
          </a:p>
          <a:p>
            <a:pPr marL="67945"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Сравните измеренные углы в задании 1 и в задании 2, сделайте вывод.</a:t>
            </a:r>
            <a:endParaRPr lang="ru-RU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713527" y="749548"/>
            <a:ext cx="4483150" cy="2590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67945">
              <a:lnSpc>
                <a:spcPts val="1325"/>
              </a:lnSpc>
              <a:spcAft>
                <a:spcPts val="0"/>
              </a:spcAft>
            </a:pPr>
            <a:r>
              <a:rPr lang="ru-RU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Работа в группах (практическая работа)</a:t>
            </a:r>
            <a:endParaRPr lang="ru-RU" sz="16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412208" y="5921961"/>
            <a:ext cx="4663136" cy="2590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67945">
              <a:lnSpc>
                <a:spcPts val="1335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Просматривают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hlinkClick r:id="rId2"/>
              </a:rPr>
              <a:t> в</a:t>
            </a:r>
            <a:r>
              <a:rPr lang="ru-RU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hlinkClick r:id="rId2"/>
              </a:rPr>
              <a:t>идеоролик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hlinkClick r:id="rId2"/>
              </a:rPr>
              <a:t> 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 данной теме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552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833960" y="619541"/>
            <a:ext cx="26414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III</a:t>
            </a:r>
            <a:r>
              <a:rPr lang="ru-RU" b="1" spc="-2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этап.</a:t>
            </a:r>
            <a:r>
              <a:rPr lang="ru-RU" b="1" spc="-1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Решение задач.</a:t>
            </a:r>
            <a:endParaRPr lang="ru-RU" dirty="0"/>
          </a:p>
        </p:txBody>
      </p:sp>
      <p:sp>
        <p:nvSpPr>
          <p:cNvPr id="5" name="Заголовок 3"/>
          <p:cNvSpPr>
            <a:spLocks noGrp="1"/>
          </p:cNvSpPr>
          <p:nvPr>
            <p:ph type="title"/>
          </p:nvPr>
        </p:nvSpPr>
        <p:spPr>
          <a:xfrm>
            <a:off x="-185737" y="280987"/>
            <a:ext cx="113157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08530" marR="2081530" algn="ctr">
              <a:spcAft>
                <a:spcPts val="0"/>
              </a:spcAft>
            </a:pPr>
            <a:r>
              <a:rPr lang="ru-RU" sz="16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Урок</a:t>
            </a:r>
            <a:r>
              <a:rPr lang="ru-RU" sz="1600" b="1" i="1" spc="29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геометрии</a:t>
            </a:r>
            <a:r>
              <a:rPr lang="ru-RU" sz="1600" b="1" i="1" spc="-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1600" b="1" i="1" spc="-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7</a:t>
            </a:r>
            <a:r>
              <a:rPr lang="ru-RU" sz="1600" b="1" i="1" spc="-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классе</a:t>
            </a:r>
            <a:r>
              <a:rPr lang="ru-RU" sz="1600" b="1" i="1" spc="-1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</a:t>
            </a:r>
            <a:r>
              <a:rPr lang="ru-RU" sz="1600" b="1" i="1" spc="-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теме «Смежные</a:t>
            </a:r>
            <a:r>
              <a:rPr lang="ru-RU" sz="1600" b="1" i="1" spc="-1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1600" b="1" i="1" spc="-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вертикальные</a:t>
            </a:r>
            <a:r>
              <a:rPr lang="ru-RU" sz="1600" b="1" i="1" spc="-1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углы»</a:t>
            </a:r>
            <a:endParaRPr lang="ru-RU" sz="16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69548" y="1173487"/>
            <a:ext cx="6751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Цель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873188" y="1034987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Совершенствовать навыки решения задач по изученной теме.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67870" y="2630141"/>
            <a:ext cx="418651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67310" lvl="0" indent="-342900"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Найдите градусную меру угла, если смежный с ним равен 124</a:t>
            </a:r>
            <a:r>
              <a:rPr lang="ru-RU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0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</a:p>
          <a:p>
            <a:pPr marL="342900" marR="67310" lvl="0" indent="-342900"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Один из смежных углов равен 34</a:t>
            </a:r>
            <a:r>
              <a:rPr lang="ru-RU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0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Найдите другой угол.</a:t>
            </a:r>
          </a:p>
          <a:p>
            <a:pPr marL="342900" marR="67310" lvl="0" indent="-342900"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Один из вертикальных углов равен 110</a:t>
            </a:r>
            <a:r>
              <a:rPr lang="ru-RU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0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найдите оставшиеся углы.</a:t>
            </a:r>
          </a:p>
          <a:p>
            <a:pPr marL="342900" marR="67310" lvl="0" indent="-342900"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Один из вертикальных углов равен 46</a:t>
            </a:r>
            <a:r>
              <a:rPr lang="ru-RU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0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найдите оставшиеся углы.</a:t>
            </a:r>
          </a:p>
          <a:p>
            <a:pPr marL="67945" marR="67310"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 marL="67945" marR="67310"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107140" y="1912099"/>
            <a:ext cx="53832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Парная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работа. Решение задач на готовых чертежах. </a:t>
            </a:r>
            <a:endParaRPr lang="ru-RU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2"/>
          <a:srcRect l="28623" t="36856" r="23456" b="17239"/>
          <a:stretch/>
        </p:blipFill>
        <p:spPr>
          <a:xfrm>
            <a:off x="5272542" y="2630141"/>
            <a:ext cx="3952140" cy="2183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633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79941" y="1173487"/>
            <a:ext cx="50135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первичное закрепление навыков изученной темы</a:t>
            </a:r>
            <a:endParaRPr lang="ru-RU" dirty="0"/>
          </a:p>
        </p:txBody>
      </p:sp>
      <p:sp>
        <p:nvSpPr>
          <p:cNvPr id="5" name="Заголовок 3"/>
          <p:cNvSpPr>
            <a:spLocks noGrp="1"/>
          </p:cNvSpPr>
          <p:nvPr>
            <p:ph type="title"/>
          </p:nvPr>
        </p:nvSpPr>
        <p:spPr>
          <a:xfrm>
            <a:off x="-185737" y="280987"/>
            <a:ext cx="113157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08530" marR="2081530" algn="ctr">
              <a:spcAft>
                <a:spcPts val="0"/>
              </a:spcAft>
            </a:pPr>
            <a:r>
              <a:rPr lang="ru-RU" sz="16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Урок</a:t>
            </a:r>
            <a:r>
              <a:rPr lang="ru-RU" sz="1600" b="1" i="1" spc="29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геометрии</a:t>
            </a:r>
            <a:r>
              <a:rPr lang="ru-RU" sz="1600" b="1" i="1" spc="-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1600" b="1" i="1" spc="-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7</a:t>
            </a:r>
            <a:r>
              <a:rPr lang="ru-RU" sz="1600" b="1" i="1" spc="-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классе</a:t>
            </a:r>
            <a:r>
              <a:rPr lang="ru-RU" sz="1600" b="1" i="1" spc="-1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</a:t>
            </a:r>
            <a:r>
              <a:rPr lang="ru-RU" sz="1600" b="1" i="1" spc="-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теме «Смежные</a:t>
            </a:r>
            <a:r>
              <a:rPr lang="ru-RU" sz="1600" b="1" i="1" spc="-1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1600" b="1" i="1" spc="-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вертикальные</a:t>
            </a:r>
            <a:r>
              <a:rPr lang="ru-RU" sz="1600" b="1" i="1" spc="-1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углы»</a:t>
            </a:r>
            <a:endParaRPr lang="ru-RU" sz="16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69548" y="1173487"/>
            <a:ext cx="6751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Цель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868434" y="1773599"/>
            <a:ext cx="83864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7945" marR="67310"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Выполнение индивидуальной самостоятельной работы в ЭОР «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hlinkClick r:id="rId2"/>
              </a:rPr>
              <a:t>Открытая школа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».</a:t>
            </a:r>
          </a:p>
          <a:p>
            <a:pPr marL="67945" marR="67310"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Упражнение 1.1, 1.2, 3, 4</a:t>
            </a:r>
            <a:endParaRPr lang="ru-RU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/>
          <a:srcRect l="22169" t="34503" r="34265" b="28617"/>
          <a:stretch/>
        </p:blipFill>
        <p:spPr>
          <a:xfrm>
            <a:off x="550412" y="2419930"/>
            <a:ext cx="4397189" cy="209283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/>
          <a:srcRect l="21838" t="33718" r="35257" b="28421"/>
          <a:stretch/>
        </p:blipFill>
        <p:spPr>
          <a:xfrm>
            <a:off x="5061676" y="2402216"/>
            <a:ext cx="4289613" cy="212826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5"/>
          <a:srcRect l="22389" t="23909" r="34927" b="17435"/>
          <a:stretch/>
        </p:blipFill>
        <p:spPr>
          <a:xfrm>
            <a:off x="764650" y="4758707"/>
            <a:ext cx="3968715" cy="194333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6"/>
          <a:srcRect l="22500" t="19397" r="37353" b="12335"/>
          <a:stretch/>
        </p:blipFill>
        <p:spPr>
          <a:xfrm>
            <a:off x="5061676" y="4012633"/>
            <a:ext cx="2813064" cy="2689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7261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-185737" y="280987"/>
            <a:ext cx="113157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08530" marR="2081530" algn="ctr">
              <a:spcAft>
                <a:spcPts val="0"/>
              </a:spcAft>
            </a:pPr>
            <a:r>
              <a:rPr lang="ru-RU" sz="16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Урок</a:t>
            </a:r>
            <a:r>
              <a:rPr lang="ru-RU" sz="1600" b="1" i="1" spc="29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геометрии</a:t>
            </a:r>
            <a:r>
              <a:rPr lang="ru-RU" sz="1600" b="1" i="1" spc="-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1600" b="1" i="1" spc="-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7</a:t>
            </a:r>
            <a:r>
              <a:rPr lang="ru-RU" sz="1600" b="1" i="1" spc="-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классе</a:t>
            </a:r>
            <a:r>
              <a:rPr lang="ru-RU" sz="1600" b="1" i="1" spc="-1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</a:t>
            </a:r>
            <a:r>
              <a:rPr lang="ru-RU" sz="1600" b="1" i="1" spc="-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теме «Смежные</a:t>
            </a:r>
            <a:r>
              <a:rPr lang="ru-RU" sz="1600" b="1" i="1" spc="-1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1600" b="1" i="1" spc="-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вертикальные</a:t>
            </a:r>
            <a:r>
              <a:rPr lang="ru-RU" sz="1600" b="1" i="1" spc="-1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углы»</a:t>
            </a:r>
            <a:endParaRPr lang="ru-RU" sz="16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622792" y="619541"/>
            <a:ext cx="36986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IV</a:t>
            </a:r>
            <a:r>
              <a:rPr lang="ru-RU" b="1" spc="-1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этап.</a:t>
            </a:r>
            <a:r>
              <a:rPr lang="ru-RU" b="1" spc="-1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Итоги</a:t>
            </a:r>
            <a:r>
              <a:rPr lang="ru-RU" b="1" spc="28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урока.</a:t>
            </a:r>
            <a:r>
              <a:rPr lang="ru-RU" b="1" spc="-2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Рефлексия.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52718" y="1236189"/>
            <a:ext cx="877196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7945" marR="67310"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Комментирую домашнее задание</a:t>
            </a: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</a:p>
          <a:p>
            <a:pPr marL="67945" marR="67310"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1. изучить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пункты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11-12.</a:t>
            </a:r>
          </a:p>
          <a:p>
            <a:pPr marL="67945" marR="67310"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2. выполнить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практической задание №55, №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56.</a:t>
            </a:r>
          </a:p>
          <a:p>
            <a:pPr marL="67945" marR="67310"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3.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решить задачу № 61.</a:t>
            </a:r>
          </a:p>
          <a:p>
            <a:pPr marL="67945" marR="67310">
              <a:spcAft>
                <a:spcPts val="0"/>
              </a:spcAft>
            </a:pPr>
            <a:r>
              <a:rPr lang="ru-RU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Дополнительной задание</a:t>
            </a:r>
            <a:r>
              <a:rPr lang="ru-RU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</a:p>
          <a:p>
            <a:pPr marL="67945" marR="67310"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ЭОР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«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hlinkClick r:id="rId2"/>
              </a:rPr>
              <a:t>Открытая школа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», выполнить упражнения 2, 5, 6,7, 11</a:t>
            </a:r>
            <a:endParaRPr lang="ru-RU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52718" y="3272389"/>
            <a:ext cx="8933329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7945" marR="1550035">
              <a:spcAft>
                <a:spcPts val="0"/>
              </a:spcAft>
            </a:pPr>
            <a:r>
              <a:rPr lang="ru-RU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Рефлексия:</a:t>
            </a:r>
          </a:p>
          <a:p>
            <a:pPr marL="67945" marR="1550035"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На</a:t>
            </a:r>
            <a:r>
              <a:rPr lang="ru-RU" spc="-2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уроке</a:t>
            </a:r>
            <a:r>
              <a:rPr lang="ru-RU" spc="-3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мы</a:t>
            </a:r>
            <a:r>
              <a:rPr lang="ru-RU" spc="-3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повторили…</a:t>
            </a:r>
            <a:r>
              <a:rPr lang="ru-RU" spc="-28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67945" marR="154940"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Сегодня</a:t>
            </a:r>
            <a:r>
              <a:rPr lang="ru-RU" spc="-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мы узнали…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67945"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Было</a:t>
            </a:r>
            <a:r>
              <a:rPr lang="ru-RU" spc="-1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интересно…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>
              <a:spcAft>
                <a:spcPts val="0"/>
              </a:spcAft>
              <a:buSzPts val="1100"/>
              <a:tabLst>
                <a:tab pos="196215" algn="l"/>
              </a:tabLst>
            </a:pPr>
            <a:r>
              <a:rPr lang="ru-RU" b="1" i="1" spc="-5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Прошу</a:t>
            </a:r>
            <a:r>
              <a:rPr lang="ru-RU" b="1" i="1" spc="-3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i="1" spc="-5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обучающихся назвать:</a:t>
            </a:r>
            <a:endParaRPr lang="ru-RU" sz="1600" b="1" i="1" spc="-5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SzPts val="1200"/>
              <a:buFont typeface="Times New Roman" panose="02020603050405020304" pitchFamily="18" charset="0"/>
              <a:buChar char="-"/>
              <a:tabLst>
                <a:tab pos="156845" algn="l"/>
              </a:tabLs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самый</a:t>
            </a:r>
            <a:r>
              <a:rPr lang="ru-RU" spc="-1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интересный</a:t>
            </a:r>
            <a:r>
              <a:rPr lang="ru-RU" spc="-1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момент</a:t>
            </a:r>
            <a:r>
              <a:rPr lang="ru-RU" spc="-1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урока;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SzPts val="1200"/>
              <a:buFont typeface="Times New Roman" panose="02020603050405020304" pitchFamily="18" charset="0"/>
              <a:buChar char="-"/>
              <a:tabLst>
                <a:tab pos="156845" algn="l"/>
              </a:tabLs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самый</a:t>
            </a:r>
            <a:r>
              <a:rPr lang="ru-RU" spc="-2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интересный</a:t>
            </a:r>
            <a:r>
              <a:rPr lang="ru-RU" spc="-2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инструмент;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SzPts val="1200"/>
              <a:buFont typeface="Times New Roman" panose="02020603050405020304" pitchFamily="18" charset="0"/>
              <a:buChar char="-"/>
              <a:tabLst>
                <a:tab pos="156845" algn="l"/>
              </a:tabLs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самую</a:t>
            </a:r>
            <a:r>
              <a:rPr lang="ru-RU" spc="-2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интересную</a:t>
            </a:r>
            <a:r>
              <a:rPr lang="ru-RU" spc="-2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задачу.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497205" lvl="0">
              <a:spcAft>
                <a:spcPts val="0"/>
              </a:spcAft>
              <a:buSzPts val="1100"/>
              <a:tabLst>
                <a:tab pos="196215" algn="l"/>
              </a:tabLst>
            </a:pPr>
            <a:r>
              <a:rPr lang="ru-RU" b="1" i="1" spc="-5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Подведение обучающихся к самооценке </a:t>
            </a:r>
            <a:r>
              <a:rPr lang="ru-RU" b="1" i="1" spc="-28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i="1" spc="-5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деятельности на</a:t>
            </a:r>
            <a:r>
              <a:rPr lang="ru-RU" b="1" i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i="1" spc="-5" dirty="0">
                <a:latin typeface="Times New Roman" panose="02020603050405020304" pitchFamily="18" charset="0"/>
                <a:ea typeface="Times New Roman" panose="02020603050405020304" pitchFamily="18" charset="0"/>
              </a:rPr>
              <a:t>уроке.</a:t>
            </a:r>
            <a:endParaRPr lang="ru-RU" sz="1600" b="1" i="1" spc="-5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67945" marR="60960" algn="just">
              <a:spcBef>
                <a:spcPts val="5"/>
              </a:spcBef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У  вас на партах лежат оценочные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листы.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Подсчитав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средний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балл,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поставьте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каждый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себе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оценку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за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урок,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учитывая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результаты ваших самостоятельных работ.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6947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i?id=7c51ecf9fc467897dc570ff186f7cba2-4255367-images-thumbs&amp;ref=rim&amp;n=33&amp;w=220&amp;h=16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65024" cy="6948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5040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553</TotalTime>
  <Words>596</Words>
  <Application>Microsoft Office PowerPoint</Application>
  <PresentationFormat>Широкоэкранный</PresentationFormat>
  <Paragraphs>76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Calibri</vt:lpstr>
      <vt:lpstr>Times New Roman</vt:lpstr>
      <vt:lpstr>Trebuchet MS</vt:lpstr>
      <vt:lpstr>Wingdings 3</vt:lpstr>
      <vt:lpstr>Грань</vt:lpstr>
      <vt:lpstr>Презентация PowerPoint</vt:lpstr>
      <vt:lpstr>Урок геометрии в 7 классе по теме «Смежные и вертикальные углы»</vt:lpstr>
      <vt:lpstr>Урок геометрии в 7 классе по теме «Смежные и вертикальные углы»</vt:lpstr>
      <vt:lpstr>Урок геометрии в 7 классе по теме «Смежные и вертикальные углы»</vt:lpstr>
      <vt:lpstr>Урок геометрии в 7 классе по теме «Смежные и вертикальные углы»</vt:lpstr>
      <vt:lpstr>Урок геометрии в 7 классе по теме «Смежные и вертикальные углы»</vt:lpstr>
      <vt:lpstr>Урок геометрии в 7 классе по теме «Смежные и вертикальные углы»</vt:lpstr>
      <vt:lpstr>Урок геометрии в 7 классе по теме «Смежные и вертикальные углы»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14</cp:revision>
  <dcterms:created xsi:type="dcterms:W3CDTF">2022-04-03T08:06:46Z</dcterms:created>
  <dcterms:modified xsi:type="dcterms:W3CDTF">2022-04-03T17:49:56Z</dcterms:modified>
</cp:coreProperties>
</file>