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0" r:id="rId1"/>
  </p:sldMasterIdLst>
  <p:sldIdLst>
    <p:sldId id="256" r:id="rId2"/>
    <p:sldId id="257" r:id="rId3"/>
    <p:sldId id="258" r:id="rId4"/>
    <p:sldId id="259" r:id="rId5"/>
    <p:sldId id="260" r:id="rId6"/>
    <p:sldId id="278" r:id="rId7"/>
    <p:sldId id="279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4" r:id="rId17"/>
    <p:sldId id="272" r:id="rId18"/>
    <p:sldId id="273" r:id="rId19"/>
    <p:sldId id="275" r:id="rId20"/>
    <p:sldId id="276" r:id="rId21"/>
    <p:sldId id="277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766" autoAdjust="0"/>
  </p:normalViewPr>
  <p:slideViewPr>
    <p:cSldViewPr snapToGrid="0">
      <p:cViewPr>
        <p:scale>
          <a:sx n="72" d="100"/>
          <a:sy n="72" d="100"/>
        </p:scale>
        <p:origin x="-600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F2521-E3B1-4FAD-976D-77A4C630EA0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26068-B7BD-4E7A-9BF9-74CFBBE2F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632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F2521-E3B1-4FAD-976D-77A4C630EA0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26068-B7BD-4E7A-9BF9-74CFBBE2F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082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F2521-E3B1-4FAD-976D-77A4C630EA0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26068-B7BD-4E7A-9BF9-74CFBBE2F8E6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92637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F2521-E3B1-4FAD-976D-77A4C630EA0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26068-B7BD-4E7A-9BF9-74CFBBE2F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1143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F2521-E3B1-4FAD-976D-77A4C630EA0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26068-B7BD-4E7A-9BF9-74CFBBE2F8E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908512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F2521-E3B1-4FAD-976D-77A4C630EA0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26068-B7BD-4E7A-9BF9-74CFBBE2F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2842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F2521-E3B1-4FAD-976D-77A4C630EA0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26068-B7BD-4E7A-9BF9-74CFBBE2F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545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F2521-E3B1-4FAD-976D-77A4C630EA0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26068-B7BD-4E7A-9BF9-74CFBBE2F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307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F2521-E3B1-4FAD-976D-77A4C630EA0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26068-B7BD-4E7A-9BF9-74CFBBE2F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971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F2521-E3B1-4FAD-976D-77A4C630EA0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26068-B7BD-4E7A-9BF9-74CFBBE2F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098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F2521-E3B1-4FAD-976D-77A4C630EA0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26068-B7BD-4E7A-9BF9-74CFBBE2F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2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F2521-E3B1-4FAD-976D-77A4C630EA0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26068-B7BD-4E7A-9BF9-74CFBBE2F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329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F2521-E3B1-4FAD-976D-77A4C630EA0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26068-B7BD-4E7A-9BF9-74CFBBE2F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598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F2521-E3B1-4FAD-976D-77A4C630EA0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26068-B7BD-4E7A-9BF9-74CFBBE2F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073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F2521-E3B1-4FAD-976D-77A4C630EA0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26068-B7BD-4E7A-9BF9-74CFBBE2F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003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F2521-E3B1-4FAD-976D-77A4C630EA0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26068-B7BD-4E7A-9BF9-74CFBBE2F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420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F2521-E3B1-4FAD-976D-77A4C630EA0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0426068-B7BD-4E7A-9BF9-74CFBBE2F8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325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  <p:sldLayoutId id="2147483783" r:id="rId13"/>
    <p:sldLayoutId id="2147483784" r:id="rId14"/>
    <p:sldLayoutId id="2147483785" r:id="rId15"/>
    <p:sldLayoutId id="214748378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F1879C2-C699-E28E-2EAF-6A7AF4FD0608}"/>
              </a:ext>
            </a:extLst>
          </p:cNvPr>
          <p:cNvSpPr txBox="1"/>
          <p:nvPr/>
        </p:nvSpPr>
        <p:spPr>
          <a:xfrm>
            <a:off x="989351" y="674557"/>
            <a:ext cx="8259579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>
              <a:latin typeface="Arial Black" panose="020B0A04020102020204" pitchFamily="34" charset="0"/>
            </a:endParaRPr>
          </a:p>
          <a:p>
            <a:endParaRPr lang="ru-RU" dirty="0">
              <a:latin typeface="Arial Black" panose="020B0A04020102020204" pitchFamily="34" charset="0"/>
            </a:endParaRPr>
          </a:p>
          <a:p>
            <a:endParaRPr lang="ru-RU" dirty="0">
              <a:latin typeface="Arial Black" panose="020B0A04020102020204" pitchFamily="34" charset="0"/>
            </a:endParaRPr>
          </a:p>
          <a:p>
            <a:endParaRPr lang="ru-RU" dirty="0">
              <a:latin typeface="Arial Black" panose="020B0A04020102020204" pitchFamily="34" charset="0"/>
            </a:endParaRPr>
          </a:p>
          <a:p>
            <a:endParaRPr lang="ru-RU" dirty="0">
              <a:latin typeface="Arial Black" panose="020B0A04020102020204" pitchFamily="34" charset="0"/>
            </a:endParaRPr>
          </a:p>
          <a:p>
            <a:pPr algn="ctr"/>
            <a:r>
              <a:rPr lang="ru-RU" dirty="0">
                <a:latin typeface="Arial Black" panose="020B0A04020102020204" pitchFamily="34" charset="0"/>
              </a:rPr>
              <a:t>Исследовательская работа:</a:t>
            </a:r>
          </a:p>
          <a:p>
            <a:pPr algn="ctr"/>
            <a:r>
              <a:rPr lang="ru-RU" dirty="0">
                <a:latin typeface="Arial Black" panose="020B0A04020102020204" pitchFamily="34" charset="0"/>
              </a:rPr>
              <a:t>ИСТОРИЯ КАРТОГРАФИИ</a:t>
            </a:r>
          </a:p>
          <a:p>
            <a:endParaRPr lang="ru-RU" dirty="0">
              <a:latin typeface="Arial Black" panose="020B0A04020102020204" pitchFamily="34" charset="0"/>
            </a:endParaRPr>
          </a:p>
          <a:p>
            <a:endParaRPr lang="ru-RU" dirty="0">
              <a:latin typeface="Arial Black" panose="020B0A04020102020204" pitchFamily="34" charset="0"/>
            </a:endParaRPr>
          </a:p>
          <a:p>
            <a:endParaRPr lang="ru-RU" dirty="0">
              <a:latin typeface="Arial Black" panose="020B0A04020102020204" pitchFamily="34" charset="0"/>
            </a:endParaRPr>
          </a:p>
          <a:p>
            <a:endParaRPr lang="ru-RU" dirty="0">
              <a:latin typeface="Arial Black" panose="020B0A04020102020204" pitchFamily="34" charset="0"/>
            </a:endParaRPr>
          </a:p>
          <a:p>
            <a:endParaRPr lang="ru-RU" dirty="0">
              <a:latin typeface="Arial Black" panose="020B0A04020102020204" pitchFamily="34" charset="0"/>
            </a:endParaRPr>
          </a:p>
          <a:p>
            <a:pPr algn="r"/>
            <a:r>
              <a:rPr lang="ru-RU" dirty="0" smtClean="0"/>
              <a:t>»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Тихвин</a:t>
            </a:r>
          </a:p>
          <a:p>
            <a:r>
              <a:rPr lang="ru-RU" dirty="0"/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23969169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F1428DD-2B60-207C-076B-34CDE82D0472}"/>
              </a:ext>
            </a:extLst>
          </p:cNvPr>
          <p:cNvSpPr txBox="1"/>
          <p:nvPr/>
        </p:nvSpPr>
        <p:spPr>
          <a:xfrm>
            <a:off x="509666" y="4954411"/>
            <a:ext cx="984853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С именем М. В. Ломоносова связан новый период в истории русской картографии. Он уделял много внимания обучению картографов. В одной из рукописей М. В. Ломоносова сохранилась карта Северного Ледовитого океана, на которой намечен морской путь через «Океан Сибирский» на Камчатку.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9EC489D5-E04E-DDC4-F958-C397DAF25B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301" y="134497"/>
            <a:ext cx="8229600" cy="481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4181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1915176-AE94-B8E5-FF9A-734404E74E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480" y="309298"/>
            <a:ext cx="5852951" cy="57916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6E97BBF-9554-3938-FBDA-10079E7F1DE2}"/>
              </a:ext>
            </a:extLst>
          </p:cNvPr>
          <p:cNvSpPr txBox="1"/>
          <p:nvPr/>
        </p:nvSpPr>
        <p:spPr>
          <a:xfrm>
            <a:off x="6732570" y="671217"/>
            <a:ext cx="4644966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rial Black" panose="020B0A04020102020204" pitchFamily="34" charset="0"/>
              </a:rPr>
              <a:t>К эпохе Александра I относятся первые топографические съемки в России, исполнявшиеся сперва под руководством генерала </a:t>
            </a:r>
            <a:r>
              <a:rPr lang="ru-RU" dirty="0" err="1">
                <a:latin typeface="Arial Black" panose="020B0A04020102020204" pitchFamily="34" charset="0"/>
              </a:rPr>
              <a:t>Теннера</a:t>
            </a:r>
            <a:r>
              <a:rPr lang="ru-RU" dirty="0">
                <a:latin typeface="Arial Black" panose="020B0A04020102020204" pitchFamily="34" charset="0"/>
              </a:rPr>
              <a:t>, затем генерала Шуберта. Это было связано с крупными работами, как измерение (под руководством Струве) дуги меридиана от Лапландии до устьев Дуная и составление (с 1846 г.) 3-хверстной топографической карты западных губерний. При Александре II листы этой карты стали поступать и в продажу, и в то же время была издана 10-верстная карта Европейской России, также ряд карт по Азиатской России (Кавказу, Средней Азии), многие специальные карты.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D52F2CB-D0C7-0FC1-D667-C49536F150CB}"/>
              </a:ext>
            </a:extLst>
          </p:cNvPr>
          <p:cNvSpPr txBox="1"/>
          <p:nvPr/>
        </p:nvSpPr>
        <p:spPr>
          <a:xfrm>
            <a:off x="814464" y="6211195"/>
            <a:ext cx="61009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i="1" dirty="0" err="1">
                <a:latin typeface="Arial Black" panose="020B0A04020102020204" pitchFamily="34" charset="0"/>
              </a:rPr>
              <a:t>Cборный</a:t>
            </a:r>
            <a:r>
              <a:rPr lang="ru-RU" i="1" dirty="0">
                <a:latin typeface="Arial Black" panose="020B0A04020102020204" pitchFamily="34" charset="0"/>
              </a:rPr>
              <a:t> лист 3х верстовой карты Шуберта</a:t>
            </a:r>
          </a:p>
        </p:txBody>
      </p:sp>
    </p:spTree>
    <p:extLst>
      <p:ext uri="{BB962C8B-B14F-4D97-AF65-F5344CB8AC3E}">
        <p14:creationId xmlns:p14="http://schemas.microsoft.com/office/powerpoint/2010/main" val="1003477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E3115A0-5374-5C29-FCEF-902DB0ED44FC}"/>
              </a:ext>
            </a:extLst>
          </p:cNvPr>
          <p:cNvSpPr txBox="1"/>
          <p:nvPr/>
        </p:nvSpPr>
        <p:spPr>
          <a:xfrm>
            <a:off x="644577" y="4815511"/>
            <a:ext cx="947378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dirty="0">
                <a:latin typeface="Arial Black" panose="020B0A04020102020204" pitchFamily="34" charset="0"/>
              </a:rPr>
              <a:t>План Тихвинского посада 1678 года был составлен дворянином Иваном Зелениным и подьячим Петром Евстафьевым, по поручению правительства Великого Новгорода в связи с тяжебным делом между двумя тихвинскими монастырями - Успенским мужским и Введенским девичьим. План составлен без инструментальной съемки и без масштаба.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8C39141-A51B-C60B-93F2-4F106A183B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489" y="339014"/>
            <a:ext cx="8589363" cy="495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651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FF7CA3B-AA93-C298-2C9C-C82934C59CD5}"/>
              </a:ext>
            </a:extLst>
          </p:cNvPr>
          <p:cNvSpPr txBox="1"/>
          <p:nvPr/>
        </p:nvSpPr>
        <p:spPr>
          <a:xfrm>
            <a:off x="449704" y="5253814"/>
            <a:ext cx="960869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Позже был составлен первый инструментально снятый план посада Тихвина). Это была единственная карта, показывающая состояние застройки города до пожара 1770 года, который полностью уничтожил посад. Масштаб: 25 саженей в дюйме.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72721FF-9593-E346-33F7-567E802E2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323" y="588041"/>
            <a:ext cx="9395362" cy="4298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7702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45B07052-B5EF-D143-4923-E73E3F9787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517" y="284813"/>
            <a:ext cx="8859187" cy="44412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3897B0-075A-9A99-039D-E0A7EB87E6F0}"/>
              </a:ext>
            </a:extLst>
          </p:cNvPr>
          <p:cNvSpPr txBox="1"/>
          <p:nvPr/>
        </p:nvSpPr>
        <p:spPr>
          <a:xfrm>
            <a:off x="674555" y="5182451"/>
            <a:ext cx="885918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6 мая 1770 года в пожаре полностью погиб Тихвинский посад. 21 июля в Тихвин был прислан В. Поливанов для контроля за строительством посада после пожара. На данной карте показаны первые наметки нового ген. плана Тихвина. Масштаб карты: 50 саженей в дюйме.</a:t>
            </a:r>
          </a:p>
        </p:txBody>
      </p:sp>
    </p:spTree>
    <p:extLst>
      <p:ext uri="{BB962C8B-B14F-4D97-AF65-F5344CB8AC3E}">
        <p14:creationId xmlns:p14="http://schemas.microsoft.com/office/powerpoint/2010/main" val="12805320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E236D7E-CEB1-38FA-0D12-C015BF09FC9E}"/>
              </a:ext>
            </a:extLst>
          </p:cNvPr>
          <p:cNvSpPr txBox="1"/>
          <p:nvPr/>
        </p:nvSpPr>
        <p:spPr>
          <a:xfrm>
            <a:off x="659567" y="4886873"/>
            <a:ext cx="935386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rial Black" panose="020B0A04020102020204" pitchFamily="34" charset="0"/>
              </a:rPr>
              <a:t>Для восстановления посада архитектором Алексеем </a:t>
            </a:r>
            <a:r>
              <a:rPr lang="ru-RU" dirty="0" err="1">
                <a:latin typeface="Arial Black" panose="020B0A04020102020204" pitchFamily="34" charset="0"/>
              </a:rPr>
              <a:t>Квасовым</a:t>
            </a:r>
            <a:r>
              <a:rPr lang="ru-RU" dirty="0">
                <a:latin typeface="Arial Black" panose="020B0A04020102020204" pitchFamily="34" charset="0"/>
              </a:rPr>
              <a:t> был составлен генеральный план застройки Тихвина. Слева в углу - инструкции З. Чернышова и Н. Чичерина. Впоследствии их фамилиями назовут улицы. По площади рукой Екатерины начертано: "Быть по сему". Затемнением показаны границы старого, сгоревшего тихвинского посада. Масштаб 50 саженей в дюйме.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F807C90-90F6-CC22-70A2-20E7EAAD70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516" b="5677"/>
          <a:stretch/>
        </p:blipFill>
        <p:spPr>
          <a:xfrm>
            <a:off x="1469036" y="232429"/>
            <a:ext cx="7255240" cy="4563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0786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661A92A-68C8-0C89-A0DA-7A7B9E4AC910}"/>
              </a:ext>
            </a:extLst>
          </p:cNvPr>
          <p:cNvSpPr txBox="1"/>
          <p:nvPr/>
        </p:nvSpPr>
        <p:spPr>
          <a:xfrm>
            <a:off x="479686" y="4819736"/>
            <a:ext cx="9713625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После получения статуса города в Тихвине начались преобразования. По высочайшему повелению был составлен новый план города. Проект регулярной застройки Тихвина был разработан мастерской «Комиссии И. Бецкого» (приложение 2). Автор проекта А. В. Квасов сохранил ландшафтно-градостроительную структуру без больших изменений.  В правом верхнем углу карты нарисован, пожалованный 10 июля 1773 году, герб города. Масштаб: в одном английском дюйме 100 саженей.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E01310F-4FD4-51E5-4D93-DEB3372C42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516" y="283938"/>
            <a:ext cx="8799677" cy="4535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5426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>
            <a:extLst>
              <a:ext uri="{FF2B5EF4-FFF2-40B4-BE49-F238E27FC236}">
                <a16:creationId xmlns:a16="http://schemas.microsoft.com/office/drawing/2014/main" xmlns="" id="{D2300AF0-C2A5-5400-0DCA-FCE9419B3118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5615405" y="386699"/>
            <a:ext cx="4450688" cy="4083414"/>
          </a:xfrm>
          <a:prstGeom prst="rect">
            <a:avLst/>
          </a:prstGeom>
        </p:spPr>
      </p:pic>
      <p:pic>
        <p:nvPicPr>
          <p:cNvPr id="11" name="Объект 10">
            <a:extLst>
              <a:ext uri="{FF2B5EF4-FFF2-40B4-BE49-F238E27FC236}">
                <a16:creationId xmlns:a16="http://schemas.microsoft.com/office/drawing/2014/main" xmlns="" id="{7013A00A-06C3-FA1A-2985-2C1A89A3E92D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320908" y="297552"/>
            <a:ext cx="5094288" cy="426170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1E15BF2-4220-3072-837B-7294C378F92F}"/>
              </a:ext>
            </a:extLst>
          </p:cNvPr>
          <p:cNvSpPr txBox="1"/>
          <p:nvPr/>
        </p:nvSpPr>
        <p:spPr>
          <a:xfrm>
            <a:off x="320908" y="4806122"/>
            <a:ext cx="1083177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В 1770-е годы была создана карта Новгородского наместничества. На карту нанесены реки, озера и населенные пункты. Подкраска акварелью одновременна изданию. Цветом нанесены границы уездов и раскраска площади, занимаемой уездами. Масштаб в российских верстах. На карте показаны границы Санкт-Петербургской губернии, Олонецкого, Тверского, Псковского наместничеств, Тихвинский уезд. В эти же годы (1773) была создана карта Новгородского наместничества, гравированная на меди (офорт, резец</a:t>
            </a:r>
          </a:p>
        </p:txBody>
      </p:sp>
    </p:spTree>
    <p:extLst>
      <p:ext uri="{BB962C8B-B14F-4D97-AF65-F5344CB8AC3E}">
        <p14:creationId xmlns:p14="http://schemas.microsoft.com/office/powerpoint/2010/main" val="27319977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6BD4C1E-805D-9A2F-2838-D0859A7355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669"/>
          <a:stretch/>
        </p:blipFill>
        <p:spPr>
          <a:xfrm>
            <a:off x="94939" y="1145227"/>
            <a:ext cx="5467549" cy="4567545"/>
          </a:xfrm>
          <a:prstGeom prst="rect">
            <a:avLst/>
          </a:prstGeo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1BEAD600-2105-DDA3-6370-F521AA886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9729215-14E9-0562-ABC2-0E70E45F2A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9195" y="514924"/>
            <a:ext cx="4399499" cy="6155699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1900" dirty="0">
                <a:latin typeface="Arial Black" panose="020B0A04020102020204" pitchFamily="34" charset="0"/>
              </a:rPr>
              <a:t>План Тихвина 1783 г.. В верхнем правом углу указано название карты, условные обозначения и разъяснения к плану застройки города. Надпись в нижнем правом углу «Чертил землемер прапорщик Михайло Панкратов января 22 1783 года». На карте обозначено направление «юг — север». Масштаб по плану — в саженях. Дано деление города на кварталы. Буквами латинского алфавита отмечены церкви, монастыри, питейные дома, кузницы, богадельни, кладбища. Нанесены имеющиеся строения с разделением их на деревянные и каменные дома. Показаны земли, отведенные для новой застройки. Обозначены дороги и река Тихвинка.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70656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2741DC7-C8C4-7A58-9D5B-7A5402EC091B}"/>
              </a:ext>
            </a:extLst>
          </p:cNvPr>
          <p:cNvSpPr txBox="1"/>
          <p:nvPr/>
        </p:nvSpPr>
        <p:spPr>
          <a:xfrm>
            <a:off x="824459" y="5447809"/>
            <a:ext cx="804222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pPr algn="just"/>
            <a:r>
              <a:rPr lang="ru-RU" dirty="0">
                <a:latin typeface="Arial Black" panose="020B0A04020102020204" pitchFamily="34" charset="0"/>
              </a:rPr>
              <a:t>В 1895 году была создана карта Тихвинского уезда. На карту были нанесены границы современного Тихвинского района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15B0D10-DDD0-F37B-3C44-4F5BA35A8E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459" y="209862"/>
            <a:ext cx="7869835" cy="5411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684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13CBC69-DF4A-C07D-DFCF-787FBB1818C7}"/>
              </a:ext>
            </a:extLst>
          </p:cNvPr>
          <p:cNvSpPr txBox="1"/>
          <p:nvPr/>
        </p:nvSpPr>
        <p:spPr>
          <a:xfrm>
            <a:off x="209863" y="4384146"/>
            <a:ext cx="1055630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rial Black" panose="020B0A04020102020204" pitchFamily="34" charset="0"/>
              </a:rPr>
              <a:t>Первыми известными в наше время картами считаются наскальные рисунки, которые использовались как простые визуальные элементы, которые, возможно, помогали распознавать особенности ландшафта. </a:t>
            </a:r>
          </a:p>
          <a:p>
            <a:pPr algn="just"/>
            <a:r>
              <a:rPr lang="ru-RU" dirty="0">
                <a:latin typeface="Arial Black" panose="020B0A04020102020204" pitchFamily="34" charset="0"/>
              </a:rPr>
              <a:t>Дальнейшее развитие картографии связано с изменением представлений о форме Земли. Появляется понятие о картографических проекциях, меридианах и параллелях. Знаменитый ученый древности, географ и астроном Клавдий Птолемей составил подробную карту Земли, какой до него еще никто не создавал. Во многом его карта мира была фантастичной, и все же вплоть до XV в. никто не создал лучшей.</a:t>
            </a:r>
          </a:p>
          <a:p>
            <a:pPr algn="just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CE2F03F-90DB-29D2-C168-A2DDDBA853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63" y="119922"/>
            <a:ext cx="8349521" cy="426422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7D91BC9-2F3F-897F-1C9E-85F42C0A34B0}"/>
              </a:ext>
            </a:extLst>
          </p:cNvPr>
          <p:cNvSpPr txBox="1"/>
          <p:nvPr/>
        </p:nvSpPr>
        <p:spPr>
          <a:xfrm>
            <a:off x="8559384" y="3427963"/>
            <a:ext cx="24433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Карта Птолемея</a:t>
            </a:r>
          </a:p>
        </p:txBody>
      </p:sp>
    </p:spTree>
    <p:extLst>
      <p:ext uri="{BB962C8B-B14F-4D97-AF65-F5344CB8AC3E}">
        <p14:creationId xmlns:p14="http://schemas.microsoft.com/office/powerpoint/2010/main" val="19740749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DA2199B-B0E0-297C-A4C1-EE2E3719B770}"/>
              </a:ext>
            </a:extLst>
          </p:cNvPr>
          <p:cNvSpPr txBox="1"/>
          <p:nvPr/>
        </p:nvSpPr>
        <p:spPr>
          <a:xfrm>
            <a:off x="464695" y="5934670"/>
            <a:ext cx="92789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Издание Тихвинской земской управы «Тихвинский земский календарь на 1917 год» опубликовало план города Тихвина с комментариями к нему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45E41AE-3D02-74A0-6EFC-574770ED80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548" y="164892"/>
            <a:ext cx="7794885" cy="542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1823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85FBD21A-9A4A-2BC3-4D77-75522D8631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60" y="119922"/>
            <a:ext cx="5504797" cy="361033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4142554-6163-B1BF-4C22-3F8B11286F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8188" y="3429000"/>
            <a:ext cx="5742930" cy="34188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01E3986-E794-3BED-4EFF-ED00808C557C}"/>
              </a:ext>
            </a:extLst>
          </p:cNvPr>
          <p:cNvSpPr txBox="1"/>
          <p:nvPr/>
        </p:nvSpPr>
        <p:spPr>
          <a:xfrm>
            <a:off x="483956" y="5924557"/>
            <a:ext cx="423959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i="1" dirty="0">
                <a:latin typeface="Arial Black" panose="020B0A04020102020204" pitchFamily="34" charset="0"/>
              </a:rPr>
              <a:t>Карта участка водного пути от Херсонского шлюза до с. Сомино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34EB44C-93A1-70E6-2F75-BD3774001989}"/>
              </a:ext>
            </a:extLst>
          </p:cNvPr>
          <p:cNvSpPr txBox="1"/>
          <p:nvPr/>
        </p:nvSpPr>
        <p:spPr>
          <a:xfrm>
            <a:off x="5518757" y="324435"/>
            <a:ext cx="410492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i="1" dirty="0">
                <a:latin typeface="Arial Black" panose="020B0A04020102020204" pitchFamily="34" charset="0"/>
              </a:rPr>
              <a:t>Гидрографическая карта Тихвинской системы от Рыбинской пристани до устья реки Сясь </a:t>
            </a:r>
          </a:p>
        </p:txBody>
      </p:sp>
    </p:spTree>
    <p:extLst>
      <p:ext uri="{BB962C8B-B14F-4D97-AF65-F5344CB8AC3E}">
        <p14:creationId xmlns:p14="http://schemas.microsoft.com/office/powerpoint/2010/main" val="2489926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DB9F555-D819-7E54-CAA9-F0E3006C14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93" y="0"/>
            <a:ext cx="5081666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26E3244-5EFE-9913-C9B0-B543EE7D09FF}"/>
              </a:ext>
            </a:extLst>
          </p:cNvPr>
          <p:cNvSpPr txBox="1"/>
          <p:nvPr/>
        </p:nvSpPr>
        <p:spPr>
          <a:xfrm>
            <a:off x="5246559" y="524654"/>
            <a:ext cx="5291526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 err="1">
                <a:latin typeface="Arial Black" panose="020B0A04020102020204" pitchFamily="34" charset="0"/>
              </a:rPr>
              <a:t>Пейтингерова</a:t>
            </a:r>
            <a:r>
              <a:rPr lang="ru-RU" sz="2000" dirty="0">
                <a:latin typeface="Arial Black" panose="020B0A04020102020204" pitchFamily="34" charset="0"/>
              </a:rPr>
              <a:t> таблица является замечательным памятником римской практической картографии датированная XIII веком. Таблица состоит из 11 пергаментных листов. На ней показаны города, укрепления, стоянки римских легионов, дороги, реки, озера, горы и леса. На карте представлена вся Римская империя, Ближний Восток и Индия, отмечены Ганг, Шри-Ланка и даже Китай. Оригинал карты был создан в период между I веком до н. э. и V веком н. э., но на протяжении нескольких веков в карту вносились изменения и уточнения</a:t>
            </a:r>
          </a:p>
        </p:txBody>
      </p:sp>
    </p:spTree>
    <p:extLst>
      <p:ext uri="{BB962C8B-B14F-4D97-AF65-F5344CB8AC3E}">
        <p14:creationId xmlns:p14="http://schemas.microsoft.com/office/powerpoint/2010/main" val="1015904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22A5221-45D6-0C8F-BC4B-2B8D76525DD0}"/>
              </a:ext>
            </a:extLst>
          </p:cNvPr>
          <p:cNvSpPr txBox="1"/>
          <p:nvPr/>
        </p:nvSpPr>
        <p:spPr>
          <a:xfrm>
            <a:off x="407963" y="4332299"/>
            <a:ext cx="99599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56AD3E0-37E5-43BC-8421-995C80E48E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99" y="136445"/>
            <a:ext cx="4832195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4DA2E45-EF89-6FE2-45B9-173AA2DE2BF5}"/>
              </a:ext>
            </a:extLst>
          </p:cNvPr>
          <p:cNvSpPr txBox="1"/>
          <p:nvPr/>
        </p:nvSpPr>
        <p:spPr>
          <a:xfrm>
            <a:off x="4981694" y="136445"/>
            <a:ext cx="6106332" cy="6863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 Black" panose="020B0A04020102020204" pitchFamily="34" charset="0"/>
              </a:rPr>
              <a:t>Карта </a:t>
            </a:r>
            <a:r>
              <a:rPr lang="ru-RU" sz="2000" dirty="0" err="1">
                <a:latin typeface="Arial Black" panose="020B0A04020102020204" pitchFamily="34" charset="0"/>
              </a:rPr>
              <a:t>Пириреиса</a:t>
            </a:r>
            <a:r>
              <a:rPr lang="ru-RU" sz="2000" dirty="0">
                <a:latin typeface="Arial Black" panose="020B0A04020102020204" pitchFamily="34" charset="0"/>
              </a:rPr>
              <a:t> содержит подробные навигационные схемы важнейших городов и портов Средиземного моря, показывает части западного побережья Европы и Северной Африки. С достаточной точностью на карте легко узнаваемо побережье Бразилии и восточная часть Южной Америки. Карта содержит различные острова Атлантического океана, включая Азорские и Канарские острова). Это одна из первых карт, на которой изображена Америка. На карте нанесено большое число позиционирующих линий, проведённых из центра, расположенного между Африкой и Южной Америкой, вероятно для большей точности навигации, что нетипично для сохранившихся карт того времени. Даже на картах, созданных десятилетия спустя, нет такой точности сохранения пропорций. </a:t>
            </a:r>
          </a:p>
        </p:txBody>
      </p:sp>
    </p:spTree>
    <p:extLst>
      <p:ext uri="{BB962C8B-B14F-4D97-AF65-F5344CB8AC3E}">
        <p14:creationId xmlns:p14="http://schemas.microsoft.com/office/powerpoint/2010/main" val="38873031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462ED3E-B8E4-6F26-D520-4F1C8E089832}"/>
              </a:ext>
            </a:extLst>
          </p:cNvPr>
          <p:cNvSpPr txBox="1"/>
          <p:nvPr/>
        </p:nvSpPr>
        <p:spPr>
          <a:xfrm>
            <a:off x="494676" y="3995678"/>
            <a:ext cx="10103370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ru-RU" dirty="0">
              <a:latin typeface="Arial Black" panose="020B0A04020102020204" pitchFamily="34" charset="0"/>
            </a:endParaRPr>
          </a:p>
          <a:p>
            <a:pPr algn="just"/>
            <a:endParaRPr lang="ru-RU" dirty="0">
              <a:latin typeface="Arial Black" panose="020B0A04020102020204" pitchFamily="34" charset="0"/>
            </a:endParaRPr>
          </a:p>
          <a:p>
            <a:pPr algn="just"/>
            <a:endParaRPr lang="ru-RU" dirty="0">
              <a:latin typeface="Arial Black" panose="020B0A04020102020204" pitchFamily="34" charset="0"/>
            </a:endParaRPr>
          </a:p>
          <a:p>
            <a:pPr algn="just"/>
            <a:endParaRPr lang="ru-RU" dirty="0">
              <a:latin typeface="Arial Black" panose="020B0A04020102020204" pitchFamily="34" charset="0"/>
            </a:endParaRPr>
          </a:p>
          <a:p>
            <a:pPr algn="just"/>
            <a:endParaRPr lang="ru-RU" dirty="0">
              <a:latin typeface="Arial Black" panose="020B0A04020102020204" pitchFamily="34" charset="0"/>
            </a:endParaRPr>
          </a:p>
          <a:p>
            <a:pPr algn="just"/>
            <a:endParaRPr lang="ru-RU" dirty="0">
              <a:latin typeface="Arial Black" panose="020B0A04020102020204" pitchFamily="34" charset="0"/>
            </a:endParaRPr>
          </a:p>
          <a:p>
            <a:pPr algn="just"/>
            <a:endParaRPr lang="ru-RU" dirty="0">
              <a:latin typeface="Arial Black" panose="020B0A04020102020204" pitchFamily="34" charset="0"/>
            </a:endParaRPr>
          </a:p>
          <a:p>
            <a:pPr algn="just"/>
            <a:r>
              <a:rPr lang="ru-RU" sz="2000" dirty="0">
                <a:latin typeface="Arial Black" panose="020B0A04020102020204" pitchFamily="34" charset="0"/>
              </a:rPr>
              <a:t>Революцию в европейской картографии устроило использование в конце XIII--начале XIV веков магнитного компаса и новых типов карт - портулан (подробные компасные карты берегов).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91F06F6-88A4-21D1-A66A-F12041D8AB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6" t="7909" r="3586" b="8701"/>
          <a:stretch/>
        </p:blipFill>
        <p:spPr>
          <a:xfrm>
            <a:off x="809469" y="160063"/>
            <a:ext cx="8739265" cy="5590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8406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19EE2A2-0110-041E-0F60-9C34CCAE77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9" y="485070"/>
            <a:ext cx="5666925" cy="383616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6ADAFD8-B072-F32D-6FBE-B23E4CF37206}"/>
              </a:ext>
            </a:extLst>
          </p:cNvPr>
          <p:cNvSpPr txBox="1"/>
          <p:nvPr/>
        </p:nvSpPr>
        <p:spPr>
          <a:xfrm>
            <a:off x="720170" y="5145708"/>
            <a:ext cx="992348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Arial Black" panose="020B0A04020102020204" pitchFamily="34" charset="0"/>
              </a:rPr>
              <a:t>Важные достижения картографии </a:t>
            </a:r>
            <a:r>
              <a:rPr lang="ru-RU" sz="2400" dirty="0" err="1">
                <a:latin typeface="Arial Black" panose="020B0A04020102020204" pitchFamily="34" charset="0"/>
              </a:rPr>
              <a:t>Доколумбовского</a:t>
            </a:r>
            <a:r>
              <a:rPr lang="ru-RU" sz="2400" dirty="0">
                <a:latin typeface="Arial Black" panose="020B0A04020102020204" pitchFamily="34" charset="0"/>
              </a:rPr>
              <a:t> периода  - карта Фра Мауро и «Земное Яблоко» - первый глобус, созданный немецким географом Мартином </a:t>
            </a:r>
            <a:r>
              <a:rPr lang="ru-RU" sz="2400" dirty="0" err="1">
                <a:latin typeface="Arial Black" panose="020B0A04020102020204" pitchFamily="34" charset="0"/>
              </a:rPr>
              <a:t>Бехаймом</a:t>
            </a:r>
            <a:r>
              <a:rPr lang="ru-RU" sz="2400" dirty="0">
                <a:latin typeface="Arial Black" panose="020B0A04020102020204" pitchFamily="34" charset="0"/>
              </a:rPr>
              <a:t>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5740C54-95A7-54B9-004F-419B4768A8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163" y="136004"/>
            <a:ext cx="4557009" cy="453429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8CE72165-1AD1-B60C-8D86-3C5DD13D49F6}"/>
              </a:ext>
            </a:extLst>
          </p:cNvPr>
          <p:cNvSpPr txBox="1"/>
          <p:nvPr/>
        </p:nvSpPr>
        <p:spPr>
          <a:xfrm>
            <a:off x="5846163" y="4723339"/>
            <a:ext cx="61009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i="1" dirty="0">
                <a:latin typeface="Arial Black" panose="020B0A04020102020204" pitchFamily="34" charset="0"/>
              </a:rPr>
              <a:t>Карта Фра Мауро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542CAB94-EFFE-5DE6-BBA1-E84AEC8A50F9}"/>
              </a:ext>
            </a:extLst>
          </p:cNvPr>
          <p:cNvSpPr txBox="1"/>
          <p:nvPr/>
        </p:nvSpPr>
        <p:spPr>
          <a:xfrm>
            <a:off x="3050498" y="3248081"/>
            <a:ext cx="61009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глобус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E93A996-E07F-2B2D-D658-9DD84A087C46}"/>
              </a:ext>
            </a:extLst>
          </p:cNvPr>
          <p:cNvSpPr txBox="1"/>
          <p:nvPr/>
        </p:nvSpPr>
        <p:spPr>
          <a:xfrm>
            <a:off x="1386591" y="4491679"/>
            <a:ext cx="3605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i="1" dirty="0">
                <a:latin typeface="Arial Black" panose="020B0A04020102020204" pitchFamily="34" charset="0"/>
              </a:rPr>
              <a:t>Глобус </a:t>
            </a:r>
            <a:r>
              <a:rPr lang="ru-RU" i="1" dirty="0" err="1">
                <a:latin typeface="Arial Black" panose="020B0A04020102020204" pitchFamily="34" charset="0"/>
              </a:rPr>
              <a:t>Бейхама</a:t>
            </a:r>
            <a:endParaRPr lang="ru-RU" i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372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B5E65A1-319D-7D0A-521F-71B00E78E6D8}"/>
              </a:ext>
            </a:extLst>
          </p:cNvPr>
          <p:cNvSpPr txBox="1"/>
          <p:nvPr/>
        </p:nvSpPr>
        <p:spPr>
          <a:xfrm>
            <a:off x="363026" y="5391515"/>
            <a:ext cx="1082289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>
              <a:latin typeface="Arial Black" panose="020B0A04020102020204" pitchFamily="34" charset="0"/>
            </a:endParaRPr>
          </a:p>
          <a:p>
            <a:r>
              <a:rPr lang="ru-RU" dirty="0">
                <a:latin typeface="Arial Black" panose="020B0A04020102020204" pitchFamily="34" charset="0"/>
              </a:rPr>
              <a:t>Следующая революция в картографии -- создание первых атласов Земного шара. При этом </a:t>
            </a:r>
            <a:r>
              <a:rPr lang="ru-RU" dirty="0" err="1">
                <a:latin typeface="Arial Black" panose="020B0A04020102020204" pitchFamily="34" charset="0"/>
              </a:rPr>
              <a:t>Гераду</a:t>
            </a:r>
            <a:r>
              <a:rPr lang="ru-RU" dirty="0">
                <a:latin typeface="Arial Black" panose="020B0A04020102020204" pitchFamily="34" charset="0"/>
              </a:rPr>
              <a:t> Меркатору пришлось создать картографию как науку: он разработал теорию картографических проекций и систему обозначений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584D6BA-9400-4B07-09E9-8EE63704EE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16" y="143858"/>
            <a:ext cx="9308892" cy="5399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030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2080311-9985-B316-104F-4B1120FC57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27" y="389745"/>
            <a:ext cx="6088452" cy="52915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EDCF1D5-BDDA-CE04-7633-2B9288BFE6A1}"/>
              </a:ext>
            </a:extLst>
          </p:cNvPr>
          <p:cNvSpPr txBox="1"/>
          <p:nvPr/>
        </p:nvSpPr>
        <p:spPr>
          <a:xfrm>
            <a:off x="6280879" y="389745"/>
            <a:ext cx="5216577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 Black" panose="020B0A04020102020204" pitchFamily="34" charset="0"/>
              </a:rPr>
              <a:t>В допетровскую эпоху в России было известно искусство составления географических чертежей, что доказывает «Большой Чертеж», начавший составляться ещё в XVI - XVII веках. О старинных русских чертежах можно получить понятие из карты Сибири (одна из самых ранних дошедших до нас русских печатных карт), составленной в 1667 г. по приказанию воеводы П. И. Годунова, копия, с которой сохранилась в Стокгольмском государственном архиве, из сибирского чертежа Ремизова 1701 г. и из нескольких чертежей отдельных местностей конца XVII в., сохранившихся в русских архивах</a:t>
            </a:r>
          </a:p>
        </p:txBody>
      </p:sp>
    </p:spTree>
    <p:extLst>
      <p:ext uri="{BB962C8B-B14F-4D97-AF65-F5344CB8AC3E}">
        <p14:creationId xmlns:p14="http://schemas.microsoft.com/office/powerpoint/2010/main" val="12514829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0DC30838-A6C7-1559-C3E1-BD002E023A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803" y="0"/>
            <a:ext cx="4103435" cy="660678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CC77BE6-598D-AA79-4A24-FBF7CADA8743}"/>
              </a:ext>
            </a:extLst>
          </p:cNvPr>
          <p:cNvSpPr txBox="1"/>
          <p:nvPr/>
        </p:nvSpPr>
        <p:spPr>
          <a:xfrm>
            <a:off x="4789357" y="787383"/>
            <a:ext cx="5104151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 Black" panose="020B0A04020102020204" pitchFamily="34" charset="0"/>
              </a:rPr>
              <a:t>Со времён Петра I начинается и история «правильной» русской картографии. Картографические материалы в его время собирались в Сенате, секретарь которого И. Кирилов был большой любитель географии. Благодаря ему, был издан первый русский географический атлас из 19 карт, в 1745 г . Позже составление и издание карт перешло в Академию наук, в которой при Екатерине II был издан более подробный атлас (в котором до 70 пунктов уже было определено астрономически).</a:t>
            </a:r>
          </a:p>
        </p:txBody>
      </p:sp>
    </p:spTree>
    <p:extLst>
      <p:ext uri="{BB962C8B-B14F-4D97-AF65-F5344CB8AC3E}">
        <p14:creationId xmlns:p14="http://schemas.microsoft.com/office/powerpoint/2010/main" val="1966868996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168</TotalTime>
  <Words>1213</Words>
  <Application>Microsoft Office PowerPoint</Application>
  <PresentationFormat>Произвольный</PresentationFormat>
  <Paragraphs>59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Любовь Кузьмина</dc:creator>
  <cp:lastModifiedBy>Teacher_Book</cp:lastModifiedBy>
  <cp:revision>19</cp:revision>
  <dcterms:created xsi:type="dcterms:W3CDTF">2022-05-04T07:54:37Z</dcterms:created>
  <dcterms:modified xsi:type="dcterms:W3CDTF">2022-11-18T07:50:18Z</dcterms:modified>
</cp:coreProperties>
</file>