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05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76" r:id="rId7"/>
    <p:sldId id="277" r:id="rId8"/>
    <p:sldId id="278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97" r:id="rId17"/>
    <p:sldId id="279" r:id="rId18"/>
    <p:sldId id="287" r:id="rId19"/>
    <p:sldId id="288" r:id="rId20"/>
    <p:sldId id="289" r:id="rId21"/>
    <p:sldId id="290" r:id="rId22"/>
    <p:sldId id="293" r:id="rId23"/>
    <p:sldId id="291" r:id="rId24"/>
    <p:sldId id="294" r:id="rId25"/>
    <p:sldId id="292" r:id="rId26"/>
    <p:sldId id="295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4374" autoAdjust="0"/>
  </p:normalViewPr>
  <p:slideViewPr>
    <p:cSldViewPr snapToGrid="0">
      <p:cViewPr varScale="1">
        <p:scale>
          <a:sx n="79" d="100"/>
          <a:sy n="79" d="100"/>
        </p:scale>
        <p:origin x="187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F7B2B163-AAF5-4239-A522-74FC3DE9DA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003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7FC67-2212-49D0-85E4-2138626E9E11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10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9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11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52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12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196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13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59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14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98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218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16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65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17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62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18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340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19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463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20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601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21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913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22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2510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23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0087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24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983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086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26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948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27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52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8B2A0-7B4D-499D-B558-AEFA9DB1CCAF}" type="slidenum">
              <a:rPr lang="ru-RU"/>
              <a:pPr/>
              <a:t>3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8B58-D575-4EAD-82A3-04B880790F8A}" type="slidenum">
              <a:rPr lang="ru-RU"/>
              <a:pPr/>
              <a:t>4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6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976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7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44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8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609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9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0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BC99-1CFE-4A03-96E9-0D6434DFA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359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5777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967373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2172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0304887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11368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8857-FEC8-4B4D-8F7B-AA3DC73FBB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242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005F-F683-42FF-A323-DB2D77FCC3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689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878C3B-206D-4AE1-8709-877E7AA2CC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69919"/>
      </p:ext>
    </p:extLst>
  </p:cSld>
  <p:clrMapOvr>
    <a:masterClrMapping/>
  </p:clrMapOvr>
  <p:transition spd="med" advClick="0" advTm="6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DD6FA-39AC-41BD-89A4-0DCE84B184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46328"/>
      </p:ext>
    </p:extLst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958C-CD21-4577-9DA8-2D7F1C62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147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0E2D-7BE6-43F1-A35F-1DF75019DE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199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C5A4-8F76-47A3-AA7F-37C8EE1574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402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83C9-0C61-4D74-85F5-4F0ED726A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813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CF9B-B088-4A20-B1F3-17D212FB1C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845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4CD9-4075-4FAB-9568-5F08ED6BDE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68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BAD8-5C1C-4439-9C8C-6D62E872B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38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5858-2CF5-43F7-B89A-27C813448B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85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8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66254" y="256093"/>
            <a:ext cx="8049491" cy="196734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98763" y="445474"/>
            <a:ext cx="8229600" cy="1916474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Костюмы народов Республики Башкортостан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  <p:pic>
        <p:nvPicPr>
          <p:cNvPr id="8" name="Объект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148879"/>
            <a:ext cx="4038600" cy="4038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60850" y="255179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3600" dirty="0">
                <a:solidFill>
                  <a:srgbClr val="800000"/>
                </a:solidFill>
              </a:rPr>
              <a:t>Обучающая презентация для детей старшего дошкольного </a:t>
            </a:r>
            <a:r>
              <a:rPr lang="ru-RU" sz="3600" dirty="0" smtClean="0">
                <a:solidFill>
                  <a:srgbClr val="800000"/>
                </a:solidFill>
              </a:rPr>
              <a:t>возраста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0136" y="5875506"/>
            <a:ext cx="2645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</a:rPr>
              <a:t>Составила: Аюпова Лиана Александровна</a:t>
            </a:r>
            <a:endParaRPr lang="ru-RU" dirty="0">
              <a:solidFill>
                <a:srgbClr val="8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Белорусский костюм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02678"/>
            <a:ext cx="3570684" cy="5231866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417638"/>
            <a:ext cx="3657600" cy="48169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dirty="0"/>
              <a:t>Отличительной особенностью нарядов простых белорусов является органичное сочетание практичности и декоративности. Одеяния шьют на основе натуральных материалов, например, дышащего льна. Национальное одеяние этой народности отличалось шикарной вышивкой с преобладающими геометрическими и растительными орнаментами. Во время создания подобных нарядов использовалось традиционное плетение, кожная обработка, иные виды народного декоративно-прикладного искусства.</a:t>
            </a:r>
            <a:br>
              <a:rPr lang="ru-RU" sz="1600" dirty="0"/>
            </a:br>
            <a:endParaRPr lang="ru-RU" sz="1600" b="1" i="1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</p:spTree>
    <p:extLst>
      <p:ext uri="{BB962C8B-B14F-4D97-AF65-F5344CB8AC3E}">
        <p14:creationId xmlns:p14="http://schemas.microsoft.com/office/powerpoint/2010/main" val="2393497388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Немецкий костюм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2" y="1151040"/>
            <a:ext cx="4038600" cy="4260501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151040"/>
            <a:ext cx="3138055" cy="4816907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/>
              <a:t>Простые граждане из малоимущих семей носили костюмы из грубой материи, которая стоила недорого. Чаще всего они выбирали лён, шерсть или кожу. Для декорирования наряда порой применяли кружева, но в незначительном количестве. Некоторые немцы для пошива вещей приобретали теплую ткань </a:t>
            </a:r>
            <a:r>
              <a:rPr lang="ru-RU" sz="1600" dirty="0" err="1" smtClean="0"/>
              <a:t>лоден</a:t>
            </a:r>
            <a:r>
              <a:rPr lang="ru-RU" sz="1600" dirty="0" smtClean="0"/>
              <a:t>. Состоятельные </a:t>
            </a:r>
            <a:r>
              <a:rPr lang="ru-RU" sz="1600" dirty="0"/>
              <a:t>граждане Германии не скупились на нарядах и могли позволить себе покупку такого дорогостоящего материала, как шёлк.</a:t>
            </a:r>
          </a:p>
        </p:txBody>
      </p:sp>
    </p:spTree>
    <p:extLst>
      <p:ext uri="{BB962C8B-B14F-4D97-AF65-F5344CB8AC3E}">
        <p14:creationId xmlns:p14="http://schemas.microsoft.com/office/powerpoint/2010/main" val="3099645438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Еврейский костюм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29145"/>
            <a:ext cx="3685309" cy="5133110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91890" y="1556182"/>
            <a:ext cx="2854037" cy="4816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Цвет </a:t>
            </a:r>
            <a:r>
              <a:rPr lang="ru-RU" sz="1600" dirty="0" smtClean="0"/>
              <a:t>еврейского </a:t>
            </a:r>
            <a:r>
              <a:rPr lang="ru-RU" sz="1600" dirty="0"/>
              <a:t>одеяния можно описать одним словом – нейтральность. Наибольшей популярностью пользуется черный оттенок. В холодные дни евреи облачаются в костюм, выдержанный в синем или коричневом цвете. В летний период, чтобы спастись от удушающей жары, они надевают белоснежные вещи.</a:t>
            </a:r>
          </a:p>
        </p:txBody>
      </p:sp>
    </p:spTree>
    <p:extLst>
      <p:ext uri="{BB962C8B-B14F-4D97-AF65-F5344CB8AC3E}">
        <p14:creationId xmlns:p14="http://schemas.microsoft.com/office/powerpoint/2010/main" val="2449675412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Молдавский костюм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6128"/>
            <a:ext cx="3771635" cy="4525963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771635" y="1226128"/>
            <a:ext cx="3657600" cy="4816907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/>
              <a:t>Молдавский национальный костюм – это разнообразие красок. Самыми любимыми цветами всегда считались: красный, зеленый, синий, белый и немного коричневый. Ткань могла быть также разнообразной. Это могла быть шерсть в холодное время года, а могло быть льняное или конопляное полотно. Бедные семьи использовали полотно из конопли (оно грубее). Лён и хлопок – семьи богатые. Из шелка делали полотенца с бахромой, женщины ими повязывали голову на праздники. Вся одежда была вышита национальным узором.</a:t>
            </a:r>
          </a:p>
        </p:txBody>
      </p:sp>
    </p:spTree>
    <p:extLst>
      <p:ext uri="{BB962C8B-B14F-4D97-AF65-F5344CB8AC3E}">
        <p14:creationId xmlns:p14="http://schemas.microsoft.com/office/powerpoint/2010/main" val="1106082150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Латвийский костюм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99" y="1156855"/>
            <a:ext cx="3633984" cy="4525963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91184" y="1141775"/>
            <a:ext cx="3657600" cy="4816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Одежда</a:t>
            </a:r>
            <a:r>
              <a:rPr lang="ru-RU" sz="1600" dirty="0"/>
              <a:t>, которую надевали по случаю праздников, сохранялась в течение жизней нескольких поколений, так как люди каждого поколения с гордостью носили красивые украшения в виде брошей, шерстяные шали, расшитые узорами пояса и головные уборы, унаследованные от своих предшественников; в то же время к костюму можно было добавлять современные украшения. Несомненно, каждый наряд имел свою никому неизвестную историю и легенду, но мы можем быть абсолютно уверены, что каждый предмет был уникальным, потому что его изготовил конкретный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2395762506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1115290" y="323553"/>
            <a:ext cx="6774873" cy="1143000"/>
          </a:xfrm>
        </p:spPr>
        <p:txBody>
          <a:bodyPr/>
          <a:lstStyle/>
          <a:p>
            <a:r>
              <a:rPr lang="ru-RU" dirty="0" smtClean="0"/>
              <a:t>Армянский костюм</a:t>
            </a:r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02727" y="933153"/>
            <a:ext cx="3768436" cy="56885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Национальный армянский костюм «</a:t>
            </a:r>
            <a:r>
              <a:rPr lang="ru-RU" sz="1600" dirty="0" err="1"/>
              <a:t>тараз</a:t>
            </a:r>
            <a:r>
              <a:rPr lang="ru-RU" sz="1600" dirty="0"/>
              <a:t>» богато расшивался золотыми и серебряными нитями, отличался разукрашенными поясами и аксессуарами. По качеству и типу ткани судили о зажиточности владельца, его статусе в обществе. Простые армяне шили одежду из домотканого полотна, богатые жители выписывали дорогой материал из-за границы. От количества и материала украшений на армянке узнавали о зажиточности супруга. </a:t>
            </a:r>
            <a:r>
              <a:rPr lang="ru-RU" sz="1600" dirty="0" smtClean="0"/>
              <a:t>По </a:t>
            </a:r>
            <a:r>
              <a:rPr lang="ru-RU" sz="1600" dirty="0"/>
              <a:t>цвету армянского костюма определяли возраст носительницы. Молодые армянки предпочитали одеваться в одежду светлых тонов, старшее поколение облачалось в темные костюмы. Мужская одежда не призывала подчеркивать красоту обладателя, в народе упор делался на акцентирование силы и доблести.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45" y="1101859"/>
            <a:ext cx="3616037" cy="5437331"/>
          </a:xfrm>
        </p:spPr>
      </p:pic>
    </p:spTree>
    <p:extLst>
      <p:ext uri="{BB962C8B-B14F-4D97-AF65-F5344CB8AC3E}">
        <p14:creationId xmlns:p14="http://schemas.microsoft.com/office/powerpoint/2010/main" val="163604682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664555" y="316202"/>
            <a:ext cx="8229600" cy="1143000"/>
          </a:xfrm>
        </p:spPr>
        <p:txBody>
          <a:bodyPr/>
          <a:lstStyle/>
          <a:p>
            <a:r>
              <a:rPr lang="ru-RU" dirty="0" smtClean="0"/>
              <a:t>Осетинский костюм</a:t>
            </a:r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11675" y="1459202"/>
            <a:ext cx="3632672" cy="392711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1600" dirty="0"/>
              <a:t>Национальное осетинское одеяние вплоть от головного убора до обуви изготовлялось руками девушек в домашних условиях. Ткань для пошива одежды в старину окрашивалась в различные цвета, сегодня для производства в качестве основного материала используется фабричное полотно. Традиционная одежда осетинского народа имеет тысячелетнюю историю, в её деталях проглядываются скифо-сарматские и аланские мотивы. Женский осетинский национальный костюм щедро украшался вышивкой, бисером и орнаментом. На свадебное платье наносился символ плодородия. </a:t>
            </a:r>
            <a:endParaRPr lang="ru-RU" sz="1600" dirty="0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64" y="1607574"/>
            <a:ext cx="4287211" cy="3937819"/>
          </a:xfrm>
        </p:spPr>
      </p:pic>
    </p:spTree>
    <p:extLst>
      <p:ext uri="{BB962C8B-B14F-4D97-AF65-F5344CB8AC3E}">
        <p14:creationId xmlns:p14="http://schemas.microsoft.com/office/powerpoint/2010/main" val="565548529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Население Башкирии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99" y="1219200"/>
            <a:ext cx="1902883" cy="2668795"/>
          </a:xfrm>
        </p:spPr>
      </p:pic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75018" y="1417638"/>
            <a:ext cx="4211782" cy="367188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Bahnschrift SemiBold Condensed" panose="020B0502040204020203" pitchFamily="34" charset="0"/>
              </a:rPr>
              <a:t>-</a:t>
            </a:r>
            <a:r>
              <a:rPr lang="ru-RU" sz="3200" u="sng" dirty="0" smtClean="0">
                <a:solidFill>
                  <a:srgbClr val="7030A0"/>
                </a:solidFill>
                <a:latin typeface="Bahnschrift SemiBold Condensed" panose="020B0502040204020203" pitchFamily="34" charset="0"/>
              </a:rPr>
              <a:t>уральская</a:t>
            </a:r>
            <a:r>
              <a:rPr lang="ru-RU" sz="3600" u="sng" dirty="0" smtClean="0">
                <a:solidFill>
                  <a:srgbClr val="7030A0"/>
                </a:solidFill>
                <a:latin typeface="Bahnschrift SemiBold Condensed" panose="020B0502040204020203" pitchFamily="34" charset="0"/>
              </a:rPr>
              <a:t>:</a:t>
            </a:r>
          </a:p>
          <a:p>
            <a:r>
              <a:rPr lang="ru-RU" dirty="0" smtClean="0"/>
              <a:t>марийцы</a:t>
            </a:r>
          </a:p>
          <a:p>
            <a:r>
              <a:rPr lang="ru-RU" dirty="0" smtClean="0"/>
              <a:t>мордва</a:t>
            </a:r>
          </a:p>
          <a:p>
            <a:r>
              <a:rPr lang="ru-RU" dirty="0"/>
              <a:t>у</a:t>
            </a:r>
            <a:r>
              <a:rPr lang="ru-RU" dirty="0" smtClean="0"/>
              <a:t>дмурты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Всего 160 национальностей.</a:t>
            </a:r>
          </a:p>
          <a:p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421" y="1219200"/>
            <a:ext cx="1899781" cy="26687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60" y="3887995"/>
            <a:ext cx="3784150" cy="283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15274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Марийский костюм</a:t>
            </a:r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06191" y="1127989"/>
            <a:ext cx="3456708" cy="5162261"/>
          </a:xfrm>
        </p:spPr>
        <p:txBody>
          <a:bodyPr>
            <a:noAutofit/>
          </a:bodyPr>
          <a:lstStyle/>
          <a:p>
            <a:pPr fontAlgn="base"/>
            <a:r>
              <a:rPr lang="ru-RU" sz="1600" dirty="0"/>
              <a:t>Основные особенности марийского костюма заключаются в том, что он воплощает в себе всю яркую самобытность горного татарского народа, его развитие основывается на истории и традициях народов Мордвы. Характерные черты народного костюма марийского народа</a:t>
            </a:r>
            <a:r>
              <a:rPr lang="ru-RU" sz="1600" dirty="0" smtClean="0"/>
              <a:t>:</a:t>
            </a:r>
          </a:p>
          <a:p>
            <a:pPr fontAlgn="base"/>
            <a:r>
              <a:rPr lang="ru-RU" sz="1600" dirty="0" smtClean="0"/>
              <a:t>основной </a:t>
            </a:r>
            <a:r>
              <a:rPr lang="ru-RU" sz="1600" dirty="0"/>
              <a:t>цвет – белоснежный;</a:t>
            </a:r>
          </a:p>
          <a:p>
            <a:pPr fontAlgn="base"/>
            <a:r>
              <a:rPr lang="ru-RU" sz="1600" dirty="0"/>
              <a:t>допускаются вставки и вышивки черного, бордового, коричневого цвета;</a:t>
            </a:r>
          </a:p>
          <a:p>
            <a:pPr fontAlgn="base"/>
            <a:r>
              <a:rPr lang="ru-RU" sz="1600" dirty="0"/>
              <a:t>одежда украшалась вышивками и оригинальными узорами.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36" y="1127989"/>
            <a:ext cx="4204855" cy="4441538"/>
          </a:xfrm>
        </p:spPr>
      </p:pic>
    </p:spTree>
    <p:extLst>
      <p:ext uri="{BB962C8B-B14F-4D97-AF65-F5344CB8AC3E}">
        <p14:creationId xmlns:p14="http://schemas.microsoft.com/office/powerpoint/2010/main" val="990338162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Мордовский костюм</a:t>
            </a:r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54476" y="967106"/>
            <a:ext cx="3354688" cy="5364421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1600" dirty="0" smtClean="0"/>
              <a:t>Как правило, ткани для пошива одежды мордовские мастера изготовляли самостоятельно. Для рубах они ткали прочное плотное полотно, для верхней одежды производили сукно и шерстяные ткани.</a:t>
            </a:r>
            <a:r>
              <a:rPr lang="ru-RU" sz="1600" dirty="0"/>
              <a:t> основной холст для пошива, вытканный изо льна или конопли белого цвета;</a:t>
            </a:r>
          </a:p>
          <a:p>
            <a:pPr fontAlgn="base"/>
            <a:r>
              <a:rPr lang="ru-RU" sz="1600" dirty="0" smtClean="0"/>
              <a:t>обязательная </a:t>
            </a:r>
            <a:r>
              <a:rPr lang="ru-RU" sz="1600" dirty="0"/>
              <a:t>вышивка на отдельных элементов шерстяными нитями. Вышивка чаще всего была красного, темно-синего или черного цветов;</a:t>
            </a:r>
          </a:p>
          <a:p>
            <a:pPr fontAlgn="base"/>
            <a:r>
              <a:rPr lang="ru-RU" sz="1600" dirty="0"/>
              <a:t>в качестве украшения использовали бисер, монетки и ракушки;</a:t>
            </a:r>
          </a:p>
          <a:p>
            <a:pPr fontAlgn="base"/>
            <a:r>
              <a:rPr lang="ru-RU" sz="1600" dirty="0"/>
              <a:t>лапти плелись из </a:t>
            </a:r>
            <a:r>
              <a:rPr lang="ru-RU" sz="1600" dirty="0" smtClean="0"/>
              <a:t>лыка.</a:t>
            </a:r>
            <a:endParaRPr lang="ru-RU" sz="16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15856"/>
            <a:ext cx="3697276" cy="5064762"/>
          </a:xfrm>
        </p:spPr>
      </p:pic>
    </p:spTree>
    <p:extLst>
      <p:ext uri="{BB962C8B-B14F-4D97-AF65-F5344CB8AC3E}">
        <p14:creationId xmlns:p14="http://schemas.microsoft.com/office/powerpoint/2010/main" val="767617388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Население Башкирии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1999" y="2052051"/>
            <a:ext cx="4038600" cy="3671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сформировано </a:t>
            </a:r>
            <a:r>
              <a:rPr lang="ru-RU" dirty="0"/>
              <a:t>представителями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основном трёх языковых семей:</a:t>
            </a:r>
          </a:p>
          <a:p>
            <a:pPr marL="0" indent="0">
              <a:buNone/>
            </a:pPr>
            <a:r>
              <a:rPr lang="ru-RU" sz="3600" dirty="0">
                <a:latin typeface="Bahnschrift SemiBold Condensed" panose="020B0502040204020203" pitchFamily="34" charset="0"/>
              </a:rPr>
              <a:t>-</a:t>
            </a:r>
            <a:r>
              <a:rPr lang="ru-RU" sz="3600" u="sng" dirty="0" smtClean="0">
                <a:solidFill>
                  <a:srgbClr val="7030A0"/>
                </a:solidFill>
                <a:latin typeface="Bahnschrift SemiBold Condensed" panose="020B0502040204020203" pitchFamily="34" charset="0"/>
              </a:rPr>
              <a:t>алтайская:</a:t>
            </a:r>
          </a:p>
          <a:p>
            <a:r>
              <a:rPr lang="ru-RU" dirty="0" smtClean="0"/>
              <a:t>Башкиры</a:t>
            </a:r>
          </a:p>
          <a:p>
            <a:r>
              <a:rPr lang="ru-RU" dirty="0" smtClean="0"/>
              <a:t>Чуваши</a:t>
            </a:r>
          </a:p>
          <a:p>
            <a:r>
              <a:rPr lang="ru-RU" dirty="0" smtClean="0"/>
              <a:t>Татары</a:t>
            </a:r>
          </a:p>
          <a:p>
            <a:r>
              <a:rPr lang="ru-RU" dirty="0"/>
              <a:t>К</a:t>
            </a:r>
            <a:r>
              <a:rPr lang="ru-RU" dirty="0" smtClean="0"/>
              <a:t>азахи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853" y="1149928"/>
            <a:ext cx="1968545" cy="27380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31" y="3887995"/>
            <a:ext cx="1842559" cy="26819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073" y="3887995"/>
            <a:ext cx="1968543" cy="2715892"/>
          </a:xfrm>
          <a:prstGeom prst="rect">
            <a:avLst/>
          </a:prstGeom>
        </p:spPr>
      </p:pic>
      <p:pic>
        <p:nvPicPr>
          <p:cNvPr id="13" name="Объект 4"/>
          <p:cNvPicPr>
            <a:picLocks noGrp="1" noChangeAspect="1"/>
          </p:cNvPicPr>
          <p:nvPr>
            <p:ph sz="half"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31" y="1149928"/>
            <a:ext cx="1896290" cy="271452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8196" grpId="0"/>
      <p:bldP spid="8196" grpId="1"/>
      <p:bldP spid="8198" grpId="0" build="p"/>
      <p:bldP spid="8198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664555" y="316202"/>
            <a:ext cx="8229600" cy="1143000"/>
          </a:xfrm>
        </p:spPr>
        <p:txBody>
          <a:bodyPr/>
          <a:lstStyle/>
          <a:p>
            <a:r>
              <a:rPr lang="ru-RU" dirty="0" smtClean="0"/>
              <a:t>Удмуртский костюм</a:t>
            </a:r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54476" y="2061615"/>
            <a:ext cx="3354688" cy="3313949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1600" dirty="0" smtClean="0"/>
              <a:t>Удмурты </a:t>
            </a:r>
            <a:r>
              <a:rPr lang="ru-RU" sz="1600" dirty="0"/>
              <a:t>с давних времен считали ткацкое ремесло и вышивание традиционными занятиями: любая женщина этого народа должна была уметь вышивать и ткать, создавать одежду для себя и мужчин. Представители этноса всегда берегли свою одежду и ухаживали за ней, особенно за праздничным комплектом</a:t>
            </a:r>
            <a:r>
              <a:rPr lang="ru-RU" sz="1600" dirty="0" smtClean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55" y="1101436"/>
            <a:ext cx="3441560" cy="4745182"/>
          </a:xfrm>
        </p:spPr>
      </p:pic>
    </p:spTree>
    <p:extLst>
      <p:ext uri="{BB962C8B-B14F-4D97-AF65-F5344CB8AC3E}">
        <p14:creationId xmlns:p14="http://schemas.microsoft.com/office/powerpoint/2010/main" val="1709276605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башкирский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40528"/>
            <a:ext cx="2203450" cy="3029744"/>
          </a:xfrm>
        </p:spPr>
      </p:pic>
      <p:sp>
        <p:nvSpPr>
          <p:cNvPr id="6" name="TextBox 5"/>
          <p:cNvSpPr txBox="1"/>
          <p:nvPr/>
        </p:nvSpPr>
        <p:spPr>
          <a:xfrm>
            <a:off x="457200" y="5611091"/>
            <a:ext cx="187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381" y="2140529"/>
            <a:ext cx="2230583" cy="30297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66655" y="5611091"/>
            <a:ext cx="1163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006" y="2140529"/>
            <a:ext cx="2128019" cy="30297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1636" y="5611091"/>
            <a:ext cx="78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8044645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башкирский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955" y="925912"/>
            <a:ext cx="3664816" cy="5039122"/>
          </a:xfrm>
        </p:spPr>
      </p:pic>
      <p:sp>
        <p:nvSpPr>
          <p:cNvPr id="6" name="TextBox 5"/>
          <p:cNvSpPr txBox="1"/>
          <p:nvPr/>
        </p:nvSpPr>
        <p:spPr>
          <a:xfrm>
            <a:off x="138546" y="2868033"/>
            <a:ext cx="2563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1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50610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армянский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611091"/>
            <a:ext cx="187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366655" y="5611091"/>
            <a:ext cx="1163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515" y="2126086"/>
            <a:ext cx="2128019" cy="30297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1636" y="5611091"/>
            <a:ext cx="78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</a:t>
            </a:r>
            <a:endParaRPr lang="ru-RU" sz="36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06" y="2140529"/>
            <a:ext cx="2421044" cy="301530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308" y="2141727"/>
            <a:ext cx="2497875" cy="301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76402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армянский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655" y="1086994"/>
            <a:ext cx="3325090" cy="47340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1" y="2544868"/>
            <a:ext cx="1562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3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460104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украинский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611091"/>
            <a:ext cx="187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366655" y="5611091"/>
            <a:ext cx="1163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511636" y="5611091"/>
            <a:ext cx="78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</a:t>
            </a:r>
            <a:endParaRPr lang="ru-RU" sz="36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417" y="2141727"/>
            <a:ext cx="2497875" cy="301410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04" y="2141727"/>
            <a:ext cx="2545772" cy="30549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599" y="2154042"/>
            <a:ext cx="1998796" cy="304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96656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r>
              <a:rPr lang="ru-RU" dirty="0" smtClean="0">
                <a:solidFill>
                  <a:srgbClr val="FF0000"/>
                </a:solidFill>
              </a:rPr>
              <a:t>украинский</a:t>
            </a:r>
            <a:r>
              <a:rPr lang="ru-RU" dirty="0" smtClean="0"/>
              <a:t> костюм?????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66801" y="2796594"/>
            <a:ext cx="1163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2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655" y="846138"/>
            <a:ext cx="3117274" cy="474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09346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3" y="720436"/>
            <a:ext cx="6724072" cy="50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30311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Татарский костюм</a:t>
            </a:r>
            <a:endParaRPr lang="ru-RU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170218" y="1946276"/>
            <a:ext cx="3538538" cy="3685886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/>
              <a:t>Для одежды татар характерен традиционный трапециевидный силуэт с «восточной» насыщенностью цветов, обилие вышивок, применение большого количества украшений. Издавна татары ценили мех диких зверей – черно-бурой лисицы, куницы, соболя, бобра.</a:t>
            </a:r>
            <a:endParaRPr lang="ru-RU" sz="1800" b="1" i="1" dirty="0">
              <a:solidFill>
                <a:srgbClr val="80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80655"/>
            <a:ext cx="3713018" cy="4950691"/>
          </a:xfrm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Башкирский костюм</a:t>
            </a:r>
            <a:endParaRPr lang="ru-RU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47116" y="1388918"/>
            <a:ext cx="4038600" cy="421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Башкирский костюм чрезвычайно мно­гообразен и богат. В основе этого лежат культурно-этнические особенности влив­шихся в состав башкир древних и средне­вековых племен и народов. Местное свое­образие проявлялось в форме женских головных уборов и украшений, в традици­ях декоративного оформления одежды, в характере орнамента.</a:t>
            </a:r>
          </a:p>
          <a:p>
            <a:pPr marL="0" indent="0">
              <a:buNone/>
            </a:pPr>
            <a:endParaRPr lang="ru-RU" sz="3600" b="1" i="1" dirty="0">
              <a:solidFill>
                <a:srgbClr val="80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247" y="1032164"/>
            <a:ext cx="3582869" cy="492644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Казахский костюм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20" y="1087582"/>
            <a:ext cx="3750798" cy="4525963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761509" y="2008909"/>
            <a:ext cx="4038600" cy="404596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dirty="0"/>
              <a:t>Казахский </a:t>
            </a:r>
            <a:r>
              <a:rPr lang="ru-RU" sz="2000" dirty="0" smtClean="0"/>
              <a:t>общенародный костюм </a:t>
            </a:r>
            <a:r>
              <a:rPr lang="ru-RU" sz="2000" dirty="0"/>
              <a:t>всегда выделялся колоритными яркими цветами, как доказательство достатка и благополучия. Одежда женщин, равно как и мужчин, блистали всеми оттенками зеленого </a:t>
            </a:r>
            <a:r>
              <a:rPr lang="ru-RU" sz="2000" dirty="0" smtClean="0"/>
              <a:t>и золотого</a:t>
            </a:r>
            <a:r>
              <a:rPr lang="ru-RU" sz="2000" dirty="0"/>
              <a:t>, красного и синего</a:t>
            </a:r>
            <a:r>
              <a:rPr lang="ru-RU" dirty="0"/>
              <a:t>.</a:t>
            </a:r>
            <a:endParaRPr lang="ru-RU" sz="2800" b="1" i="1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Чувашский костюм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64109"/>
            <a:ext cx="3020291" cy="5236797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636818" y="1759527"/>
            <a:ext cx="4038600" cy="4045960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ru-RU" sz="2000" dirty="0"/>
              <a:t>Чаще всего чуваши изготавливали одежду из домотканого полотна, кожи, войлока, овечьей шерсти или сукна. Почти в каждом крестьянском дворе имелся прядильный и ткацкий инвентарь. Холсты для будущих изделий умели ткать все деревенские женщины. Для этого они выращивали лен и коноплю. Обувь чуваши мастерили из дерева и луба.</a:t>
            </a:r>
            <a:br>
              <a:rPr lang="ru-RU" sz="2000" dirty="0"/>
            </a:br>
            <a:endParaRPr lang="ru-RU" sz="2800" b="1" i="1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</p:spTree>
    <p:extLst>
      <p:ext uri="{BB962C8B-B14F-4D97-AF65-F5344CB8AC3E}">
        <p14:creationId xmlns:p14="http://schemas.microsoft.com/office/powerpoint/2010/main" val="2770319732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Население Башкирии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52" y="1196976"/>
            <a:ext cx="1918730" cy="2691020"/>
          </a:xfrm>
        </p:spPr>
      </p:pic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2672" y="2299984"/>
            <a:ext cx="4211782" cy="3671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-</a:t>
            </a:r>
            <a:r>
              <a:rPr lang="ru-RU" sz="3200" u="sng" dirty="0" smtClean="0">
                <a:solidFill>
                  <a:srgbClr val="7030A0"/>
                </a:solidFill>
                <a:latin typeface="Bahnschrift SemiBold Condensed" panose="020B0502040204020203" pitchFamily="34" charset="0"/>
              </a:rPr>
              <a:t>индоевропейская:</a:t>
            </a:r>
          </a:p>
          <a:p>
            <a:r>
              <a:rPr lang="ru-RU" dirty="0"/>
              <a:t>р</a:t>
            </a:r>
            <a:r>
              <a:rPr lang="ru-RU" dirty="0" smtClean="0"/>
              <a:t>усские </a:t>
            </a:r>
          </a:p>
          <a:p>
            <a:r>
              <a:rPr lang="ru-RU" dirty="0" smtClean="0"/>
              <a:t>украинцы</a:t>
            </a:r>
          </a:p>
          <a:p>
            <a:r>
              <a:rPr lang="ru-RU" dirty="0" smtClean="0"/>
              <a:t>белорусы</a:t>
            </a:r>
          </a:p>
          <a:p>
            <a:r>
              <a:rPr lang="ru-RU" dirty="0" smtClean="0"/>
              <a:t>немцы</a:t>
            </a:r>
          </a:p>
          <a:p>
            <a:r>
              <a:rPr lang="ru-RU" dirty="0" smtClean="0"/>
              <a:t>евреи</a:t>
            </a:r>
          </a:p>
          <a:p>
            <a:r>
              <a:rPr lang="ru-RU" dirty="0" smtClean="0"/>
              <a:t>молдаване</a:t>
            </a:r>
          </a:p>
          <a:p>
            <a:r>
              <a:rPr lang="ru-RU" dirty="0" smtClean="0"/>
              <a:t>латыши</a:t>
            </a:r>
          </a:p>
          <a:p>
            <a:r>
              <a:rPr lang="ru-RU" dirty="0" smtClean="0"/>
              <a:t>армяне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854" y="1156984"/>
            <a:ext cx="1963473" cy="2731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53" y="4070557"/>
            <a:ext cx="1918730" cy="26692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854" y="4070557"/>
            <a:ext cx="1963473" cy="26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12593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костюм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2" y="1109075"/>
            <a:ext cx="5465118" cy="3629179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77092" y="4853565"/>
            <a:ext cx="6945313" cy="228152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600" dirty="0"/>
              <a:t>Русский народный костюм – это прежде всего костюм крестьянский. В народном костюме слились воедино два начала – функциональное и эстетическое. Человек, чья жизнь была подчинена каждодневному – от восхода до заката – изнурительному труду, исходил не только соображений удобства. Чутко реагируя на красоту, он старался окружать себя ею. Поэтому и одежда, созданная народными мастерицами, грела не только тело, но и душу.</a:t>
            </a:r>
          </a:p>
          <a:p>
            <a:pPr algn="ctr">
              <a:buFontTx/>
              <a:buNone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b="1" i="1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</p:spTree>
    <p:extLst>
      <p:ext uri="{BB962C8B-B14F-4D97-AF65-F5344CB8AC3E}">
        <p14:creationId xmlns:p14="http://schemas.microsoft.com/office/powerpoint/2010/main" val="1763843995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Украинский костюм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45" y="1417638"/>
            <a:ext cx="3325091" cy="4914484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0836" y="1570037"/>
            <a:ext cx="3657600" cy="48169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dirty="0"/>
              <a:t>Народная одежда отличается простотой форм, стройностью силуэта, богатством и разнообразием украшений, насыщенным колоритом. В нем ярко проявляется умение народных мастеров с помощью простых, логических средств органично сочетать практичность и красоту. Много творческой изобретательности и фантазии вложил в создание одежды украинский народ. Словно саму прекрасную природу Украины переносили в отделку костюма, в его радостную гамму народные умельцы на протяжении веков.</a:t>
            </a:r>
          </a:p>
          <a:p>
            <a:pPr algn="ctr">
              <a:buFontTx/>
              <a:buNone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b="1" i="1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</p:txBody>
      </p:sp>
    </p:spTree>
    <p:extLst>
      <p:ext uri="{BB962C8B-B14F-4D97-AF65-F5344CB8AC3E}">
        <p14:creationId xmlns:p14="http://schemas.microsoft.com/office/powerpoint/2010/main" val="4115172074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1286</TotalTime>
  <Words>1118</Words>
  <Application>Microsoft Office PowerPoint</Application>
  <PresentationFormat>Экран (4:3)</PresentationFormat>
  <Paragraphs>113</Paragraphs>
  <Slides>27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Bahnschrift SemiBold Condensed</vt:lpstr>
      <vt:lpstr>Calibri</vt:lpstr>
      <vt:lpstr>Trebuchet MS</vt:lpstr>
      <vt:lpstr>Wingdings 3</vt:lpstr>
      <vt:lpstr>Аспект</vt:lpstr>
      <vt:lpstr>Костюмы народов Республики Башкортостан</vt:lpstr>
      <vt:lpstr>Население Башкирии</vt:lpstr>
      <vt:lpstr>Татарский костюм</vt:lpstr>
      <vt:lpstr>Башкирский костюм</vt:lpstr>
      <vt:lpstr>Казахский костюм</vt:lpstr>
      <vt:lpstr>Чувашский костюм</vt:lpstr>
      <vt:lpstr>Население Башкирии</vt:lpstr>
      <vt:lpstr>Русский костюм</vt:lpstr>
      <vt:lpstr>Украинский костюм</vt:lpstr>
      <vt:lpstr>Белорусский костюм</vt:lpstr>
      <vt:lpstr>Немецкий костюм</vt:lpstr>
      <vt:lpstr>Еврейский костюм</vt:lpstr>
      <vt:lpstr>Молдавский костюм</vt:lpstr>
      <vt:lpstr>Латвийский костюм</vt:lpstr>
      <vt:lpstr>Армянский костюм</vt:lpstr>
      <vt:lpstr>Осетинский костюм</vt:lpstr>
      <vt:lpstr>Население Башкирии</vt:lpstr>
      <vt:lpstr>Марийский костюм</vt:lpstr>
      <vt:lpstr>Мордовский костюм</vt:lpstr>
      <vt:lpstr>Удмуртский костюм</vt:lpstr>
      <vt:lpstr>Найди башкирский костюм?????</vt:lpstr>
      <vt:lpstr>Найди башкирский костюм?????</vt:lpstr>
      <vt:lpstr>Найди армянский костюм?????</vt:lpstr>
      <vt:lpstr>Найди армянский костюм?????</vt:lpstr>
      <vt:lpstr>Найди украинский костюм?????</vt:lpstr>
      <vt:lpstr>Найди украинский костюм?????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Костюмы народов Республики Башкортостан</dc:title>
  <dc:creator>user</dc:creator>
  <cp:lastModifiedBy>user</cp:lastModifiedBy>
  <cp:revision>51</cp:revision>
  <dcterms:modified xsi:type="dcterms:W3CDTF">2022-11-14T08:18:44Z</dcterms:modified>
</cp:coreProperties>
</file>