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Economica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Economica-bold.fntdata"/><Relationship Id="rId14" Type="http://schemas.openxmlformats.org/officeDocument/2006/relationships/font" Target="fonts/Economica-regular.fntdata"/><Relationship Id="rId17" Type="http://schemas.openxmlformats.org/officeDocument/2006/relationships/font" Target="fonts/Economica-boldItalic.fntdata"/><Relationship Id="rId16" Type="http://schemas.openxmlformats.org/officeDocument/2006/relationships/font" Target="fonts/Economica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.fntdata"/><Relationship Id="rId6" Type="http://schemas.openxmlformats.org/officeDocument/2006/relationships/slide" Target="slides/slide1.xml"/><Relationship Id="rId18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eae43d3412f083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eae43d3412f083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eae43d3412f083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eae43d3412f083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eae43d3412f083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eae43d3412f083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c5b87a77a9c8147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c5b87a77a9c814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c5b87a77a9c8147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c5b87a77a9c8147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c5b87a77a9c8147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c5b87a77a9c8147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c5b87a77a9c8147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c5b87a77a9c8147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11708" y="1545450"/>
            <a:ext cx="8520600" cy="2052600"/>
          </a:xfrm>
          <a:prstGeom prst="rect">
            <a:avLst/>
          </a:prstGeom>
          <a:solidFill>
            <a:schemeClr val="lt2"/>
          </a:solidFill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lt1"/>
                </a:solidFill>
              </a:rPr>
              <a:t>The difference between Say and Tell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265500" y="385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Say </a:t>
            </a:r>
            <a:endParaRPr/>
          </a:p>
        </p:txBody>
      </p:sp>
      <p:sp>
        <p:nvSpPr>
          <p:cNvPr id="68" name="Google Shape;68;p14"/>
          <p:cNvSpPr txBox="1"/>
          <p:nvPr>
            <p:ph idx="1" type="subTitle"/>
          </p:nvPr>
        </p:nvSpPr>
        <p:spPr>
          <a:xfrm>
            <a:off x="265500" y="2272350"/>
            <a:ext cx="4045200" cy="5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Say </a:t>
            </a:r>
            <a:r>
              <a:rPr lang="ru"/>
              <a:t>something </a:t>
            </a:r>
            <a:r>
              <a:rPr lang="ru">
                <a:highlight>
                  <a:srgbClr val="F9CB9C"/>
                </a:highlight>
              </a:rPr>
              <a:t>to</a:t>
            </a:r>
            <a:r>
              <a:rPr lang="ru"/>
              <a:t> someone </a:t>
            </a:r>
            <a:endParaRPr/>
          </a:p>
        </p:txBody>
      </p:sp>
      <p:sp>
        <p:nvSpPr>
          <p:cNvPr id="69" name="Google Shape;69;p14"/>
          <p:cNvSpPr txBox="1"/>
          <p:nvPr>
            <p:ph idx="2" type="body"/>
          </p:nvPr>
        </p:nvSpPr>
        <p:spPr>
          <a:xfrm>
            <a:off x="4903775" y="381000"/>
            <a:ext cx="3837000" cy="403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Say </a:t>
            </a:r>
            <a:r>
              <a:rPr lang="ru"/>
              <a:t>hello</a:t>
            </a:r>
            <a:r>
              <a:rPr lang="ru"/>
              <a:t> </a:t>
            </a:r>
            <a:r>
              <a:rPr lang="ru"/>
              <a:t>to your friends for me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We say: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Hello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Goodbye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Good morning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Yes/no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Sorry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Please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Thank you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Happy Birthday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Happy New year</a:t>
            </a:r>
            <a:endParaRPr/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047" y="3454273"/>
            <a:ext cx="1377300" cy="13773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>
            <p:ph idx="1" type="subTitle"/>
          </p:nvPr>
        </p:nvSpPr>
        <p:spPr>
          <a:xfrm>
            <a:off x="2086641" y="3843531"/>
            <a:ext cx="651000" cy="5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F9CB9C"/>
                </a:highlight>
              </a:rPr>
              <a:t>to</a:t>
            </a:r>
            <a:r>
              <a:rPr lang="ru"/>
              <a:t> </a:t>
            </a:r>
            <a:endParaRPr/>
          </a:p>
        </p:txBody>
      </p:sp>
      <p:sp>
        <p:nvSpPr>
          <p:cNvPr id="72" name="Google Shape;72;p14"/>
          <p:cNvSpPr/>
          <p:nvPr/>
        </p:nvSpPr>
        <p:spPr>
          <a:xfrm>
            <a:off x="1807957" y="3965322"/>
            <a:ext cx="278700" cy="355200"/>
          </a:xfrm>
          <a:prstGeom prst="mathPlus">
            <a:avLst>
              <a:gd fmla="val 23520" name="adj1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2656546" y="3965322"/>
            <a:ext cx="278700" cy="355200"/>
          </a:xfrm>
          <a:prstGeom prst="mathPlus">
            <a:avLst>
              <a:gd fmla="val 23520" name="adj1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6549" y="3271297"/>
            <a:ext cx="1527299" cy="1527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265500" y="381000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Tell</a:t>
            </a:r>
            <a:endParaRPr/>
          </a:p>
        </p:txBody>
      </p:sp>
      <p:sp>
        <p:nvSpPr>
          <p:cNvPr id="80" name="Google Shape;80;p15"/>
          <p:cNvSpPr txBox="1"/>
          <p:nvPr>
            <p:ph idx="1" type="subTitle"/>
          </p:nvPr>
        </p:nvSpPr>
        <p:spPr>
          <a:xfrm>
            <a:off x="265500" y="2366120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Tell someone </a:t>
            </a:r>
            <a:r>
              <a:rPr lang="ru"/>
              <a:t>something </a:t>
            </a:r>
            <a:endParaRPr/>
          </a:p>
        </p:txBody>
      </p:sp>
      <p:sp>
        <p:nvSpPr>
          <p:cNvPr id="81" name="Google Shape;81;p15"/>
          <p:cNvSpPr txBox="1"/>
          <p:nvPr>
            <p:ph idx="2" type="body"/>
          </p:nvPr>
        </p:nvSpPr>
        <p:spPr>
          <a:xfrm>
            <a:off x="4939500" y="381000"/>
            <a:ext cx="3837000" cy="403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Tell me the </a:t>
            </a:r>
            <a:r>
              <a:rPr lang="ru"/>
              <a:t>truth 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We tell: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The time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The truth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A lie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Your name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A story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A secret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A joke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How to do something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The difference between two things </a:t>
            </a:r>
            <a:endParaRPr/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500" y="3075004"/>
            <a:ext cx="1527196" cy="17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Check yourself </a:t>
            </a:r>
            <a:endParaRPr/>
          </a:p>
        </p:txBody>
      </p:sp>
      <p:sp>
        <p:nvSpPr>
          <p:cNvPr id="88" name="Google Shape;88;p1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Can you … me the way to the station, please?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He didn't … a word.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She … her name was Sue.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Let me … you something about my hobbies.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Forget everything I just … 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F9CB9C"/>
                </a:highlight>
              </a:rPr>
              <a:t>Play games </a:t>
            </a:r>
            <a:endParaRPr>
              <a:highlight>
                <a:srgbClr val="F9CB9C"/>
              </a:highlight>
            </a:endParaRPr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6469" y="1174538"/>
            <a:ext cx="3441300" cy="2794417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904477" y="2267700"/>
            <a:ext cx="3441300" cy="6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Julie _____________ that she would join us after work.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1" y="946474"/>
            <a:ext cx="4024200" cy="313167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8"/>
          <p:cNvSpPr txBox="1"/>
          <p:nvPr/>
        </p:nvSpPr>
        <p:spPr>
          <a:xfrm>
            <a:off x="345450" y="1987298"/>
            <a:ext cx="4024200" cy="6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He </a:t>
            </a:r>
            <a:r>
              <a:rPr lang="ru"/>
              <a:t>___________ me that he was going running this evening.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3338" y="28575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/>
          <p:nvPr/>
        </p:nvSpPr>
        <p:spPr>
          <a:xfrm>
            <a:off x="199283" y="2373600"/>
            <a:ext cx="35244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She </a:t>
            </a:r>
            <a:r>
              <a:rPr lang="ru"/>
              <a:t>_______ everybody that he's French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862013"/>
            <a:ext cx="3829800" cy="34194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607226" y="2373600"/>
            <a:ext cx="36315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"That's a great idea!" she ______.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