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70" r:id="rId3"/>
    <p:sldId id="257" r:id="rId4"/>
    <p:sldId id="265" r:id="rId5"/>
    <p:sldId id="266" r:id="rId6"/>
    <p:sldId id="267" r:id="rId7"/>
    <p:sldId id="268" r:id="rId8"/>
    <p:sldId id="271" r:id="rId9"/>
    <p:sldId id="272" r:id="rId10"/>
    <p:sldId id="273" r:id="rId11"/>
    <p:sldId id="275" r:id="rId12"/>
    <p:sldId id="274" r:id="rId13"/>
    <p:sldId id="276" r:id="rId14"/>
    <p:sldId id="282" r:id="rId15"/>
    <p:sldId id="277" r:id="rId16"/>
    <p:sldId id="279" r:id="rId17"/>
    <p:sldId id="280" r:id="rId18"/>
    <p:sldId id="285" r:id="rId19"/>
    <p:sldId id="341" r:id="rId20"/>
    <p:sldId id="34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7EF0F6"/>
    <a:srgbClr val="9900FF"/>
    <a:srgbClr val="33CC33"/>
    <a:srgbClr val="BBB95D"/>
    <a:srgbClr val="DC90D8"/>
    <a:srgbClr val="0099FF"/>
    <a:srgbClr val="F56767"/>
    <a:srgbClr val="DDB1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E931E-E031-4A95-9EC4-B651F4D39F93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FBCB6-C27D-4B1F-A30A-56077A367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374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microsoft.com/office/2007/relationships/hdphoto" Target="../media/hdphoto29.wdp"/><Relationship Id="rId3" Type="http://schemas.microsoft.com/office/2007/relationships/hdphoto" Target="../media/hdphoto21.wdp"/><Relationship Id="rId7" Type="http://schemas.microsoft.com/office/2007/relationships/hdphoto" Target="../media/hdphoto26.wdp"/><Relationship Id="rId12" Type="http://schemas.openxmlformats.org/officeDocument/2006/relationships/image" Target="../media/image4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microsoft.com/office/2007/relationships/hdphoto" Target="../media/hdphoto28.wdp"/><Relationship Id="rId5" Type="http://schemas.microsoft.com/office/2007/relationships/hdphoto" Target="../media/hdphoto25.wdp"/><Relationship Id="rId10" Type="http://schemas.openxmlformats.org/officeDocument/2006/relationships/image" Target="../media/image45.png"/><Relationship Id="rId4" Type="http://schemas.openxmlformats.org/officeDocument/2006/relationships/image" Target="../media/image42.png"/><Relationship Id="rId9" Type="http://schemas.microsoft.com/office/2007/relationships/hdphoto" Target="../media/hdphoto27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8.emf"/><Relationship Id="rId3" Type="http://schemas.microsoft.com/office/2007/relationships/hdphoto" Target="../media/hdphoto21.wdp"/><Relationship Id="rId7" Type="http://schemas.openxmlformats.org/officeDocument/2006/relationships/image" Target="../media/image50.png"/><Relationship Id="rId12" Type="http://schemas.openxmlformats.org/officeDocument/2006/relationships/image" Target="../media/image55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11" Type="http://schemas.openxmlformats.org/officeDocument/2006/relationships/image" Target="../media/image54.png"/><Relationship Id="rId5" Type="http://schemas.openxmlformats.org/officeDocument/2006/relationships/image" Target="../media/image48.jpe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wm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microsoft.com/office/2007/relationships/hdphoto" Target="../media/hdphoto21.wdp"/><Relationship Id="rId7" Type="http://schemas.microsoft.com/office/2007/relationships/hdphoto" Target="../media/hdphoto3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microsoft.com/office/2007/relationships/hdphoto" Target="../media/hdphoto30.wdp"/><Relationship Id="rId10" Type="http://schemas.openxmlformats.org/officeDocument/2006/relationships/image" Target="../media/image8.emf"/><Relationship Id="rId4" Type="http://schemas.openxmlformats.org/officeDocument/2006/relationships/image" Target="../media/image56.png"/><Relationship Id="rId9" Type="http://schemas.microsoft.com/office/2007/relationships/hdphoto" Target="../media/hdphoto3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microsoft.com/office/2007/relationships/hdphoto" Target="../media/hdphoto21.wdp"/><Relationship Id="rId7" Type="http://schemas.microsoft.com/office/2007/relationships/hdphoto" Target="../media/hdphoto34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microsoft.com/office/2007/relationships/hdphoto" Target="../media/hdphoto33.wdp"/><Relationship Id="rId4" Type="http://schemas.openxmlformats.org/officeDocument/2006/relationships/image" Target="../media/image59.png"/><Relationship Id="rId9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microsoft.com/office/2007/relationships/hdphoto" Target="../media/hdphoto21.wdp"/><Relationship Id="rId7" Type="http://schemas.microsoft.com/office/2007/relationships/hdphoto" Target="../media/hdphoto36.wdp"/><Relationship Id="rId12" Type="http://schemas.openxmlformats.org/officeDocument/2006/relationships/image" Target="../media/image8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microsoft.com/office/2007/relationships/hdphoto" Target="../media/hdphoto38.wdp"/><Relationship Id="rId5" Type="http://schemas.microsoft.com/office/2007/relationships/hdphoto" Target="../media/hdphoto35.wdp"/><Relationship Id="rId10" Type="http://schemas.openxmlformats.org/officeDocument/2006/relationships/image" Target="../media/image65.png"/><Relationship Id="rId4" Type="http://schemas.openxmlformats.org/officeDocument/2006/relationships/image" Target="../media/image62.png"/><Relationship Id="rId9" Type="http://schemas.microsoft.com/office/2007/relationships/hdphoto" Target="../media/hdphoto37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40.wdp"/><Relationship Id="rId3" Type="http://schemas.microsoft.com/office/2007/relationships/hdphoto" Target="../media/hdphoto21.wdp"/><Relationship Id="rId7" Type="http://schemas.openxmlformats.org/officeDocument/2006/relationships/image" Target="../media/image67.png"/><Relationship Id="rId12" Type="http://schemas.microsoft.com/office/2007/relationships/hdphoto" Target="../media/hdphoto4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11" Type="http://schemas.openxmlformats.org/officeDocument/2006/relationships/image" Target="../media/image69.png"/><Relationship Id="rId5" Type="http://schemas.microsoft.com/office/2007/relationships/hdphoto" Target="../media/hdphoto39.wdp"/><Relationship Id="rId10" Type="http://schemas.microsoft.com/office/2007/relationships/hdphoto" Target="../media/hdphoto41.wdp"/><Relationship Id="rId4" Type="http://schemas.openxmlformats.org/officeDocument/2006/relationships/image" Target="../media/image66.png"/><Relationship Id="rId9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microsoft.com/office/2007/relationships/hdphoto" Target="../media/hdphoto21.wdp"/><Relationship Id="rId7" Type="http://schemas.openxmlformats.org/officeDocument/2006/relationships/image" Target="../media/image71.tif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3.wdp"/><Relationship Id="rId5" Type="http://schemas.openxmlformats.org/officeDocument/2006/relationships/image" Target="../media/image70.png"/><Relationship Id="rId4" Type="http://schemas.openxmlformats.org/officeDocument/2006/relationships/image" Target="../media/image8.emf"/><Relationship Id="rId9" Type="http://schemas.microsoft.com/office/2007/relationships/hdphoto" Target="../media/hdphoto44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5.wdp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6.wdp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10" Type="http://schemas.openxmlformats.org/officeDocument/2006/relationships/image" Target="../media/image8.emf"/><Relationship Id="rId4" Type="http://schemas.openxmlformats.org/officeDocument/2006/relationships/image" Target="../media/image5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8.png"/><Relationship Id="rId3" Type="http://schemas.microsoft.com/office/2007/relationships/hdphoto" Target="../media/hdphoto6.wdp"/><Relationship Id="rId7" Type="http://schemas.openxmlformats.org/officeDocument/2006/relationships/image" Target="../media/image13.jpeg"/><Relationship Id="rId12" Type="http://schemas.openxmlformats.org/officeDocument/2006/relationships/image" Target="../media/image17.jpeg"/><Relationship Id="rId17" Type="http://schemas.openxmlformats.org/officeDocument/2006/relationships/image" Target="../media/image22.png"/><Relationship Id="rId2" Type="http://schemas.openxmlformats.org/officeDocument/2006/relationships/image" Target="../media/image9.jpe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8.emf"/><Relationship Id="rId5" Type="http://schemas.openxmlformats.org/officeDocument/2006/relationships/image" Target="../media/image11.png"/><Relationship Id="rId15" Type="http://schemas.openxmlformats.org/officeDocument/2006/relationships/image" Target="../media/image20.jpe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jpe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6.wdp"/><Relationship Id="rId7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24.jpeg"/><Relationship Id="rId10" Type="http://schemas.microsoft.com/office/2007/relationships/hdphoto" Target="../media/hdphoto9.wdp"/><Relationship Id="rId4" Type="http://schemas.openxmlformats.org/officeDocument/2006/relationships/image" Target="../media/image23.tiff"/><Relationship Id="rId9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hdphoto" Target="../media/hdphoto2.wdp"/><Relationship Id="rId7" Type="http://schemas.microsoft.com/office/2007/relationships/hdphoto" Target="../media/hdphoto12.wdp"/><Relationship Id="rId12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microsoft.com/office/2007/relationships/hdphoto" Target="../media/hdphoto14.wdp"/><Relationship Id="rId5" Type="http://schemas.microsoft.com/office/2007/relationships/hdphoto" Target="../media/hdphoto11.wdp"/><Relationship Id="rId10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microsoft.com/office/2007/relationships/hdphoto" Target="../media/hdphoto13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openxmlformats.org/officeDocument/2006/relationships/image" Target="../media/image37.jpeg"/><Relationship Id="rId3" Type="http://schemas.microsoft.com/office/2007/relationships/hdphoto" Target="../media/hdphoto15.wdp"/><Relationship Id="rId7" Type="http://schemas.openxmlformats.org/officeDocument/2006/relationships/image" Target="../media/image34.jpeg"/><Relationship Id="rId12" Type="http://schemas.microsoft.com/office/2007/relationships/hdphoto" Target="../media/hdphoto19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11" Type="http://schemas.openxmlformats.org/officeDocument/2006/relationships/image" Target="../media/image36.png"/><Relationship Id="rId5" Type="http://schemas.microsoft.com/office/2007/relationships/hdphoto" Target="../media/hdphoto16.wdp"/><Relationship Id="rId10" Type="http://schemas.microsoft.com/office/2007/relationships/hdphoto" Target="../media/hdphoto18.wdp"/><Relationship Id="rId4" Type="http://schemas.openxmlformats.org/officeDocument/2006/relationships/image" Target="../media/image33.png"/><Relationship Id="rId9" Type="http://schemas.openxmlformats.org/officeDocument/2006/relationships/image" Target="../media/image35.png"/><Relationship Id="rId14" Type="http://schemas.microsoft.com/office/2007/relationships/hdphoto" Target="../media/hdphoto20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microsoft.com/office/2007/relationships/hdphoto" Target="../media/hdphoto21.wdp"/><Relationship Id="rId7" Type="http://schemas.microsoft.com/office/2007/relationships/hdphoto" Target="../media/hdphoto2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microsoft.com/office/2007/relationships/hdphoto" Target="../media/hdphoto22.wdp"/><Relationship Id="rId10" Type="http://schemas.openxmlformats.org/officeDocument/2006/relationships/image" Target="../media/image8.emf"/><Relationship Id="rId4" Type="http://schemas.openxmlformats.org/officeDocument/2006/relationships/image" Target="../media/image39.png"/><Relationship Id="rId9" Type="http://schemas.microsoft.com/office/2007/relationships/hdphoto" Target="../media/hdphoto2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28600" y="1988840"/>
            <a:ext cx="4419600" cy="187220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spc="50" dirty="0" smtClean="0">
                <a:ln w="11430">
                  <a:solidFill>
                    <a:srgbClr val="FFFF00"/>
                  </a:solidFill>
                </a:ln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МАТЕМАТИКА</a:t>
            </a:r>
            <a:br>
              <a:rPr lang="ru-RU" sz="4000" spc="50" dirty="0" smtClean="0">
                <a:ln w="11430">
                  <a:solidFill>
                    <a:srgbClr val="FFFF00"/>
                  </a:solidFill>
                </a:ln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spc="50" dirty="0" smtClean="0">
                <a:ln w="11430">
                  <a:solidFill>
                    <a:srgbClr val="FFFF00"/>
                  </a:solidFill>
                </a:ln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</a:t>
            </a:r>
            <a:br>
              <a:rPr lang="ru-RU" sz="4000" spc="50" dirty="0" smtClean="0">
                <a:ln w="11430">
                  <a:solidFill>
                    <a:srgbClr val="FFFF00"/>
                  </a:solidFill>
                </a:ln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spc="50" dirty="0" smtClean="0">
                <a:ln w="11430">
                  <a:solidFill>
                    <a:srgbClr val="FFFF00"/>
                  </a:solidFill>
                </a:ln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МАЛЫШЕЙ</a:t>
            </a:r>
            <a:endParaRPr lang="ru-RU" sz="4000" spc="50" dirty="0">
              <a:ln w="11430">
                <a:solidFill>
                  <a:srgbClr val="FFFF00"/>
                </a:solidFill>
              </a:ln>
              <a:solidFill>
                <a:srgbClr val="00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28600" y="3789040"/>
            <a:ext cx="4419600" cy="1152128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bg1"/>
                </a:solidFill>
              </a:rPr>
              <a:t>/</a:t>
            </a:r>
            <a:r>
              <a:rPr lang="ru-RU" sz="1400" b="1" dirty="0" smtClean="0">
                <a:solidFill>
                  <a:schemeClr val="bg1"/>
                </a:solidFill>
              </a:rPr>
              <a:t>по материалам книги ,,Математика для малышей,,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Ольга Александрова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ООО «Издательство  «Эксмо»,  Москва, 2012г.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ил.- (Ломоносовские энциклопедии-мини)/.</a:t>
            </a:r>
          </a:p>
          <a:p>
            <a:endParaRPr lang="ru-RU" sz="900" dirty="0" smtClean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0EEF4"/>
              </a:clrFrom>
              <a:clrTo>
                <a:srgbClr val="F0EEF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13290" y="1484784"/>
            <a:ext cx="3408620" cy="364848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35696" y="1268760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</a:rPr>
              <a:t>Часть  </a:t>
            </a:r>
            <a:r>
              <a:rPr lang="ru-RU" sz="2800" b="1" dirty="0" smtClean="0">
                <a:solidFill>
                  <a:srgbClr val="FFC000"/>
                </a:solidFill>
              </a:rPr>
              <a:t>1. </a:t>
            </a:r>
            <a:endParaRPr lang="ru-RU" sz="2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18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1291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FFC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C000"/>
                </a:solidFill>
              </a:rPr>
              <a:t>Запомни  названия  ГЕОМЕТРИЧЕСКИХ  ФИГУР.</a:t>
            </a:r>
            <a:endParaRPr lang="ru-RU" sz="2800" b="1" dirty="0">
              <a:solidFill>
                <a:srgbClr val="FFC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                                         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                                                  </a:t>
            </a:r>
            <a:r>
              <a:rPr lang="ru-RU" sz="2400" b="1" dirty="0" smtClean="0">
                <a:solidFill>
                  <a:srgbClr val="008000"/>
                </a:solidFill>
              </a:rPr>
              <a:t>Это  КРУГИ.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sz="2400" b="1" dirty="0" smtClean="0">
                <a:solidFill>
                  <a:srgbClr val="008000"/>
                </a:solidFill>
              </a:rPr>
              <a:t>                   Это  ОВАЛЫ.</a:t>
            </a:r>
            <a:endParaRPr lang="ru-RU" sz="2400" b="1" dirty="0">
              <a:solidFill>
                <a:srgbClr val="008000"/>
              </a:solidFill>
            </a:endParaRPr>
          </a:p>
          <a:p>
            <a:endParaRPr lang="ru-RU" dirty="0" smtClean="0">
              <a:solidFill>
                <a:srgbClr val="008000"/>
              </a:solidFill>
            </a:endParaRP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                                                                                          </a:t>
            </a:r>
            <a:r>
              <a:rPr lang="ru-RU" sz="2400" b="1" dirty="0" smtClean="0">
                <a:solidFill>
                  <a:srgbClr val="008000"/>
                </a:solidFill>
              </a:rPr>
              <a:t>Это  ТРЕУГОЛЬНИКИ.</a:t>
            </a:r>
            <a:endParaRPr lang="ru-RU" sz="2400" b="1" dirty="0">
              <a:solidFill>
                <a:srgbClr val="008000"/>
              </a:solidFill>
            </a:endParaRP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>
                <a:solidFill>
                  <a:srgbClr val="008000"/>
                </a:solidFill>
              </a:rPr>
              <a:t>                 </a:t>
            </a:r>
            <a:r>
              <a:rPr lang="ru-RU" sz="2400" b="1" dirty="0" smtClean="0">
                <a:solidFill>
                  <a:srgbClr val="008000"/>
                </a:solidFill>
              </a:rPr>
              <a:t>Это  КВАДРАТЫ.</a:t>
            </a:r>
          </a:p>
          <a:p>
            <a:endParaRPr lang="ru-RU" dirty="0">
              <a:solidFill>
                <a:srgbClr val="008000"/>
              </a:solidFill>
            </a:endParaRP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                                                                            </a:t>
            </a:r>
            <a:r>
              <a:rPr lang="ru-RU" sz="2400" b="1" dirty="0" smtClean="0">
                <a:solidFill>
                  <a:srgbClr val="008000"/>
                </a:solidFill>
              </a:rPr>
              <a:t>Это  ПРЯМОУГОЛЬНИКИ.</a:t>
            </a:r>
          </a:p>
          <a:p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6164" y="5229200"/>
            <a:ext cx="4204832" cy="8640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151" y="4221088"/>
            <a:ext cx="4318265" cy="8384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797" y="3238084"/>
            <a:ext cx="4236198" cy="8389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152" y="2326646"/>
            <a:ext cx="4414647" cy="8143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730" y="1355462"/>
            <a:ext cx="4152624" cy="84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1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 </a:t>
            </a:r>
            <a:r>
              <a:rPr lang="ru-RU" dirty="0" smtClean="0"/>
              <a:t>                   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</a:t>
            </a:r>
            <a:r>
              <a:rPr lang="ru-RU" sz="2000" b="1" dirty="0" smtClean="0"/>
              <a:t>- Какой  формы  эти  предметы?</a:t>
            </a:r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r>
              <a:rPr lang="ru-RU" dirty="0" smtClean="0"/>
              <a:t>               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               - Назови  другие  предметы  круглой, 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          овальной,  треугольной,  прямоугольной  и  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              квадратной  формы.</a:t>
            </a:r>
          </a:p>
          <a:p>
            <a:r>
              <a:rPr lang="ru-RU" dirty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 descr="36d17f945886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6918" y="5366073"/>
            <a:ext cx="1475425" cy="824338"/>
          </a:xfrm>
          <a:prstGeom prst="rect">
            <a:avLst/>
          </a:prstGeom>
        </p:spPr>
      </p:pic>
      <p:pic>
        <p:nvPicPr>
          <p:cNvPr id="8" name="Picture 2" descr="C:\ЕЛЕНА\Презентации ИЗО\радуга\яблоко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393950"/>
            <a:ext cx="1464479" cy="1507552"/>
          </a:xfrm>
          <a:prstGeom prst="rect">
            <a:avLst/>
          </a:prstGeom>
          <a:noFill/>
        </p:spPr>
      </p:pic>
      <p:pic>
        <p:nvPicPr>
          <p:cNvPr id="9" name="Picture 3" descr="C:\ЕЛЕНА\Презентации ИЗО\радуга\огурец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912" y="2845210"/>
            <a:ext cx="1728194" cy="969475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45260" y="2749557"/>
            <a:ext cx="2035983" cy="2130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 descr="book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467276">
            <a:off x="639556" y="3212976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MCj04132960000[1]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0743" y="701907"/>
            <a:ext cx="292100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90235">
            <a:off x="5797145" y="3854496"/>
            <a:ext cx="25876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5607" y="1481729"/>
            <a:ext cx="2172077" cy="144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Рисунок 16" descr="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4046" y="2232077"/>
            <a:ext cx="2160676" cy="304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352" y="814553"/>
            <a:ext cx="4572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41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85848" y="61291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   </a:t>
            </a:r>
            <a:r>
              <a:rPr lang="ru-RU" sz="2000" b="1" dirty="0" smtClean="0"/>
              <a:t>- Назови  геометрические  фигуры,  из  которых  составлены 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эти  картинки.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 smtClean="0"/>
              <a:t>              </a:t>
            </a:r>
          </a:p>
        </p:txBody>
      </p:sp>
      <p:sp>
        <p:nvSpPr>
          <p:cNvPr id="6" name="Овал 5"/>
          <p:cNvSpPr>
            <a:spLocks noChangeAspect="1"/>
          </p:cNvSpPr>
          <p:nvPr/>
        </p:nvSpPr>
        <p:spPr>
          <a:xfrm>
            <a:off x="4510007" y="3506070"/>
            <a:ext cx="512064" cy="50400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>
            <a:spLocks noChangeAspect="1"/>
          </p:cNvSpPr>
          <p:nvPr/>
        </p:nvSpPr>
        <p:spPr>
          <a:xfrm>
            <a:off x="5011172" y="3506070"/>
            <a:ext cx="512064" cy="5040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/>
          <p:cNvSpPr>
            <a:spLocks noChangeAspect="1"/>
          </p:cNvSpPr>
          <p:nvPr/>
        </p:nvSpPr>
        <p:spPr>
          <a:xfrm>
            <a:off x="4010924" y="3543869"/>
            <a:ext cx="512064" cy="5040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>
            <a:spLocks noChangeAspect="1"/>
          </p:cNvSpPr>
          <p:nvPr/>
        </p:nvSpPr>
        <p:spPr>
          <a:xfrm>
            <a:off x="4798360" y="3039869"/>
            <a:ext cx="512064" cy="504000"/>
          </a:xfrm>
          <a:prstGeom prst="ellipse">
            <a:avLst/>
          </a:prstGeom>
          <a:solidFill>
            <a:schemeClr val="tx1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/>
          <p:cNvSpPr>
            <a:spLocks noChangeAspect="1"/>
          </p:cNvSpPr>
          <p:nvPr/>
        </p:nvSpPr>
        <p:spPr>
          <a:xfrm>
            <a:off x="4338295" y="3974428"/>
            <a:ext cx="512064" cy="5040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Капля 11"/>
          <p:cNvSpPr/>
          <p:nvPr/>
        </p:nvSpPr>
        <p:spPr>
          <a:xfrm rot="19200000">
            <a:off x="4394268" y="4646294"/>
            <a:ext cx="428628" cy="714380"/>
          </a:xfrm>
          <a:prstGeom prst="teardrop">
            <a:avLst>
              <a:gd name="adj" fmla="val 126123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/>
          <p:cNvSpPr>
            <a:spLocks noChangeAspect="1"/>
          </p:cNvSpPr>
          <p:nvPr/>
        </p:nvSpPr>
        <p:spPr>
          <a:xfrm>
            <a:off x="4274250" y="3087519"/>
            <a:ext cx="512064" cy="5040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/>
          <p:cNvSpPr>
            <a:spLocks noChangeAspect="1"/>
          </p:cNvSpPr>
          <p:nvPr/>
        </p:nvSpPr>
        <p:spPr>
          <a:xfrm>
            <a:off x="6623438" y="4414020"/>
            <a:ext cx="761732" cy="749736"/>
          </a:xfrm>
          <a:prstGeom prst="ellipse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7397774" y="4788888"/>
            <a:ext cx="714380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339610" y="4010070"/>
            <a:ext cx="571504" cy="500066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273617" y="5067800"/>
            <a:ext cx="571504" cy="500066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14" idx="2"/>
          </p:cNvCxnSpPr>
          <p:nvPr/>
        </p:nvCxnSpPr>
        <p:spPr>
          <a:xfrm flipH="1" flipV="1">
            <a:off x="5732316" y="4649512"/>
            <a:ext cx="891122" cy="139376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4" idx="3"/>
          </p:cNvCxnSpPr>
          <p:nvPr/>
        </p:nvCxnSpPr>
        <p:spPr>
          <a:xfrm flipH="1">
            <a:off x="6177877" y="5053960"/>
            <a:ext cx="557114" cy="263873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4" idx="1"/>
          </p:cNvCxnSpPr>
          <p:nvPr/>
        </p:nvCxnSpPr>
        <p:spPr>
          <a:xfrm flipH="1" flipV="1">
            <a:off x="5916451" y="3974353"/>
            <a:ext cx="818540" cy="549463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7026905" y="5188797"/>
            <a:ext cx="0" cy="544459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 flipH="1" flipV="1">
            <a:off x="6594428" y="3964635"/>
            <a:ext cx="785818" cy="19436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>
            <a:spLocks noChangeAspect="1"/>
          </p:cNvSpPr>
          <p:nvPr/>
        </p:nvSpPr>
        <p:spPr>
          <a:xfrm>
            <a:off x="5888208" y="1378961"/>
            <a:ext cx="1074805" cy="105787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Равнобедренный треугольник 23"/>
          <p:cNvSpPr/>
          <p:nvPr/>
        </p:nvSpPr>
        <p:spPr>
          <a:xfrm rot="10546564" flipV="1">
            <a:off x="6315164" y="2490223"/>
            <a:ext cx="428628" cy="22528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олилиния 24"/>
          <p:cNvSpPr/>
          <p:nvPr/>
        </p:nvSpPr>
        <p:spPr>
          <a:xfrm>
            <a:off x="6428598" y="2444208"/>
            <a:ext cx="477417" cy="1530220"/>
          </a:xfrm>
          <a:custGeom>
            <a:avLst/>
            <a:gdLst>
              <a:gd name="connsiteX0" fmla="*/ 65314 w 477417"/>
              <a:gd name="connsiteY0" fmla="*/ 0 h 1530220"/>
              <a:gd name="connsiteX1" fmla="*/ 466531 w 477417"/>
              <a:gd name="connsiteY1" fmla="*/ 690465 h 1530220"/>
              <a:gd name="connsiteX2" fmla="*/ 0 w 477417"/>
              <a:gd name="connsiteY2" fmla="*/ 1530220 h 1530220"/>
              <a:gd name="connsiteX3" fmla="*/ 0 w 477417"/>
              <a:gd name="connsiteY3" fmla="*/ 1530220 h 1530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417" h="1530220">
                <a:moveTo>
                  <a:pt x="65314" y="0"/>
                </a:moveTo>
                <a:cubicBezTo>
                  <a:pt x="271365" y="217714"/>
                  <a:pt x="477417" y="435428"/>
                  <a:pt x="466531" y="690465"/>
                </a:cubicBezTo>
                <a:cubicBezTo>
                  <a:pt x="455645" y="945502"/>
                  <a:pt x="0" y="1530220"/>
                  <a:pt x="0" y="1530220"/>
                </a:cubicBezTo>
                <a:lnTo>
                  <a:pt x="0" y="1530220"/>
                </a:lnTo>
              </a:path>
            </a:pathLst>
          </a:cu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олилиния 31"/>
          <p:cNvSpPr/>
          <p:nvPr/>
        </p:nvSpPr>
        <p:spPr>
          <a:xfrm>
            <a:off x="4732936" y="4006663"/>
            <a:ext cx="275252" cy="1993641"/>
          </a:xfrm>
          <a:custGeom>
            <a:avLst/>
            <a:gdLst>
              <a:gd name="connsiteX0" fmla="*/ 177281 w 275252"/>
              <a:gd name="connsiteY0" fmla="*/ 0 h 1993641"/>
              <a:gd name="connsiteX1" fmla="*/ 251926 w 275252"/>
              <a:gd name="connsiteY1" fmla="*/ 457200 h 1993641"/>
              <a:gd name="connsiteX2" fmla="*/ 37322 w 275252"/>
              <a:gd name="connsiteY2" fmla="*/ 1772817 h 1993641"/>
              <a:gd name="connsiteX3" fmla="*/ 27991 w 275252"/>
              <a:gd name="connsiteY3" fmla="*/ 1782147 h 199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252" h="1993641">
                <a:moveTo>
                  <a:pt x="177281" y="0"/>
                </a:moveTo>
                <a:cubicBezTo>
                  <a:pt x="226266" y="80865"/>
                  <a:pt x="275252" y="161731"/>
                  <a:pt x="251926" y="457200"/>
                </a:cubicBezTo>
                <a:cubicBezTo>
                  <a:pt x="228600" y="752669"/>
                  <a:pt x="74644" y="1551993"/>
                  <a:pt x="37322" y="1772817"/>
                </a:cubicBezTo>
                <a:cubicBezTo>
                  <a:pt x="0" y="1993641"/>
                  <a:pt x="31101" y="1783702"/>
                  <a:pt x="27991" y="1782147"/>
                </a:cubicBezTo>
              </a:path>
            </a:pathLst>
          </a:cu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Овал 32"/>
          <p:cNvSpPr>
            <a:spLocks noChangeAspect="1"/>
          </p:cNvSpPr>
          <p:nvPr/>
        </p:nvSpPr>
        <p:spPr>
          <a:xfrm>
            <a:off x="1410236" y="3531657"/>
            <a:ext cx="1133856" cy="11160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>
            <a:spLocks noChangeAspect="1"/>
          </p:cNvSpPr>
          <p:nvPr/>
        </p:nvSpPr>
        <p:spPr>
          <a:xfrm>
            <a:off x="1597136" y="2754578"/>
            <a:ext cx="768096" cy="7560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Овал 34"/>
          <p:cNvSpPr>
            <a:spLocks noChangeAspect="1"/>
          </p:cNvSpPr>
          <p:nvPr/>
        </p:nvSpPr>
        <p:spPr>
          <a:xfrm>
            <a:off x="2489181" y="3581111"/>
            <a:ext cx="512064" cy="504000"/>
          </a:xfrm>
          <a:prstGeom prst="ellipse">
            <a:avLst/>
          </a:prstGeom>
          <a:solidFill>
            <a:schemeClr val="tx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Овал 35"/>
          <p:cNvSpPr>
            <a:spLocks noChangeAspect="1"/>
          </p:cNvSpPr>
          <p:nvPr/>
        </p:nvSpPr>
        <p:spPr>
          <a:xfrm>
            <a:off x="898172" y="3685937"/>
            <a:ext cx="512064" cy="5040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олилиния 36"/>
          <p:cNvSpPr/>
          <p:nvPr/>
        </p:nvSpPr>
        <p:spPr>
          <a:xfrm>
            <a:off x="1282220" y="3061477"/>
            <a:ext cx="620299" cy="225055"/>
          </a:xfrm>
          <a:custGeom>
            <a:avLst/>
            <a:gdLst>
              <a:gd name="connsiteX0" fmla="*/ 499001 w 620299"/>
              <a:gd name="connsiteY0" fmla="*/ 29112 h 225055"/>
              <a:gd name="connsiteX1" fmla="*/ 554985 w 620299"/>
              <a:gd name="connsiteY1" fmla="*/ 38443 h 225055"/>
              <a:gd name="connsiteX2" fmla="*/ 610969 w 620299"/>
              <a:gd name="connsiteY2" fmla="*/ 75765 h 225055"/>
              <a:gd name="connsiteX3" fmla="*/ 620299 w 620299"/>
              <a:gd name="connsiteY3" fmla="*/ 103757 h 225055"/>
              <a:gd name="connsiteX4" fmla="*/ 610969 w 620299"/>
              <a:gd name="connsiteY4" fmla="*/ 150410 h 225055"/>
              <a:gd name="connsiteX5" fmla="*/ 582977 w 620299"/>
              <a:gd name="connsiteY5" fmla="*/ 159741 h 225055"/>
              <a:gd name="connsiteX6" fmla="*/ 499001 w 620299"/>
              <a:gd name="connsiteY6" fmla="*/ 169071 h 225055"/>
              <a:gd name="connsiteX7" fmla="*/ 471010 w 620299"/>
              <a:gd name="connsiteY7" fmla="*/ 178402 h 225055"/>
              <a:gd name="connsiteX8" fmla="*/ 443018 w 620299"/>
              <a:gd name="connsiteY8" fmla="*/ 197063 h 225055"/>
              <a:gd name="connsiteX9" fmla="*/ 387034 w 620299"/>
              <a:gd name="connsiteY9" fmla="*/ 206394 h 225055"/>
              <a:gd name="connsiteX10" fmla="*/ 331050 w 620299"/>
              <a:gd name="connsiteY10" fmla="*/ 225055 h 225055"/>
              <a:gd name="connsiteX11" fmla="*/ 32471 w 620299"/>
              <a:gd name="connsiteY11" fmla="*/ 215724 h 225055"/>
              <a:gd name="connsiteX12" fmla="*/ 60463 w 620299"/>
              <a:gd name="connsiteY12" fmla="*/ 206394 h 225055"/>
              <a:gd name="connsiteX13" fmla="*/ 144438 w 620299"/>
              <a:gd name="connsiteY13" fmla="*/ 169071 h 225055"/>
              <a:gd name="connsiteX14" fmla="*/ 209752 w 620299"/>
              <a:gd name="connsiteY14" fmla="*/ 150410 h 225055"/>
              <a:gd name="connsiteX15" fmla="*/ 293728 w 620299"/>
              <a:gd name="connsiteY15" fmla="*/ 131749 h 225055"/>
              <a:gd name="connsiteX16" fmla="*/ 321720 w 620299"/>
              <a:gd name="connsiteY16" fmla="*/ 113087 h 225055"/>
              <a:gd name="connsiteX17" fmla="*/ 359042 w 620299"/>
              <a:gd name="connsiteY17" fmla="*/ 103757 h 225055"/>
              <a:gd name="connsiteX18" fmla="*/ 387034 w 620299"/>
              <a:gd name="connsiteY18" fmla="*/ 94426 h 225055"/>
              <a:gd name="connsiteX19" fmla="*/ 424356 w 620299"/>
              <a:gd name="connsiteY19" fmla="*/ 85096 h 225055"/>
              <a:gd name="connsiteX20" fmla="*/ 480340 w 620299"/>
              <a:gd name="connsiteY20" fmla="*/ 66434 h 225055"/>
              <a:gd name="connsiteX21" fmla="*/ 499001 w 620299"/>
              <a:gd name="connsiteY21" fmla="*/ 29112 h 225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20299" h="225055">
                <a:moveTo>
                  <a:pt x="499001" y="29112"/>
                </a:moveTo>
                <a:cubicBezTo>
                  <a:pt x="542669" y="0"/>
                  <a:pt x="513537" y="6206"/>
                  <a:pt x="554985" y="38443"/>
                </a:cubicBezTo>
                <a:cubicBezTo>
                  <a:pt x="572689" y="52212"/>
                  <a:pt x="610969" y="75765"/>
                  <a:pt x="610969" y="75765"/>
                </a:cubicBezTo>
                <a:cubicBezTo>
                  <a:pt x="614079" y="85096"/>
                  <a:pt x="620299" y="93922"/>
                  <a:pt x="620299" y="103757"/>
                </a:cubicBezTo>
                <a:cubicBezTo>
                  <a:pt x="620299" y="119616"/>
                  <a:pt x="619766" y="137214"/>
                  <a:pt x="610969" y="150410"/>
                </a:cubicBezTo>
                <a:cubicBezTo>
                  <a:pt x="605513" y="158594"/>
                  <a:pt x="592679" y="158124"/>
                  <a:pt x="582977" y="159741"/>
                </a:cubicBezTo>
                <a:cubicBezTo>
                  <a:pt x="555196" y="164371"/>
                  <a:pt x="526993" y="165961"/>
                  <a:pt x="499001" y="169071"/>
                </a:cubicBezTo>
                <a:cubicBezTo>
                  <a:pt x="489671" y="172181"/>
                  <a:pt x="479807" y="174004"/>
                  <a:pt x="471010" y="178402"/>
                </a:cubicBezTo>
                <a:cubicBezTo>
                  <a:pt x="460980" y="183417"/>
                  <a:pt x="453657" y="193517"/>
                  <a:pt x="443018" y="197063"/>
                </a:cubicBezTo>
                <a:cubicBezTo>
                  <a:pt x="425070" y="203046"/>
                  <a:pt x="405388" y="201806"/>
                  <a:pt x="387034" y="206394"/>
                </a:cubicBezTo>
                <a:cubicBezTo>
                  <a:pt x="367951" y="211165"/>
                  <a:pt x="331050" y="225055"/>
                  <a:pt x="331050" y="225055"/>
                </a:cubicBezTo>
                <a:cubicBezTo>
                  <a:pt x="231524" y="221945"/>
                  <a:pt x="131810" y="222575"/>
                  <a:pt x="32471" y="215724"/>
                </a:cubicBezTo>
                <a:cubicBezTo>
                  <a:pt x="22659" y="215047"/>
                  <a:pt x="51666" y="210793"/>
                  <a:pt x="60463" y="206394"/>
                </a:cubicBezTo>
                <a:cubicBezTo>
                  <a:pt x="149182" y="162034"/>
                  <a:pt x="0" y="217215"/>
                  <a:pt x="144438" y="169071"/>
                </a:cubicBezTo>
                <a:cubicBezTo>
                  <a:pt x="171110" y="160181"/>
                  <a:pt x="180471" y="156266"/>
                  <a:pt x="209752" y="150410"/>
                </a:cubicBezTo>
                <a:cubicBezTo>
                  <a:pt x="291864" y="133987"/>
                  <a:pt x="239248" y="149908"/>
                  <a:pt x="293728" y="131749"/>
                </a:cubicBezTo>
                <a:cubicBezTo>
                  <a:pt x="303059" y="125528"/>
                  <a:pt x="311413" y="117505"/>
                  <a:pt x="321720" y="113087"/>
                </a:cubicBezTo>
                <a:cubicBezTo>
                  <a:pt x="333507" y="108036"/>
                  <a:pt x="346712" y="107280"/>
                  <a:pt x="359042" y="103757"/>
                </a:cubicBezTo>
                <a:cubicBezTo>
                  <a:pt x="368499" y="101055"/>
                  <a:pt x="377577" y="97128"/>
                  <a:pt x="387034" y="94426"/>
                </a:cubicBezTo>
                <a:cubicBezTo>
                  <a:pt x="399364" y="90903"/>
                  <a:pt x="412073" y="88781"/>
                  <a:pt x="424356" y="85096"/>
                </a:cubicBezTo>
                <a:cubicBezTo>
                  <a:pt x="443197" y="79444"/>
                  <a:pt x="480340" y="66434"/>
                  <a:pt x="480340" y="66434"/>
                </a:cubicBezTo>
                <a:lnTo>
                  <a:pt x="499001" y="29112"/>
                </a:lnTo>
                <a:close/>
              </a:path>
            </a:pathLst>
          </a:custGeom>
          <a:solidFill>
            <a:srgbClr val="F0B848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Дуга 37"/>
          <p:cNvSpPr>
            <a:spLocks noChangeAspect="1"/>
          </p:cNvSpPr>
          <p:nvPr/>
        </p:nvSpPr>
        <p:spPr>
          <a:xfrm rot="8160000">
            <a:off x="1650518" y="2905222"/>
            <a:ext cx="504000" cy="504000"/>
          </a:xfrm>
          <a:prstGeom prst="arc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Овал 38"/>
          <p:cNvSpPr>
            <a:spLocks noChangeAspect="1"/>
          </p:cNvSpPr>
          <p:nvPr/>
        </p:nvSpPr>
        <p:spPr>
          <a:xfrm flipH="1" flipV="1">
            <a:off x="1959269" y="3040339"/>
            <a:ext cx="116532" cy="1165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Овал 39"/>
          <p:cNvSpPr>
            <a:spLocks noChangeAspect="1"/>
          </p:cNvSpPr>
          <p:nvPr/>
        </p:nvSpPr>
        <p:spPr>
          <a:xfrm>
            <a:off x="1611436" y="299319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Овал 40"/>
          <p:cNvSpPr>
            <a:spLocks noChangeAspect="1"/>
          </p:cNvSpPr>
          <p:nvPr/>
        </p:nvSpPr>
        <p:spPr>
          <a:xfrm>
            <a:off x="1282220" y="4626759"/>
            <a:ext cx="1389888" cy="1368000"/>
          </a:xfrm>
          <a:prstGeom prst="ellipse">
            <a:avLst/>
          </a:prstGeom>
          <a:solidFill>
            <a:schemeClr val="tx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Капля 41"/>
          <p:cNvSpPr/>
          <p:nvPr/>
        </p:nvSpPr>
        <p:spPr>
          <a:xfrm rot="2002340">
            <a:off x="4947458" y="4784684"/>
            <a:ext cx="428628" cy="714380"/>
          </a:xfrm>
          <a:prstGeom prst="teardrop">
            <a:avLst>
              <a:gd name="adj" fmla="val 126123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олилиния 42"/>
          <p:cNvSpPr/>
          <p:nvPr/>
        </p:nvSpPr>
        <p:spPr>
          <a:xfrm>
            <a:off x="3232292" y="1793042"/>
            <a:ext cx="680442" cy="1063690"/>
          </a:xfrm>
          <a:custGeom>
            <a:avLst/>
            <a:gdLst>
              <a:gd name="connsiteX0" fmla="*/ 765110 w 765110"/>
              <a:gd name="connsiteY0" fmla="*/ 1063690 h 1063690"/>
              <a:gd name="connsiteX1" fmla="*/ 261257 w 765110"/>
              <a:gd name="connsiteY1" fmla="*/ 550506 h 1063690"/>
              <a:gd name="connsiteX2" fmla="*/ 0 w 765110"/>
              <a:gd name="connsiteY2" fmla="*/ 0 h 106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5110" h="1063690">
                <a:moveTo>
                  <a:pt x="765110" y="1063690"/>
                </a:moveTo>
                <a:cubicBezTo>
                  <a:pt x="576942" y="895739"/>
                  <a:pt x="388775" y="727788"/>
                  <a:pt x="261257" y="550506"/>
                </a:cubicBezTo>
                <a:cubicBezTo>
                  <a:pt x="133739" y="373224"/>
                  <a:pt x="66869" y="186612"/>
                  <a:pt x="0" y="0"/>
                </a:cubicBezTo>
              </a:path>
            </a:pathLst>
          </a:cu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олилиния 43"/>
          <p:cNvSpPr/>
          <p:nvPr/>
        </p:nvSpPr>
        <p:spPr>
          <a:xfrm>
            <a:off x="3035599" y="1767367"/>
            <a:ext cx="179766" cy="1178232"/>
          </a:xfrm>
          <a:custGeom>
            <a:avLst/>
            <a:gdLst>
              <a:gd name="connsiteX0" fmla="*/ 615821 w 615821"/>
              <a:gd name="connsiteY0" fmla="*/ 0 h 1110343"/>
              <a:gd name="connsiteX1" fmla="*/ 0 w 615821"/>
              <a:gd name="connsiteY1" fmla="*/ 1110343 h 1110343"/>
              <a:gd name="connsiteX2" fmla="*/ 0 w 615821"/>
              <a:gd name="connsiteY2" fmla="*/ 1110343 h 1110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821" h="1110343">
                <a:moveTo>
                  <a:pt x="615821" y="0"/>
                </a:moveTo>
                <a:lnTo>
                  <a:pt x="0" y="1110343"/>
                </a:lnTo>
                <a:lnTo>
                  <a:pt x="0" y="1110343"/>
                </a:lnTo>
              </a:path>
            </a:pathLst>
          </a:cu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2938964" y="1717226"/>
            <a:ext cx="1000132" cy="76755"/>
          </a:xfrm>
          <a:prstGeom prst="line">
            <a:avLst/>
          </a:prstGeom>
          <a:ln w="762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>
            <a:spLocks noChangeAspect="1"/>
          </p:cNvSpPr>
          <p:nvPr/>
        </p:nvSpPr>
        <p:spPr>
          <a:xfrm>
            <a:off x="2714184" y="2515343"/>
            <a:ext cx="592595" cy="58326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Овал 46"/>
          <p:cNvSpPr>
            <a:spLocks noChangeAspect="1"/>
          </p:cNvSpPr>
          <p:nvPr/>
        </p:nvSpPr>
        <p:spPr>
          <a:xfrm>
            <a:off x="3760243" y="2529657"/>
            <a:ext cx="578052" cy="56894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Капля 47"/>
          <p:cNvSpPr/>
          <p:nvPr/>
        </p:nvSpPr>
        <p:spPr>
          <a:xfrm rot="19200000">
            <a:off x="2989708" y="1038996"/>
            <a:ext cx="428628" cy="714380"/>
          </a:xfrm>
          <a:prstGeom prst="teardrop">
            <a:avLst>
              <a:gd name="adj" fmla="val 126123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Капля 48"/>
          <p:cNvSpPr/>
          <p:nvPr/>
        </p:nvSpPr>
        <p:spPr>
          <a:xfrm rot="1483197">
            <a:off x="3403229" y="1136628"/>
            <a:ext cx="428628" cy="714380"/>
          </a:xfrm>
          <a:prstGeom prst="teardrop">
            <a:avLst>
              <a:gd name="adj" fmla="val 126123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Овал 49"/>
          <p:cNvSpPr>
            <a:spLocks noChangeAspect="1"/>
          </p:cNvSpPr>
          <p:nvPr/>
        </p:nvSpPr>
        <p:spPr>
          <a:xfrm>
            <a:off x="4766039" y="3937937"/>
            <a:ext cx="512064" cy="504000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004" y="671192"/>
            <a:ext cx="4572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41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67791" y="63082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- Назови  </a:t>
            </a:r>
            <a:r>
              <a:rPr lang="ru-RU" sz="2000" b="1" dirty="0"/>
              <a:t>геометрические  фигуры,  из  которых  составлены  </a:t>
            </a:r>
          </a:p>
          <a:p>
            <a:r>
              <a:rPr lang="ru-RU" sz="2000" b="1" dirty="0"/>
              <a:t>      </a:t>
            </a:r>
            <a:r>
              <a:rPr lang="ru-RU" sz="2000" b="1" dirty="0" smtClean="0"/>
              <a:t> </a:t>
            </a:r>
            <a:r>
              <a:rPr lang="ru-RU" sz="2000" b="1" dirty="0"/>
              <a:t>эти  картинки</a:t>
            </a:r>
            <a:r>
              <a:rPr lang="ru-RU" sz="2000" b="1" dirty="0" smtClean="0"/>
              <a:t>.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dirty="0"/>
          </a:p>
        </p:txBody>
      </p:sp>
      <p:sp>
        <p:nvSpPr>
          <p:cNvPr id="5" name="Прямоугольник 4"/>
          <p:cNvSpPr>
            <a:spLocks noChangeAspect="1"/>
          </p:cNvSpPr>
          <p:nvPr/>
        </p:nvSpPr>
        <p:spPr>
          <a:xfrm>
            <a:off x="522890" y="3261661"/>
            <a:ext cx="1692000" cy="1692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>
            <a:spLocks noChangeAspect="1"/>
          </p:cNvSpPr>
          <p:nvPr/>
        </p:nvSpPr>
        <p:spPr>
          <a:xfrm>
            <a:off x="3700451" y="3274681"/>
            <a:ext cx="1692000" cy="1692000"/>
          </a:xfrm>
          <a:prstGeom prst="rect">
            <a:avLst/>
          </a:prstGeom>
          <a:solidFill>
            <a:srgbClr val="B6C42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>
            <a:spLocks noChangeAspect="1"/>
          </p:cNvSpPr>
          <p:nvPr/>
        </p:nvSpPr>
        <p:spPr>
          <a:xfrm>
            <a:off x="6920282" y="3258097"/>
            <a:ext cx="1692000" cy="1692000"/>
          </a:xfrm>
          <a:prstGeom prst="rect">
            <a:avLst/>
          </a:prstGeom>
          <a:solidFill>
            <a:srgbClr val="F0B84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/>
          <p:cNvSpPr>
            <a:spLocks noChangeAspect="1"/>
          </p:cNvSpPr>
          <p:nvPr/>
        </p:nvSpPr>
        <p:spPr>
          <a:xfrm>
            <a:off x="755576" y="3643313"/>
            <a:ext cx="1171596" cy="770285"/>
          </a:xfrm>
          <a:prstGeom prst="ellipse">
            <a:avLst/>
          </a:prstGeom>
          <a:solidFill>
            <a:srgbClr val="FFFF99"/>
          </a:solidFill>
          <a:ln w="28575">
            <a:solidFill>
              <a:schemeClr val="accent6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>
            <a:spLocks noChangeAspect="1"/>
          </p:cNvSpPr>
          <p:nvPr/>
        </p:nvSpPr>
        <p:spPr>
          <a:xfrm>
            <a:off x="4150451" y="3634952"/>
            <a:ext cx="792000" cy="7920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6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/>
          <p:cNvSpPr>
            <a:spLocks noChangeAspect="1"/>
          </p:cNvSpPr>
          <p:nvPr/>
        </p:nvSpPr>
        <p:spPr>
          <a:xfrm>
            <a:off x="7500958" y="3643314"/>
            <a:ext cx="792000" cy="792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Трапеция 11"/>
          <p:cNvSpPr/>
          <p:nvPr/>
        </p:nvSpPr>
        <p:spPr>
          <a:xfrm>
            <a:off x="205497" y="2542011"/>
            <a:ext cx="2271754" cy="716086"/>
          </a:xfrm>
          <a:prstGeom prst="trapezoid">
            <a:avLst/>
          </a:prstGeom>
          <a:solidFill>
            <a:srgbClr val="00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3524644" y="1992197"/>
            <a:ext cx="2104664" cy="1270903"/>
          </a:xfrm>
          <a:prstGeom prst="triangl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500166" y="1926831"/>
            <a:ext cx="342896" cy="628648"/>
          </a:xfrm>
          <a:prstGeom prst="rect">
            <a:avLst/>
          </a:prstGeom>
          <a:solidFill>
            <a:srgbClr val="66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863934" y="2133816"/>
            <a:ext cx="342896" cy="628648"/>
          </a:xfrm>
          <a:prstGeom prst="rect">
            <a:avLst/>
          </a:prstGeom>
          <a:solidFill>
            <a:srgbClr val="66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143900" y="1942050"/>
            <a:ext cx="342896" cy="628648"/>
          </a:xfrm>
          <a:prstGeom prst="rect">
            <a:avLst/>
          </a:prstGeom>
          <a:solidFill>
            <a:srgbClr val="66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821769" y="3118412"/>
            <a:ext cx="214314" cy="180626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72198" y="3857628"/>
            <a:ext cx="414334" cy="105727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блако 18"/>
          <p:cNvSpPr/>
          <p:nvPr/>
        </p:nvSpPr>
        <p:spPr>
          <a:xfrm>
            <a:off x="5629308" y="2636912"/>
            <a:ext cx="1357290" cy="1277860"/>
          </a:xfrm>
          <a:prstGeom prst="cloud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Овал 26"/>
          <p:cNvSpPr>
            <a:spLocks noChangeAspect="1"/>
          </p:cNvSpPr>
          <p:nvPr/>
        </p:nvSpPr>
        <p:spPr>
          <a:xfrm>
            <a:off x="6394086" y="3110223"/>
            <a:ext cx="334180" cy="328917"/>
          </a:xfrm>
          <a:prstGeom prst="ellipse">
            <a:avLst/>
          </a:prstGeom>
          <a:solidFill>
            <a:srgbClr val="FFFF9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Овал 27"/>
          <p:cNvSpPr>
            <a:spLocks noChangeAspect="1"/>
          </p:cNvSpPr>
          <p:nvPr/>
        </p:nvSpPr>
        <p:spPr>
          <a:xfrm>
            <a:off x="5880894" y="2945765"/>
            <a:ext cx="334180" cy="328917"/>
          </a:xfrm>
          <a:prstGeom prst="ellipse">
            <a:avLst/>
          </a:prstGeom>
          <a:solidFill>
            <a:srgbClr val="FFFF9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Овал 28"/>
          <p:cNvSpPr>
            <a:spLocks noChangeAspect="1"/>
          </p:cNvSpPr>
          <p:nvPr/>
        </p:nvSpPr>
        <p:spPr>
          <a:xfrm>
            <a:off x="5976546" y="3405171"/>
            <a:ext cx="334180" cy="328917"/>
          </a:xfrm>
          <a:prstGeom prst="ellipse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Трапеция 29"/>
          <p:cNvSpPr/>
          <p:nvPr/>
        </p:nvSpPr>
        <p:spPr>
          <a:xfrm>
            <a:off x="6670652" y="2564839"/>
            <a:ext cx="2271754" cy="716086"/>
          </a:xfrm>
          <a:prstGeom prst="trapezoid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1927172" y="3714752"/>
            <a:ext cx="5429288" cy="1428760"/>
            <a:chOff x="1857356" y="3714752"/>
            <a:chExt cx="5429288" cy="1428760"/>
          </a:xfrm>
        </p:grpSpPr>
        <p:sp>
          <p:nvSpPr>
            <p:cNvPr id="32" name="Минус 31"/>
            <p:cNvSpPr/>
            <p:nvPr/>
          </p:nvSpPr>
          <p:spPr>
            <a:xfrm>
              <a:off x="5000628" y="3714752"/>
              <a:ext cx="2286016" cy="785818"/>
            </a:xfrm>
            <a:prstGeom prst="mathMinus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3" name="Минус 32"/>
            <p:cNvSpPr/>
            <p:nvPr/>
          </p:nvSpPr>
          <p:spPr>
            <a:xfrm>
              <a:off x="5000628" y="4214818"/>
              <a:ext cx="2286016" cy="785818"/>
            </a:xfrm>
            <a:prstGeom prst="mathMinus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34" name="Группа 33"/>
            <p:cNvGrpSpPr/>
            <p:nvPr/>
          </p:nvGrpSpPr>
          <p:grpSpPr>
            <a:xfrm>
              <a:off x="1857356" y="3714752"/>
              <a:ext cx="2057408" cy="1428760"/>
              <a:chOff x="1857356" y="3714752"/>
              <a:chExt cx="2057408" cy="1428760"/>
            </a:xfrm>
          </p:grpSpPr>
          <p:sp>
            <p:nvSpPr>
              <p:cNvPr id="38" name="Минус 37"/>
              <p:cNvSpPr/>
              <p:nvPr/>
            </p:nvSpPr>
            <p:spPr>
              <a:xfrm>
                <a:off x="1857356" y="3714752"/>
                <a:ext cx="2057408" cy="785818"/>
              </a:xfrm>
              <a:prstGeom prst="mathMinus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9" name="Минус 38"/>
              <p:cNvSpPr/>
              <p:nvPr/>
            </p:nvSpPr>
            <p:spPr>
              <a:xfrm>
                <a:off x="1857356" y="4214818"/>
                <a:ext cx="2057408" cy="785818"/>
              </a:xfrm>
              <a:prstGeom prst="mathMinus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0" name="Минус 39"/>
              <p:cNvSpPr/>
              <p:nvPr/>
            </p:nvSpPr>
            <p:spPr>
              <a:xfrm rot="5400000">
                <a:off x="1671614" y="4043370"/>
                <a:ext cx="1428760" cy="771524"/>
              </a:xfrm>
              <a:prstGeom prst="mathMinus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1" name="Минус 40"/>
              <p:cNvSpPr/>
              <p:nvPr/>
            </p:nvSpPr>
            <p:spPr>
              <a:xfrm rot="5400000">
                <a:off x="2100242" y="4043370"/>
                <a:ext cx="1428760" cy="771524"/>
              </a:xfrm>
              <a:prstGeom prst="mathMinus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2" name="Минус 41"/>
              <p:cNvSpPr/>
              <p:nvPr/>
            </p:nvSpPr>
            <p:spPr>
              <a:xfrm rot="5400000">
                <a:off x="2600308" y="4043370"/>
                <a:ext cx="1428760" cy="771524"/>
              </a:xfrm>
              <a:prstGeom prst="mathMinus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35" name="Минус 34"/>
            <p:cNvSpPr/>
            <p:nvPr/>
          </p:nvSpPr>
          <p:spPr>
            <a:xfrm rot="5400000">
              <a:off x="4957762" y="4043370"/>
              <a:ext cx="1428760" cy="771524"/>
            </a:xfrm>
            <a:prstGeom prst="mathMinus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Минус 35"/>
            <p:cNvSpPr/>
            <p:nvPr/>
          </p:nvSpPr>
          <p:spPr>
            <a:xfrm rot="5400000">
              <a:off x="5386390" y="4043370"/>
              <a:ext cx="1428760" cy="771524"/>
            </a:xfrm>
            <a:prstGeom prst="mathMinus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Минус 36"/>
            <p:cNvSpPr/>
            <p:nvPr/>
          </p:nvSpPr>
          <p:spPr>
            <a:xfrm rot="5400000">
              <a:off x="5886456" y="4043370"/>
              <a:ext cx="1428760" cy="771524"/>
            </a:xfrm>
            <a:prstGeom prst="mathMinus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3" name="Облако 42"/>
          <p:cNvSpPr/>
          <p:nvPr/>
        </p:nvSpPr>
        <p:spPr>
          <a:xfrm>
            <a:off x="2283765" y="1549594"/>
            <a:ext cx="1378748" cy="1644780"/>
          </a:xfrm>
          <a:prstGeom prst="cloud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Овал 43"/>
          <p:cNvSpPr>
            <a:spLocks noChangeAspect="1"/>
          </p:cNvSpPr>
          <p:nvPr/>
        </p:nvSpPr>
        <p:spPr>
          <a:xfrm>
            <a:off x="2661300" y="2767363"/>
            <a:ext cx="334180" cy="328917"/>
          </a:xfrm>
          <a:prstGeom prst="ellipse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Овал 44"/>
          <p:cNvSpPr>
            <a:spLocks noChangeAspect="1"/>
          </p:cNvSpPr>
          <p:nvPr/>
        </p:nvSpPr>
        <p:spPr>
          <a:xfrm>
            <a:off x="2455532" y="1979078"/>
            <a:ext cx="334180" cy="328917"/>
          </a:xfrm>
          <a:prstGeom prst="ellipse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Овал 45"/>
          <p:cNvSpPr>
            <a:spLocks noChangeAspect="1"/>
          </p:cNvSpPr>
          <p:nvPr/>
        </p:nvSpPr>
        <p:spPr>
          <a:xfrm>
            <a:off x="3072314" y="2681831"/>
            <a:ext cx="334180" cy="328917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Овал 46"/>
          <p:cNvSpPr>
            <a:spLocks noChangeAspect="1"/>
          </p:cNvSpPr>
          <p:nvPr/>
        </p:nvSpPr>
        <p:spPr>
          <a:xfrm>
            <a:off x="2521222" y="2335847"/>
            <a:ext cx="334180" cy="328917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8" name="Овал 47"/>
          <p:cNvSpPr>
            <a:spLocks noChangeAspect="1"/>
          </p:cNvSpPr>
          <p:nvPr/>
        </p:nvSpPr>
        <p:spPr>
          <a:xfrm>
            <a:off x="3281268" y="2369436"/>
            <a:ext cx="334180" cy="328917"/>
          </a:xfrm>
          <a:prstGeom prst="ellipse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Овал 48"/>
          <p:cNvSpPr>
            <a:spLocks noChangeAspect="1"/>
          </p:cNvSpPr>
          <p:nvPr/>
        </p:nvSpPr>
        <p:spPr>
          <a:xfrm>
            <a:off x="2928926" y="2065085"/>
            <a:ext cx="334180" cy="328917"/>
          </a:xfrm>
          <a:prstGeom prst="ellipse">
            <a:avLst/>
          </a:prstGeom>
          <a:solidFill>
            <a:srgbClr val="92D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Овал 49"/>
          <p:cNvSpPr>
            <a:spLocks noChangeAspect="1"/>
          </p:cNvSpPr>
          <p:nvPr/>
        </p:nvSpPr>
        <p:spPr>
          <a:xfrm>
            <a:off x="2768457" y="1692905"/>
            <a:ext cx="334180" cy="328917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Овал 50"/>
          <p:cNvSpPr>
            <a:spLocks noChangeAspect="1"/>
          </p:cNvSpPr>
          <p:nvPr/>
        </p:nvSpPr>
        <p:spPr>
          <a:xfrm>
            <a:off x="3147598" y="1692905"/>
            <a:ext cx="334180" cy="328917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4572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41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   </a:t>
            </a:r>
          </a:p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     </a:t>
            </a:r>
          </a:p>
          <a:p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  <a:p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  <a:p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 - Чем  отличаются  друг  от  друга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эти  предметы? </a:t>
            </a:r>
          </a:p>
          <a:p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  <a:p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  <a:p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  <a:p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  <a:p>
            <a:r>
              <a:rPr lang="ru-RU" sz="2400" b="1" dirty="0" smtClean="0">
                <a:ln w="12700">
                  <a:noFill/>
                  <a:prstDash val="solid"/>
                </a:ln>
                <a:solidFill>
                  <a:srgbClr val="008000"/>
                </a:solidFill>
              </a:rPr>
              <a:t>           - ПРАВИЛЬНО!</a:t>
            </a:r>
            <a:endParaRPr lang="ru-RU" sz="2400" b="1" dirty="0">
              <a:ln w="12700">
                <a:noFill/>
                <a:prstDash val="solid"/>
              </a:ln>
              <a:solidFill>
                <a:srgbClr val="008000"/>
              </a:solidFill>
            </a:endParaRPr>
          </a:p>
          <a:p>
            <a:r>
              <a:rPr lang="ru-RU" sz="2400" b="1" dirty="0" smtClean="0">
                <a:ln w="12700">
                  <a:noFill/>
                  <a:prstDash val="solid"/>
                </a:ln>
                <a:solidFill>
                  <a:srgbClr val="008000"/>
                </a:solidFill>
              </a:rPr>
              <a:t>  Эти  предметы  различны  по  </a:t>
            </a:r>
          </a:p>
          <a:p>
            <a:r>
              <a:rPr lang="ru-RU" sz="2400" b="1" dirty="0" smtClean="0">
                <a:ln w="12700">
                  <a:noFill/>
                  <a:prstDash val="solid"/>
                </a:ln>
                <a:solidFill>
                  <a:srgbClr val="008000"/>
                </a:solidFill>
              </a:rPr>
              <a:t>размеру.</a:t>
            </a:r>
          </a:p>
          <a:p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9456" y="4797152"/>
            <a:ext cx="3644692" cy="11833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9456" y="3284984"/>
            <a:ext cx="3672410" cy="12241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4756" y="1767297"/>
            <a:ext cx="3698207" cy="124518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1560" y="692696"/>
            <a:ext cx="41505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59" y="692696"/>
            <a:ext cx="439248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300" dirty="0" smtClean="0">
                <a:ln w="11430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Размер.</a:t>
            </a:r>
            <a:endParaRPr lang="ru-RU" sz="6600" b="1" cap="none" spc="300" dirty="0">
              <a:ln w="11430" cmpd="sng">
                <a:solidFill>
                  <a:srgbClr val="FFC000"/>
                </a:solidFill>
                <a:prstDash val="solid"/>
                <a:miter lim="800000"/>
              </a:ln>
              <a:solidFill>
                <a:srgbClr val="00CC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1800692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41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               </a:t>
            </a:r>
          </a:p>
          <a:p>
            <a:endParaRPr lang="ru-RU" dirty="0"/>
          </a:p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/>
          </a:p>
          <a:p>
            <a:pPr algn="ctr"/>
            <a:r>
              <a:rPr lang="ru-RU" sz="2000" b="1" dirty="0" smtClean="0"/>
              <a:t>     - </a:t>
            </a:r>
            <a:r>
              <a:rPr lang="ru-RU" sz="2400" b="1" dirty="0" smtClean="0"/>
              <a:t>А  чем  отличаются  эти  предметы?</a:t>
            </a:r>
            <a:endParaRPr lang="ru-RU" dirty="0"/>
          </a:p>
          <a:p>
            <a:r>
              <a:rPr lang="ru-RU" dirty="0" smtClean="0"/>
              <a:t>    </a:t>
            </a:r>
          </a:p>
          <a:p>
            <a:r>
              <a:rPr lang="ru-RU" sz="2000" dirty="0" smtClean="0"/>
              <a:t> </a:t>
            </a:r>
            <a:r>
              <a:rPr lang="ru-RU" sz="2000" i="1" dirty="0" smtClean="0">
                <a:solidFill>
                  <a:srgbClr val="0000FF"/>
                </a:solidFill>
              </a:rPr>
              <a:t>- </a:t>
            </a:r>
            <a:r>
              <a:rPr lang="ru-RU" sz="2000" b="1" i="1" dirty="0" smtClean="0">
                <a:solidFill>
                  <a:srgbClr val="0000FF"/>
                </a:solidFill>
              </a:rPr>
              <a:t>Эти  предметы  отличаются </a:t>
            </a:r>
            <a:r>
              <a:rPr lang="ru-RU" sz="2000" b="1" i="1" dirty="0" smtClean="0"/>
              <a:t> </a:t>
            </a:r>
            <a:r>
              <a:rPr lang="ru-RU" sz="2000" b="1" i="1" dirty="0" smtClean="0">
                <a:solidFill>
                  <a:srgbClr val="008000"/>
                </a:solidFill>
              </a:rPr>
              <a:t>цветом</a:t>
            </a:r>
            <a:r>
              <a:rPr lang="ru-RU" sz="2000" b="1" i="1" dirty="0" smtClean="0"/>
              <a:t>  </a:t>
            </a:r>
          </a:p>
          <a:p>
            <a:r>
              <a:rPr lang="ru-RU" sz="2000" b="1" i="1" dirty="0" smtClean="0">
                <a:solidFill>
                  <a:srgbClr val="0000FF"/>
                </a:solidFill>
              </a:rPr>
              <a:t>и </a:t>
            </a:r>
            <a:r>
              <a:rPr lang="ru-RU" sz="2000" b="1" i="1" dirty="0" smtClean="0"/>
              <a:t> </a:t>
            </a:r>
            <a:r>
              <a:rPr lang="ru-RU" sz="2000" b="1" i="1" dirty="0" smtClean="0">
                <a:solidFill>
                  <a:srgbClr val="008000"/>
                </a:solidFill>
              </a:rPr>
              <a:t>размером</a:t>
            </a:r>
            <a:r>
              <a:rPr lang="ru-RU" sz="2000" b="1" i="1" dirty="0" smtClean="0">
                <a:solidFill>
                  <a:srgbClr val="0000FF"/>
                </a:solidFill>
              </a:rPr>
              <a:t>.</a:t>
            </a:r>
          </a:p>
          <a:p>
            <a:endParaRPr lang="ru-RU" dirty="0" smtClean="0"/>
          </a:p>
          <a:p>
            <a:r>
              <a:rPr lang="ru-RU" dirty="0" smtClean="0"/>
              <a:t>                                                                         </a:t>
            </a:r>
          </a:p>
          <a:p>
            <a:r>
              <a:rPr lang="ru-RU" i="1" dirty="0">
                <a:solidFill>
                  <a:srgbClr val="0000FF"/>
                </a:solidFill>
              </a:rPr>
              <a:t> </a:t>
            </a:r>
            <a:r>
              <a:rPr lang="ru-RU" i="1" dirty="0" smtClean="0">
                <a:solidFill>
                  <a:srgbClr val="0000FF"/>
                </a:solidFill>
              </a:rPr>
              <a:t>                                                                 </a:t>
            </a:r>
            <a:r>
              <a:rPr lang="ru-RU" sz="2000" b="1" i="1" dirty="0" smtClean="0">
                <a:solidFill>
                  <a:srgbClr val="0000FF"/>
                </a:solidFill>
              </a:rPr>
              <a:t>    - Эти  предметы  отличаются 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endParaRPr lang="ru-RU" dirty="0" smtClean="0"/>
          </a:p>
          <a:p>
            <a:r>
              <a:rPr lang="ru-RU" i="1" dirty="0" smtClean="0"/>
              <a:t>                                                                  </a:t>
            </a:r>
            <a:r>
              <a:rPr lang="ru-RU" sz="2000" b="1" i="1" dirty="0" smtClean="0">
                <a:solidFill>
                  <a:srgbClr val="008000"/>
                </a:solidFill>
              </a:rPr>
              <a:t>размером</a:t>
            </a:r>
            <a:r>
              <a:rPr lang="ru-RU" sz="2000" b="1" i="1" dirty="0" smtClean="0">
                <a:solidFill>
                  <a:schemeClr val="tx1"/>
                </a:solidFill>
              </a:rPr>
              <a:t>  </a:t>
            </a:r>
            <a:r>
              <a:rPr lang="ru-RU" sz="2000" b="1" i="1" dirty="0" smtClean="0">
                <a:solidFill>
                  <a:srgbClr val="0000FF"/>
                </a:solidFill>
              </a:rPr>
              <a:t>и</a:t>
            </a:r>
            <a:r>
              <a:rPr lang="ru-RU" sz="2000" b="1" i="1" dirty="0" smtClean="0">
                <a:solidFill>
                  <a:schemeClr val="tx1"/>
                </a:solidFill>
              </a:rPr>
              <a:t>  </a:t>
            </a:r>
            <a:r>
              <a:rPr lang="ru-RU" sz="2000" b="1" i="1" dirty="0" smtClean="0">
                <a:solidFill>
                  <a:srgbClr val="008000"/>
                </a:solidFill>
              </a:rPr>
              <a:t>формой</a:t>
            </a:r>
            <a:r>
              <a:rPr lang="ru-RU" sz="2000" b="1" i="1" dirty="0" smtClean="0">
                <a:solidFill>
                  <a:srgbClr val="0000FF"/>
                </a:solidFill>
              </a:rPr>
              <a:t>.</a:t>
            </a:r>
            <a:r>
              <a:rPr lang="ru-RU" sz="2000" b="1" i="1" dirty="0" smtClean="0">
                <a:solidFill>
                  <a:schemeClr val="tx1"/>
                </a:solidFill>
              </a:rPr>
              <a:t> </a:t>
            </a:r>
            <a:endParaRPr lang="ru-RU" sz="2000" b="1" i="1" dirty="0">
              <a:solidFill>
                <a:schemeClr val="tx1"/>
              </a:solidFill>
            </a:endParaRPr>
          </a:p>
          <a:p>
            <a:endParaRPr lang="ru-RU" i="1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</a:t>
            </a:r>
          </a:p>
          <a:p>
            <a:r>
              <a:rPr lang="ru-RU" sz="2000" b="1" dirty="0" smtClean="0">
                <a:solidFill>
                  <a:srgbClr val="0000FF"/>
                </a:solidFill>
              </a:rPr>
              <a:t>       </a:t>
            </a:r>
            <a:r>
              <a:rPr lang="ru-RU" sz="2000" b="1" i="1" dirty="0" smtClean="0">
                <a:solidFill>
                  <a:srgbClr val="0000FF"/>
                </a:solidFill>
              </a:rPr>
              <a:t>- Эти  </a:t>
            </a:r>
            <a:r>
              <a:rPr lang="ru-RU" sz="2000" b="1" i="1" dirty="0">
                <a:solidFill>
                  <a:srgbClr val="0000FF"/>
                </a:solidFill>
              </a:rPr>
              <a:t>предметы  отличаются  </a:t>
            </a:r>
            <a:endParaRPr lang="ru-RU" i="1" dirty="0">
              <a:solidFill>
                <a:srgbClr val="0000FF"/>
              </a:solidFill>
            </a:endParaRPr>
          </a:p>
          <a:p>
            <a:r>
              <a:rPr lang="ru-RU" i="1" dirty="0"/>
              <a:t> </a:t>
            </a:r>
            <a:r>
              <a:rPr lang="ru-RU" i="1" dirty="0">
                <a:solidFill>
                  <a:srgbClr val="008000"/>
                </a:solidFill>
              </a:rPr>
              <a:t> </a:t>
            </a:r>
            <a:r>
              <a:rPr lang="ru-RU" sz="2000" b="1" i="1" dirty="0">
                <a:solidFill>
                  <a:srgbClr val="008000"/>
                </a:solidFill>
              </a:rPr>
              <a:t>размером</a:t>
            </a:r>
            <a:r>
              <a:rPr lang="ru-RU" sz="2000" b="1" i="1" dirty="0">
                <a:solidFill>
                  <a:srgbClr val="0000FF"/>
                </a:solidFill>
              </a:rPr>
              <a:t>, </a:t>
            </a:r>
            <a:r>
              <a:rPr lang="ru-RU" sz="2000" b="1" i="1" dirty="0"/>
              <a:t> </a:t>
            </a:r>
            <a:r>
              <a:rPr lang="ru-RU" sz="2000" b="1" i="1" dirty="0">
                <a:solidFill>
                  <a:srgbClr val="008000"/>
                </a:solidFill>
              </a:rPr>
              <a:t>цветом</a:t>
            </a:r>
            <a:r>
              <a:rPr lang="ru-RU" sz="2000" b="1" i="1" dirty="0"/>
              <a:t>  </a:t>
            </a:r>
            <a:r>
              <a:rPr lang="ru-RU" sz="2000" b="1" i="1" dirty="0">
                <a:solidFill>
                  <a:srgbClr val="0000FF"/>
                </a:solidFill>
              </a:rPr>
              <a:t>и</a:t>
            </a:r>
            <a:r>
              <a:rPr lang="ru-RU" sz="2000" b="1" i="1" dirty="0"/>
              <a:t>  </a:t>
            </a:r>
            <a:r>
              <a:rPr lang="ru-RU" sz="2000" b="1" i="1" dirty="0">
                <a:solidFill>
                  <a:srgbClr val="008000"/>
                </a:solidFill>
              </a:rPr>
              <a:t>формой</a:t>
            </a:r>
            <a:r>
              <a:rPr lang="ru-RU" sz="2000" b="1" i="1" dirty="0">
                <a:solidFill>
                  <a:srgbClr val="0000FF"/>
                </a:solidFill>
              </a:rPr>
              <a:t>.</a:t>
            </a:r>
          </a:p>
          <a:p>
            <a:endParaRPr lang="ru-RU" i="1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              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2040" y="4589138"/>
            <a:ext cx="3246534" cy="12241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2635921"/>
            <a:ext cx="3259568" cy="15706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8104" y="1267134"/>
            <a:ext cx="2827520" cy="1108038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5785" y="858833"/>
            <a:ext cx="257908" cy="33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611560" y="4365104"/>
            <a:ext cx="7848872" cy="0"/>
          </a:xfrm>
          <a:prstGeom prst="line">
            <a:avLst/>
          </a:prstGeom>
          <a:ln w="1905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55576" y="2492896"/>
            <a:ext cx="7704856" cy="0"/>
          </a:xfrm>
          <a:prstGeom prst="line">
            <a:avLst/>
          </a:prstGeom>
          <a:ln w="1905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41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/>
              <a:t> </a:t>
            </a:r>
            <a:r>
              <a:rPr lang="ru-RU" sz="2000" b="1" dirty="0" smtClean="0"/>
              <a:t>          - По  какому  принципу  составлены  пары?                </a:t>
            </a:r>
          </a:p>
          <a:p>
            <a:r>
              <a:rPr lang="ru-RU" sz="2000" b="1" dirty="0" smtClean="0"/>
              <a:t>           - Что  общего  у  этих  предметов?  </a:t>
            </a:r>
            <a:endParaRPr lang="ru-RU" sz="2000" b="1" dirty="0"/>
          </a:p>
          <a:p>
            <a:r>
              <a:rPr lang="ru-RU" sz="2000" b="1" dirty="0" smtClean="0"/>
              <a:t>           - Чем  они  отличаются?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6998" y="5109688"/>
            <a:ext cx="3302598" cy="9983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1960" y="2975085"/>
            <a:ext cx="3270325" cy="9897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3647" y="1897252"/>
            <a:ext cx="3265171" cy="9654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3948" y="4077072"/>
            <a:ext cx="3334871" cy="946674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243" y="908720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41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  <a:solidFill>
            <a:srgbClr val="72A37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   </a:t>
            </a:r>
            <a:r>
              <a:rPr lang="ru-RU" sz="2000" b="1" dirty="0" smtClean="0"/>
              <a:t> Заполни  пустую  ячейку  таблицы.  Для  этого  выбери  </a:t>
            </a:r>
          </a:p>
          <a:p>
            <a:r>
              <a:rPr lang="ru-RU" dirty="0" smtClean="0"/>
              <a:t>              </a:t>
            </a:r>
            <a:r>
              <a:rPr lang="ru-RU" sz="2000" b="1" dirty="0" smtClean="0"/>
              <a:t>подходящую  картинку.</a:t>
            </a:r>
            <a:endParaRPr lang="ru-RU" sz="2000" b="1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2630" y="3212976"/>
            <a:ext cx="1158872" cy="742279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8456" y="908720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7118" y="2000920"/>
            <a:ext cx="1158872" cy="6992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9676" y="4357905"/>
            <a:ext cx="1161826" cy="71000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2" y="5450048"/>
            <a:ext cx="1158872" cy="74227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5896" y="2000920"/>
            <a:ext cx="1158872" cy="74227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6654" y="5450048"/>
            <a:ext cx="1158872" cy="69924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2840" y="3192502"/>
            <a:ext cx="1158872" cy="69924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6862" y="4323471"/>
            <a:ext cx="1158872" cy="69924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2080" y="2017057"/>
            <a:ext cx="1161826" cy="71000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9382" y="3212976"/>
            <a:ext cx="1161826" cy="71000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5109" y="5450048"/>
            <a:ext cx="1161826" cy="710004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1701378" y="1700808"/>
            <a:ext cx="5246886" cy="35283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>
            <a:off x="3347864" y="1700808"/>
            <a:ext cx="2" cy="352839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085262" y="1700808"/>
            <a:ext cx="0" cy="353752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1701378" y="2852936"/>
            <a:ext cx="524688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1701378" y="4149080"/>
            <a:ext cx="524688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1701378" y="1700808"/>
            <a:ext cx="0" cy="352839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6948264" y="1700808"/>
            <a:ext cx="1" cy="352839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701378" y="1700808"/>
            <a:ext cx="5246886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1701378" y="5229200"/>
            <a:ext cx="524688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148064" y="4221088"/>
            <a:ext cx="529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?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1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52764E-6 L -8.33333E-7 -0.08512 C -8.33333E-7 -0.12329 0.09097 -0.17025 0.16511 -0.17025 L 0.33038 -0.1702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85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53896" y="620688"/>
            <a:ext cx="8064896" cy="5616624"/>
          </a:xfrm>
          <a:prstGeom prst="rect">
            <a:avLst/>
          </a:prstGeom>
          <a:solidFill>
            <a:srgbClr val="72A37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836712"/>
            <a:ext cx="66967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Заполни  </a:t>
            </a:r>
            <a:r>
              <a:rPr lang="ru-RU" sz="2000" b="1" dirty="0"/>
              <a:t>п</a:t>
            </a:r>
            <a:r>
              <a:rPr lang="ru-RU" sz="2000" b="1" dirty="0" smtClean="0"/>
              <a:t>устую  </a:t>
            </a:r>
            <a:r>
              <a:rPr lang="ru-RU" sz="2000" b="1" dirty="0"/>
              <a:t>ячейку  таблицы.  Для  этого  выбери  </a:t>
            </a:r>
          </a:p>
          <a:p>
            <a:r>
              <a:rPr lang="ru-RU" sz="2000" b="1" dirty="0" smtClean="0"/>
              <a:t> </a:t>
            </a:r>
            <a:r>
              <a:rPr lang="ru-RU" sz="2000" b="1" dirty="0"/>
              <a:t>подходящую  картинку.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4734" y="2060848"/>
            <a:ext cx="1000461" cy="76271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3647" y="2046292"/>
            <a:ext cx="989704" cy="72586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4734" y="3167820"/>
            <a:ext cx="1000462" cy="718944"/>
          </a:xfrm>
          <a:prstGeom prst="rect">
            <a:avLst/>
          </a:prstGeom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1111278" y="1853208"/>
            <a:ext cx="0" cy="323532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997554" y="1853208"/>
            <a:ext cx="0" cy="323532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111279" y="4050617"/>
            <a:ext cx="5908993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1111278" y="2954295"/>
            <a:ext cx="5908995" cy="43774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148064" y="1853208"/>
            <a:ext cx="0" cy="323532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1111278" y="1853208"/>
            <a:ext cx="590899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111278" y="5088530"/>
            <a:ext cx="590899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7020272" y="1853208"/>
            <a:ext cx="1" cy="323532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43" name="Рисунок 42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29423" y="5373216"/>
            <a:ext cx="1000462" cy="71894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8268" y="4191564"/>
            <a:ext cx="1000462" cy="718944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5883" y="2046292"/>
            <a:ext cx="1000462" cy="718944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8360" y="5373216"/>
            <a:ext cx="989704" cy="725869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2297" y="3186244"/>
            <a:ext cx="989704" cy="725869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4088" y="5373216"/>
            <a:ext cx="1000461" cy="762718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5883" y="4191564"/>
            <a:ext cx="1000461" cy="762718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2890" y="3167820"/>
            <a:ext cx="1000461" cy="76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0217E-6 L 0.1566 -0.1577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0" y="-78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0400" y="764704"/>
            <a:ext cx="2310943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83568" y="2967335"/>
            <a:ext cx="770485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4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Желаем  </a:t>
            </a:r>
          </a:p>
          <a:p>
            <a:pPr algn="ctr"/>
            <a:r>
              <a:rPr lang="ru-RU" sz="44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дальнейших  успехов  </a:t>
            </a:r>
          </a:p>
          <a:p>
            <a:pPr algn="ctr"/>
            <a:r>
              <a:rPr lang="ru-RU" sz="44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 изучении  математики!</a:t>
            </a:r>
            <a:endParaRPr lang="ru-RU" sz="4400" b="1" cap="none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058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17209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3" y="61291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3567" y="764704"/>
            <a:ext cx="7787903" cy="49859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Часть  </a:t>
            </a:r>
            <a:r>
              <a:rPr lang="ru-RU" sz="4000" b="1" spc="50" dirty="0" smtClean="0">
                <a:ln w="11430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8000" b="1" cap="none" spc="50" dirty="0" smtClean="0">
                <a:ln w="11430">
                  <a:solidFill>
                    <a:srgbClr val="FFFF00"/>
                  </a:solidFill>
                </a:ln>
                <a:solidFill>
                  <a:srgbClr val="00CC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ИЗУЧАЮ</a:t>
            </a:r>
          </a:p>
          <a:p>
            <a:pPr algn="ctr"/>
            <a:r>
              <a:rPr lang="ru-RU" sz="6600" b="1" spc="50" dirty="0" smtClean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цвет,  </a:t>
            </a:r>
          </a:p>
          <a:p>
            <a:pPr algn="ctr"/>
            <a:r>
              <a:rPr lang="ru-RU" sz="6600" b="1" spc="50" dirty="0" smtClean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форму,  </a:t>
            </a:r>
          </a:p>
          <a:p>
            <a:pPr algn="ctr"/>
            <a:r>
              <a:rPr lang="ru-RU" sz="6600" b="1" spc="50" dirty="0" smtClean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размер</a:t>
            </a:r>
            <a:r>
              <a:rPr lang="ru-RU" sz="6600" b="1" spc="50" dirty="0" smtClean="0">
                <a:ln w="11430">
                  <a:solidFill>
                    <a:srgbClr val="FFFF00"/>
                  </a:solidFill>
                </a:ln>
                <a:solidFill>
                  <a:srgbClr val="00CC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6600" b="1" cap="none" spc="50" dirty="0">
              <a:ln w="11430">
                <a:solidFill>
                  <a:srgbClr val="FFFF00"/>
                </a:solidFill>
              </a:ln>
              <a:solidFill>
                <a:srgbClr val="00CC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0056" y="3758595"/>
            <a:ext cx="184785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3" y="613782"/>
            <a:ext cx="142875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931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000" b="1" dirty="0" smtClean="0"/>
              <a:t>Для  развивающего  обучения  старших  дошкольников  </a:t>
            </a:r>
          </a:p>
          <a:p>
            <a:pPr algn="ctr"/>
            <a:r>
              <a:rPr lang="ru-RU" sz="2000" b="1" dirty="0"/>
              <a:t>и</a:t>
            </a:r>
            <a:r>
              <a:rPr lang="ru-RU" sz="2000" b="1" dirty="0" smtClean="0"/>
              <a:t>  использования  на  уроках  математики 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в  </a:t>
            </a:r>
            <a:r>
              <a:rPr lang="ru-RU" sz="2000" b="1" dirty="0" smtClean="0"/>
              <a:t>1  классе  </a:t>
            </a:r>
            <a:r>
              <a:rPr lang="ru-RU" sz="2000" b="1" dirty="0" smtClean="0"/>
              <a:t>общеобразовательной  </a:t>
            </a:r>
            <a:r>
              <a:rPr lang="ru-RU" sz="2000" b="1" dirty="0" smtClean="0"/>
              <a:t>школы.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В  основу  презентации  легла  книга  «Математика  для  малышей»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(автор – Ольга  Александрова,  издательство  «</a:t>
            </a:r>
            <a:r>
              <a:rPr lang="ru-RU" sz="2000" b="1" dirty="0" err="1" smtClean="0">
                <a:solidFill>
                  <a:schemeClr val="bg1"/>
                </a:solidFill>
              </a:rPr>
              <a:t>Эксмо</a:t>
            </a:r>
            <a:r>
              <a:rPr lang="ru-RU" sz="2000" b="1" dirty="0" smtClean="0">
                <a:solidFill>
                  <a:schemeClr val="bg1"/>
                </a:solidFill>
              </a:rPr>
              <a:t>»,  2012. –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(Ломоносовские  энциклопедии – мини),  Москва.</a:t>
            </a:r>
            <a:endParaRPr lang="ru-RU" sz="2000" b="1" dirty="0">
              <a:solidFill>
                <a:schemeClr val="bg1"/>
              </a:solidFill>
            </a:endParaRP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sz="2000" b="1" dirty="0" smtClean="0"/>
              <a:t> </a:t>
            </a:r>
            <a:r>
              <a:rPr lang="ru-RU" b="1" dirty="0" smtClean="0"/>
              <a:t>Презентация  подготовлена  учителем  начальных  классов</a:t>
            </a:r>
          </a:p>
          <a:p>
            <a:pPr algn="ctr"/>
            <a:r>
              <a:rPr lang="ru-RU" b="1" dirty="0" smtClean="0"/>
              <a:t>Григорьевой  В.Д.</a:t>
            </a:r>
          </a:p>
          <a:p>
            <a:pPr algn="ctr"/>
            <a:r>
              <a:rPr lang="ru-RU" b="1" dirty="0" smtClean="0"/>
              <a:t>МОУ  </a:t>
            </a:r>
            <a:r>
              <a:rPr lang="ru-RU" b="1" dirty="0" smtClean="0"/>
              <a:t>«</a:t>
            </a:r>
            <a:r>
              <a:rPr lang="ru-RU" b="1" dirty="0"/>
              <a:t>Н</a:t>
            </a:r>
            <a:r>
              <a:rPr lang="ru-RU" b="1" dirty="0" smtClean="0"/>
              <a:t>еклюдовская СОШ им. В.А. Русакова»</a:t>
            </a:r>
            <a:endParaRPr lang="ru-RU" b="1" dirty="0" smtClean="0"/>
          </a:p>
          <a:p>
            <a:pPr algn="ctr"/>
            <a:r>
              <a:rPr lang="ru-RU" b="1" dirty="0" smtClean="0"/>
              <a:t> Тверская  область</a:t>
            </a:r>
            <a:endParaRPr lang="ru-RU" b="1" dirty="0" smtClean="0"/>
          </a:p>
          <a:p>
            <a:pPr algn="ctr"/>
            <a:r>
              <a:rPr lang="ru-RU" b="1" dirty="0" smtClean="0"/>
              <a:t> </a:t>
            </a:r>
            <a:endParaRPr lang="ru-RU" b="1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843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8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88872" y="621615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b="1" dirty="0" smtClean="0">
                <a:solidFill>
                  <a:srgbClr val="008000"/>
                </a:solidFill>
              </a:rPr>
              <a:t>      - ПРАВИЛЬНО! </a:t>
            </a:r>
          </a:p>
          <a:p>
            <a:r>
              <a:rPr lang="ru-RU" sz="2400" b="1" dirty="0" smtClean="0">
                <a:solidFill>
                  <a:srgbClr val="008000"/>
                </a:solidFill>
              </a:rPr>
              <a:t>  Эти  предметы  различны  по  </a:t>
            </a:r>
          </a:p>
          <a:p>
            <a:r>
              <a:rPr lang="ru-RU" sz="2400" b="1" dirty="0">
                <a:solidFill>
                  <a:srgbClr val="008000"/>
                </a:solidFill>
              </a:rPr>
              <a:t>ц</a:t>
            </a:r>
            <a:r>
              <a:rPr lang="ru-RU" sz="2400" b="1" dirty="0" smtClean="0">
                <a:solidFill>
                  <a:srgbClr val="008000"/>
                </a:solidFill>
              </a:rPr>
              <a:t>вету.</a:t>
            </a:r>
            <a:endParaRPr lang="ru-RU" sz="2400" b="1" dirty="0">
              <a:solidFill>
                <a:srgbClr val="008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9878" y="764705"/>
            <a:ext cx="3284629" cy="1490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1" y="4581129"/>
            <a:ext cx="3272506" cy="13681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1" y="2708920"/>
            <a:ext cx="3272506" cy="144201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83568" y="764704"/>
            <a:ext cx="37444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spc="50" dirty="0" smtClean="0">
                <a:ln w="11430">
                  <a:solidFill>
                    <a:srgbClr val="FFFF00"/>
                  </a:solidFill>
                </a:ln>
                <a:solidFill>
                  <a:srgbClr val="00CC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Цвет.</a:t>
            </a:r>
            <a:endParaRPr lang="ru-RU" sz="6600" dirty="0">
              <a:ln w="11430">
                <a:solidFill>
                  <a:srgbClr val="FFFF00"/>
                </a:solidFill>
              </a:ln>
              <a:solidFill>
                <a:srgbClr val="00CC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1988840"/>
            <a:ext cx="3600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</a:t>
            </a:r>
          </a:p>
          <a:p>
            <a:endParaRPr lang="ru-RU" b="1" dirty="0"/>
          </a:p>
          <a:p>
            <a:r>
              <a:rPr lang="ru-RU" sz="2400" b="1" dirty="0" smtClean="0"/>
              <a:t>- Чем  отличаются  друг  от   друга  предметы  в  каждой  паре?</a:t>
            </a:r>
          </a:p>
          <a:p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3764" y="1988840"/>
            <a:ext cx="4572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368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62692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3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181" y="2018512"/>
            <a:ext cx="1117997" cy="1161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0254" y="3694597"/>
            <a:ext cx="1142306" cy="96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 descr="C:\ЕЛЕНА\Презентации ИЗО\радуга\лимон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8504" y="2259400"/>
            <a:ext cx="1394252" cy="929501"/>
          </a:xfrm>
          <a:prstGeom prst="rect">
            <a:avLst/>
          </a:prstGeom>
          <a:noFill/>
        </p:spPr>
      </p:pic>
      <p:pic>
        <p:nvPicPr>
          <p:cNvPr id="15" name="Picture 2" descr="C:\ЕЛЕНА\Презентации ИЗО\радуга\яблоко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0621" y="3588936"/>
            <a:ext cx="1142306" cy="1175903"/>
          </a:xfrm>
          <a:prstGeom prst="rect">
            <a:avLst/>
          </a:prstGeom>
          <a:noFill/>
        </p:spPr>
      </p:pic>
      <p:pic>
        <p:nvPicPr>
          <p:cNvPr id="17" name="Picture 3" descr="C:\ЕЛЕНА\Презентации ИЗО\радуга\слива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424" y="2076637"/>
            <a:ext cx="1178512" cy="1112264"/>
          </a:xfrm>
          <a:prstGeom prst="rect">
            <a:avLst/>
          </a:prstGeom>
          <a:noFill/>
        </p:spPr>
      </p:pic>
      <p:pic>
        <p:nvPicPr>
          <p:cNvPr id="18" name="Picture 5" descr="C:\ЕЛЕНА\Презентации ИЗО\радуга\баклажан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0522" y="5033249"/>
            <a:ext cx="1388644" cy="854550"/>
          </a:xfrm>
          <a:prstGeom prst="rect">
            <a:avLst/>
          </a:prstGeom>
          <a:noFill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4247468" y="3376985"/>
            <a:ext cx="753419" cy="1388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580" y="845865"/>
            <a:ext cx="4572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908720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-</a:t>
            </a:r>
            <a:r>
              <a:rPr lang="ru-RU" dirty="0" smtClean="0"/>
              <a:t> </a:t>
            </a:r>
            <a:r>
              <a:rPr lang="ru-RU" sz="2400" b="1" dirty="0" smtClean="0"/>
              <a:t>Назови  цвета  этих  предметов.</a:t>
            </a:r>
            <a:endParaRPr lang="ru-RU" dirty="0"/>
          </a:p>
        </p:txBody>
      </p:sp>
      <p:pic>
        <p:nvPicPr>
          <p:cNvPr id="21" name="Picture 2" descr="C:\ЕЛЕНА\Презентации ИЗО\радуга\лук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0503" y="1910276"/>
            <a:ext cx="1182057" cy="1214445"/>
          </a:xfrm>
          <a:prstGeom prst="rect">
            <a:avLst/>
          </a:prstGeom>
          <a:noFill/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56991">
            <a:off x="797257" y="3648243"/>
            <a:ext cx="1321593" cy="137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1106" y="3121736"/>
            <a:ext cx="1109068" cy="1478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3" descr="C:\ЕЛЕНА\Презентации ИЗО\радуга\огурец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7303" y="5125047"/>
            <a:ext cx="1646160" cy="923456"/>
          </a:xfrm>
          <a:prstGeom prst="rect">
            <a:avLst/>
          </a:prstGeom>
          <a:noFill/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1932" y="1702127"/>
            <a:ext cx="1176787" cy="113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9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5593" y="4932284"/>
            <a:ext cx="1785950" cy="1116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1931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1291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 smtClean="0"/>
              <a:t>    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r>
              <a:rPr lang="ru-RU" sz="2000" b="1" dirty="0"/>
              <a:t> </a:t>
            </a:r>
            <a:r>
              <a:rPr lang="ru-RU" sz="2000" b="1" dirty="0" smtClean="0"/>
              <a:t>    - Рассмотри  радугу.  В  ней  принято  выделять  </a:t>
            </a:r>
          </a:p>
          <a:p>
            <a:r>
              <a:rPr lang="ru-RU" sz="2000" b="1" dirty="0"/>
              <a:t>с</a:t>
            </a:r>
            <a:r>
              <a:rPr lang="ru-RU" sz="2000" b="1" dirty="0" smtClean="0"/>
              <a:t>емь  цветов:  красный,  оранжевый,  жёлтый,  </a:t>
            </a:r>
          </a:p>
          <a:p>
            <a:r>
              <a:rPr lang="ru-RU" sz="2000" b="1" dirty="0" smtClean="0"/>
              <a:t>зелёный,  голубой,  синий  и  </a:t>
            </a:r>
            <a:r>
              <a:rPr lang="ru-RU" sz="2000" b="1" dirty="0"/>
              <a:t>ф</a:t>
            </a:r>
            <a:r>
              <a:rPr lang="ru-RU" sz="2000" b="1" dirty="0" smtClean="0"/>
              <a:t>иолетовый.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</a:t>
            </a:r>
          </a:p>
          <a:p>
            <a:r>
              <a:rPr lang="ru-RU" sz="2000" b="1" dirty="0" smtClean="0"/>
              <a:t> 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7759" y="908720"/>
            <a:ext cx="3889417" cy="20039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2335" y="2567633"/>
            <a:ext cx="2168245" cy="16261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2335" y="4362594"/>
            <a:ext cx="2211592" cy="16586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2335" y="706729"/>
            <a:ext cx="2168245" cy="175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1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/>
              <a:t> - </a:t>
            </a:r>
            <a:endParaRPr lang="ru-RU" sz="2000" b="1" dirty="0" smtClean="0"/>
          </a:p>
          <a:p>
            <a:pPr algn="r"/>
            <a:r>
              <a:rPr lang="ru-RU" sz="2000" b="1" dirty="0" smtClean="0"/>
              <a:t>Назови  </a:t>
            </a:r>
            <a:r>
              <a:rPr lang="ru-RU" sz="2000" b="1" dirty="0"/>
              <a:t>цвета  радуги  в  правильном  порядке  </a:t>
            </a:r>
          </a:p>
          <a:p>
            <a:pPr algn="r"/>
            <a:r>
              <a:rPr lang="ru-RU" sz="2000" b="1" dirty="0"/>
              <a:t>(в  том,  в  котором  они  расположены)  по  </a:t>
            </a:r>
          </a:p>
          <a:p>
            <a:pPr algn="r"/>
            <a:r>
              <a:rPr lang="ru-RU" sz="2000" b="1" dirty="0"/>
              <a:t>памяти,  не  глядя  на  картинку</a:t>
            </a:r>
            <a:r>
              <a:rPr lang="ru-RU" sz="2000" b="1" dirty="0" smtClean="0"/>
              <a:t>.</a:t>
            </a:r>
          </a:p>
          <a:p>
            <a:pPr algn="r"/>
            <a:r>
              <a:rPr lang="ru-RU" sz="2000" b="1" dirty="0" smtClean="0"/>
              <a:t>- Если  собьёшься,</a:t>
            </a:r>
          </a:p>
          <a:p>
            <a:pPr algn="r"/>
            <a:r>
              <a:rPr lang="ru-RU" sz="2000" b="1" dirty="0" smtClean="0"/>
              <a:t>  тебе  может  помочь  волшебная  фраза.  </a:t>
            </a:r>
          </a:p>
          <a:p>
            <a:pPr algn="r"/>
            <a:r>
              <a:rPr lang="ru-RU" sz="2000" b="1" dirty="0" smtClean="0"/>
              <a:t>Каждое  слово  этой</a:t>
            </a:r>
          </a:p>
          <a:p>
            <a:pPr algn="r"/>
            <a:r>
              <a:rPr lang="ru-RU" sz="2000" b="1" dirty="0"/>
              <a:t>ф</a:t>
            </a:r>
            <a:r>
              <a:rPr lang="ru-RU" sz="2000" b="1" dirty="0" smtClean="0"/>
              <a:t>разы  начинается  с  той  же  буквы,</a:t>
            </a:r>
          </a:p>
          <a:p>
            <a:pPr algn="r"/>
            <a:r>
              <a:rPr lang="ru-RU" sz="2000" b="1" dirty="0" smtClean="0"/>
              <a:t>  что  и  название  нужного  цвета.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</p:txBody>
      </p:sp>
      <p:pic>
        <p:nvPicPr>
          <p:cNvPr id="5" name="Picture 6" descr="C:\ЕЛЕНА\Презентации ИЗО\РАДУГА\над цветами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7" y="692698"/>
            <a:ext cx="2592290" cy="158546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403648" y="2380550"/>
            <a:ext cx="6480720" cy="4359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КАЖДЫЙ</a:t>
            </a:r>
          </a:p>
          <a:p>
            <a:r>
              <a:rPr lang="ru-RU" sz="3600" b="1" dirty="0" smtClean="0">
                <a:solidFill>
                  <a:srgbClr val="FFC000"/>
                </a:solidFill>
                <a:latin typeface="Arial Black" pitchFamily="34" charset="0"/>
              </a:rPr>
              <a:t>   ОХОТНИК</a:t>
            </a:r>
          </a:p>
          <a:p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      ЖЕЛАЕТ</a:t>
            </a:r>
          </a:p>
          <a:p>
            <a:r>
              <a:rPr lang="ru-RU" sz="3600" b="1" dirty="0" smtClean="0">
                <a:solidFill>
                  <a:srgbClr val="00B050"/>
                </a:solidFill>
                <a:latin typeface="Arial Black" pitchFamily="34" charset="0"/>
              </a:rPr>
              <a:t>         ЗНАТЬ</a:t>
            </a:r>
          </a:p>
          <a:p>
            <a:r>
              <a:rPr lang="ru-RU" sz="3600" b="1" dirty="0" smtClean="0">
                <a:solidFill>
                  <a:srgbClr val="00B0F0"/>
                </a:solidFill>
                <a:latin typeface="Arial Black" pitchFamily="34" charset="0"/>
              </a:rPr>
              <a:t>            ГДЕ</a:t>
            </a:r>
          </a:p>
          <a:p>
            <a:r>
              <a:rPr lang="ru-RU" sz="3600" b="1" dirty="0" smtClean="0">
                <a:solidFill>
                  <a:srgbClr val="1B5DC7"/>
                </a:solidFill>
                <a:latin typeface="Arial Black" pitchFamily="34" charset="0"/>
              </a:rPr>
              <a:t>               СИДИТ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                  ФАЗАН</a:t>
            </a:r>
          </a:p>
          <a:p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31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281438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3" y="61291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           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</a:t>
            </a:r>
            <a:endParaRPr lang="ru-RU" sz="2000" b="1" dirty="0"/>
          </a:p>
          <a:p>
            <a:r>
              <a:rPr lang="ru-RU" sz="2000" b="1" dirty="0" smtClean="0"/>
              <a:t>              - Какие  предметы  лишние в  каждом  ряду?</a:t>
            </a:r>
          </a:p>
          <a:p>
            <a:r>
              <a:rPr lang="ru-RU" sz="2000" b="1" dirty="0" smtClean="0"/>
              <a:t>                Объясни,  почему  ты  так  думаешь.</a:t>
            </a:r>
          </a:p>
          <a:p>
            <a:endParaRPr lang="ru-RU" sz="2000" b="1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      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         - Какими  предметами  можно  продолжить  каждый  ряд?      </a:t>
            </a:r>
          </a:p>
          <a:p>
            <a:r>
              <a:rPr lang="ru-RU" sz="2000" b="1" dirty="0" smtClean="0"/>
              <a:t>     Объясни  принцип,  по  которому  расположены  предметы 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в  ряду.</a:t>
            </a:r>
            <a:endParaRPr lang="ru-RU" sz="2000" b="1" dirty="0"/>
          </a:p>
          <a:p>
            <a:endParaRPr lang="ru-RU" sz="20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9803" y="5255293"/>
            <a:ext cx="3880435" cy="7860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791" y="5247301"/>
            <a:ext cx="3818880" cy="7739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7368" y="1916832"/>
            <a:ext cx="3840028" cy="1148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643" y="1916832"/>
            <a:ext cx="3780306" cy="1148304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141" y="873998"/>
            <a:ext cx="4572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755576" y="3443657"/>
            <a:ext cx="7684255" cy="0"/>
          </a:xfrm>
          <a:prstGeom prst="line">
            <a:avLst/>
          </a:prstGeom>
          <a:ln w="1905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31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95313" y="61291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-  Чем  внешне  отличаются  друг  от</a:t>
            </a:r>
          </a:p>
          <a:p>
            <a:r>
              <a:rPr lang="ru-RU" sz="2000" b="1" dirty="0" smtClean="0"/>
              <a:t>                друга  эти  предметы?</a:t>
            </a:r>
          </a:p>
          <a:p>
            <a:endParaRPr lang="ru-RU" sz="2000" b="1" dirty="0"/>
          </a:p>
          <a:p>
            <a:r>
              <a:rPr lang="ru-RU" sz="2000" b="1" dirty="0" smtClean="0">
                <a:solidFill>
                  <a:srgbClr val="008000"/>
                </a:solidFill>
              </a:rPr>
              <a:t>  - </a:t>
            </a:r>
            <a:r>
              <a:rPr lang="ru-RU" sz="2400" b="1" dirty="0" smtClean="0">
                <a:solidFill>
                  <a:srgbClr val="008000"/>
                </a:solidFill>
              </a:rPr>
              <a:t>ПРАВИЛЬНО!  Они  </a:t>
            </a:r>
            <a:r>
              <a:rPr lang="ru-RU" sz="2400" b="1" dirty="0">
                <a:solidFill>
                  <a:srgbClr val="008000"/>
                </a:solidFill>
              </a:rPr>
              <a:t>о</a:t>
            </a:r>
            <a:r>
              <a:rPr lang="ru-RU" sz="2400" b="1" dirty="0" smtClean="0">
                <a:solidFill>
                  <a:srgbClr val="008000"/>
                </a:solidFill>
              </a:rPr>
              <a:t>тличаются  формой.        </a:t>
            </a:r>
          </a:p>
          <a:p>
            <a:endParaRPr lang="ru-RU" sz="2000" b="1" dirty="0"/>
          </a:p>
          <a:p>
            <a:endParaRPr lang="ru-RU" sz="2000" b="1" dirty="0"/>
          </a:p>
          <a:p>
            <a:r>
              <a:rPr lang="ru-RU" sz="2000" b="1" dirty="0" smtClean="0"/>
              <a:t>               - А  чем  отличаются  эти  предметы?</a:t>
            </a:r>
          </a:p>
          <a:p>
            <a:r>
              <a:rPr lang="ru-RU" sz="2400" b="1" dirty="0" smtClean="0">
                <a:solidFill>
                  <a:srgbClr val="0000FF"/>
                </a:solidFill>
              </a:rPr>
              <a:t>       - </a:t>
            </a:r>
            <a:r>
              <a:rPr lang="ru-RU" sz="2400" b="1" i="1" dirty="0" smtClean="0">
                <a:solidFill>
                  <a:srgbClr val="0000FF"/>
                </a:solidFill>
              </a:rPr>
              <a:t>Эти  предметы  отличаются  друг  от  друга  и  формой,  и  цветом.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762437"/>
            <a:ext cx="43204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spc="50" dirty="0" smtClean="0">
                <a:ln w="11430">
                  <a:solidFill>
                    <a:srgbClr val="FFFF00"/>
                  </a:solidFill>
                </a:ln>
                <a:solidFill>
                  <a:srgbClr val="00CC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Форма.</a:t>
            </a:r>
            <a:endParaRPr lang="ru-RU" sz="6600" dirty="0">
              <a:ln w="11430">
                <a:solidFill>
                  <a:srgbClr val="FFFF00"/>
                </a:solidFill>
              </a:ln>
              <a:solidFill>
                <a:srgbClr val="00CC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3427" y="762437"/>
            <a:ext cx="1928941" cy="139390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952" y="2060848"/>
            <a:ext cx="4572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2262653"/>
            <a:ext cx="1991396" cy="14203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0913" y="5074048"/>
            <a:ext cx="1960982" cy="114755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7743" y="5074049"/>
            <a:ext cx="2048515" cy="11475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955" y="5074049"/>
            <a:ext cx="2045921" cy="1129961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683568" y="3861048"/>
            <a:ext cx="7680028" cy="0"/>
          </a:xfrm>
          <a:prstGeom prst="line">
            <a:avLst/>
          </a:prstGeom>
          <a:ln w="1905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41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                 -</a:t>
            </a:r>
            <a:r>
              <a:rPr lang="ru-RU" dirty="0" smtClean="0"/>
              <a:t> </a:t>
            </a:r>
            <a:r>
              <a:rPr lang="ru-RU" sz="2000" b="1" dirty="0" smtClean="0"/>
              <a:t>Какие  предметы  «ЛИШНИЕ»  в  каждом  ряду?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       </a:t>
            </a:r>
            <a:r>
              <a:rPr lang="ru-RU" sz="2000" b="1" dirty="0" smtClean="0"/>
              <a:t>- Какими  предметами  можно  продолжить  каждый  ряд?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7743" y="4228453"/>
            <a:ext cx="3943844" cy="12474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9711" y="2798157"/>
            <a:ext cx="3950436" cy="12826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9712" y="1325581"/>
            <a:ext cx="3950435" cy="1321087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4572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410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аркет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2314</TotalTime>
  <Words>562</Words>
  <Application>Microsoft Office PowerPoint</Application>
  <PresentationFormat>Экран (4:3)</PresentationFormat>
  <Paragraphs>319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Паркет</vt:lpstr>
      <vt:lpstr>МАТЕМАТИКА для МАЛЫШЕЙ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для МАЛЫШЕЙ</dc:title>
  <dc:creator>Вера</dc:creator>
  <cp:lastModifiedBy>1 класс</cp:lastModifiedBy>
  <cp:revision>223</cp:revision>
  <dcterms:created xsi:type="dcterms:W3CDTF">2012-06-16T17:43:15Z</dcterms:created>
  <dcterms:modified xsi:type="dcterms:W3CDTF">2022-11-18T06:37:43Z</dcterms:modified>
</cp:coreProperties>
</file>