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9" r:id="rId2"/>
    <p:sldId id="256" r:id="rId3"/>
    <p:sldId id="266" r:id="rId4"/>
    <p:sldId id="278" r:id="rId5"/>
    <p:sldId id="258" r:id="rId6"/>
    <p:sldId id="259" r:id="rId7"/>
    <p:sldId id="264" r:id="rId8"/>
    <p:sldId id="263" r:id="rId9"/>
    <p:sldId id="271" r:id="rId10"/>
    <p:sldId id="272" r:id="rId11"/>
    <p:sldId id="273" r:id="rId12"/>
    <p:sldId id="265" r:id="rId13"/>
    <p:sldId id="274" r:id="rId14"/>
    <p:sldId id="275" r:id="rId15"/>
    <p:sldId id="276" r:id="rId16"/>
    <p:sldId id="267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95;&#1090;&#1086;-&#1086;&#1079;&#1085;&#1072;&#1095;&#1072;&#1077;&#1090;.&#1088;&#1092;/%D0%BE%D0%B2%D1%81%D1%8F%D0%BD%D1%8B%D0%B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95;&#1090;&#1086;-&#1086;&#1079;&#1085;&#1072;&#1095;&#1072;&#1077;&#1090;.&#1088;&#1092;/%D0%BE%D0%B2%D1%81%D1%8F%D0%BD%D1%8B%D0%B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95;&#1090;&#1086;-&#1086;&#1079;&#1085;&#1072;&#1095;&#1072;&#1077;&#1090;.&#1088;&#1092;/%D0%BF%D0%B5%D1%80%D0%B5%D0%BB%D0%B5%D1%82%D0%BD%D1%8B%D0%B9" TargetMode="External"/><Relationship Id="rId2" Type="http://schemas.openxmlformats.org/officeDocument/2006/relationships/hyperlink" Target="https://&#1095;&#1090;&#1086;-&#1086;&#1079;&#1085;&#1072;&#1095;&#1072;&#1077;&#1090;.&#1088;&#1092;/%D0%BE%D0%B2%D1%81%D1%8F%D0%BD%D1%8B%D0%B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ic.academic.ru/dic.nsf/ushakov/923326" TargetMode="External"/><Relationship Id="rId4" Type="http://schemas.openxmlformats.org/officeDocument/2006/relationships/hyperlink" Target="https://dic.academic.ru/dic.nsf/ushakov/11003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51920" y="2996952"/>
            <a:ext cx="4834880" cy="2160240"/>
          </a:xfrm>
        </p:spPr>
        <p:txBody>
          <a:bodyPr/>
          <a:lstStyle/>
          <a:p>
            <a:pPr marL="0" lvl="0" indent="0" algn="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sz="280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/>
            </a:endParaRPr>
          </a:p>
          <a:p>
            <a:pPr marL="0" lvl="0" indent="0" algn="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800" kern="0" dirty="0" smtClean="0">
                <a:solidFill>
                  <a:srgbClr val="FFFF00"/>
                </a:solidFill>
                <a:latin typeface="Comic Sans MS"/>
              </a:rPr>
              <a:t>Презентация </a:t>
            </a:r>
            <a:r>
              <a:rPr lang="ru-RU" sz="2800" kern="0" dirty="0">
                <a:solidFill>
                  <a:srgbClr val="FFFF00"/>
                </a:solidFill>
                <a:latin typeface="Comic Sans MS"/>
              </a:rPr>
              <a:t>подготовлена учителем русского языка </a:t>
            </a:r>
            <a:r>
              <a:rPr lang="ru-RU" sz="2800" kern="0" dirty="0" err="1">
                <a:solidFill>
                  <a:srgbClr val="FFFF00"/>
                </a:solidFill>
                <a:latin typeface="Comic Sans MS"/>
              </a:rPr>
              <a:t>Реент</a:t>
            </a:r>
            <a:r>
              <a:rPr lang="ru-RU" sz="2800" kern="0" dirty="0">
                <a:solidFill>
                  <a:srgbClr val="FFFF00"/>
                </a:solidFill>
                <a:latin typeface="Comic Sans MS"/>
              </a:rPr>
              <a:t> Т.В.</a:t>
            </a:r>
          </a:p>
          <a:p>
            <a:pPr algn="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Повторение по теме «Лексикология</a:t>
            </a:r>
            <a:r>
              <a:rPr lang="ru-RU" b="1" dirty="0" smtClean="0">
                <a:solidFill>
                  <a:srgbClr val="FFFF00"/>
                </a:solidFill>
              </a:rPr>
              <a:t>»,5 класс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18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FFFF00"/>
                </a:solidFill>
                <a:latin typeface="PT Sans"/>
              </a:rPr>
              <a:t>Спишите, определите </a:t>
            </a:r>
            <a:r>
              <a:rPr lang="ru-RU" b="1" dirty="0">
                <a:solidFill>
                  <a:srgbClr val="FFFF00"/>
                </a:solidFill>
                <a:latin typeface="PT Sans"/>
              </a:rPr>
              <a:t>вид омонимии в приведённых ниже примерах, объясните их значение</a:t>
            </a:r>
            <a:r>
              <a:rPr lang="ru-RU" b="1" dirty="0" smtClean="0">
                <a:solidFill>
                  <a:srgbClr val="FFFF00"/>
                </a:solidFill>
                <a:latin typeface="PT Sans"/>
              </a:rPr>
              <a:t>.</a:t>
            </a:r>
            <a:endParaRPr lang="ru-RU" dirty="0">
              <a:solidFill>
                <a:srgbClr val="000000"/>
              </a:solidFill>
              <a:latin typeface="PT Sans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1) компания – кампания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2) расплачусь – расплачусь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3) мой (полы) – мой (портфель)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4) лук (растение) – лук (орудие)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5) ты мне дорога – дорога длинная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</a:rPr>
              <a:t>Омонимы, омофоны, </a:t>
            </a:r>
            <a:r>
              <a:rPr lang="ru-RU" b="1" i="1" u="sng" dirty="0" err="1" smtClean="0">
                <a:solidFill>
                  <a:srgbClr val="FFFF00"/>
                </a:solidFill>
              </a:rPr>
              <a:t>омоформы</a:t>
            </a:r>
            <a:r>
              <a:rPr lang="ru-RU" b="1" i="1" u="sng" dirty="0" smtClean="0">
                <a:solidFill>
                  <a:srgbClr val="FFFF00"/>
                </a:solidFill>
              </a:rPr>
              <a:t> , омографы</a:t>
            </a:r>
            <a:endParaRPr lang="ru-RU" b="1" i="1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07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755232"/>
          </a:xfrm>
        </p:spPr>
        <p:txBody>
          <a:bodyPr/>
          <a:lstStyle/>
          <a:p>
            <a:pPr lvl="0" algn="just">
              <a:buClr>
                <a:srgbClr val="009DD9"/>
              </a:buClr>
            </a:pPr>
            <a:r>
              <a:rPr lang="ru-RU" dirty="0">
                <a:solidFill>
                  <a:srgbClr val="000000"/>
                </a:solidFill>
                <a:latin typeface="PT Sans"/>
              </a:rPr>
              <a:t>1) компания –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кампания </a:t>
            </a:r>
            <a:r>
              <a:rPr lang="ru-RU" dirty="0" smtClean="0">
                <a:solidFill>
                  <a:srgbClr val="FFFF00"/>
                </a:solidFill>
                <a:latin typeface="PT Sans"/>
              </a:rPr>
              <a:t>-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PT Sans"/>
              </a:rPr>
              <a:t>ОМОФОНЫ</a:t>
            </a:r>
            <a:endParaRPr lang="ru-RU" b="1" dirty="0">
              <a:solidFill>
                <a:srgbClr val="FFFF00"/>
              </a:solidFill>
              <a:latin typeface="PT Sans"/>
            </a:endParaRPr>
          </a:p>
          <a:p>
            <a:pPr lvl="0" algn="just">
              <a:buClr>
                <a:srgbClr val="009DD9"/>
              </a:buClr>
            </a:pPr>
            <a:r>
              <a:rPr lang="ru-RU" dirty="0">
                <a:solidFill>
                  <a:srgbClr val="000000"/>
                </a:solidFill>
                <a:latin typeface="PT Sans"/>
              </a:rPr>
              <a:t>2) расплачусь –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расплачусь </a:t>
            </a:r>
            <a:r>
              <a:rPr lang="ru-RU" b="1" dirty="0" smtClean="0">
                <a:solidFill>
                  <a:srgbClr val="FFFF00"/>
                </a:solidFill>
                <a:latin typeface="PT Sans"/>
              </a:rPr>
              <a:t>- ОМОГРАФЫ</a:t>
            </a:r>
            <a:endParaRPr lang="ru-RU" b="1" dirty="0">
              <a:solidFill>
                <a:srgbClr val="FFFF00"/>
              </a:solidFill>
              <a:latin typeface="PT Sans"/>
            </a:endParaRPr>
          </a:p>
          <a:p>
            <a:pPr lvl="0" algn="just">
              <a:buClr>
                <a:srgbClr val="009DD9"/>
              </a:buClr>
            </a:pPr>
            <a:r>
              <a:rPr lang="ru-RU" dirty="0">
                <a:solidFill>
                  <a:srgbClr val="000000"/>
                </a:solidFill>
                <a:latin typeface="PT Sans"/>
              </a:rPr>
              <a:t>3) мой (полы) – мой (портфель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) </a:t>
            </a:r>
            <a:r>
              <a:rPr lang="ru-RU" b="1" dirty="0" smtClean="0">
                <a:solidFill>
                  <a:srgbClr val="FFFF00"/>
                </a:solidFill>
                <a:latin typeface="PT Sans"/>
              </a:rPr>
              <a:t>- ОМОФОРМЫ</a:t>
            </a:r>
            <a:endParaRPr lang="ru-RU" b="1" dirty="0">
              <a:solidFill>
                <a:srgbClr val="FFFF00"/>
              </a:solidFill>
              <a:latin typeface="PT Sans"/>
            </a:endParaRPr>
          </a:p>
          <a:p>
            <a:pPr lvl="0" algn="just">
              <a:buClr>
                <a:srgbClr val="009DD9"/>
              </a:buClr>
            </a:pPr>
            <a:r>
              <a:rPr lang="ru-RU" dirty="0">
                <a:solidFill>
                  <a:srgbClr val="000000"/>
                </a:solidFill>
                <a:latin typeface="PT Sans"/>
              </a:rPr>
              <a:t>4) лук (растение) – лук (</a:t>
            </a:r>
            <a:r>
              <a:rPr lang="ru-RU" dirty="0">
                <a:solidFill>
                  <a:schemeClr val="bg1"/>
                </a:solidFill>
                <a:latin typeface="PT Sans"/>
              </a:rPr>
              <a:t>орудие</a:t>
            </a:r>
            <a:r>
              <a:rPr lang="ru-RU" dirty="0" smtClean="0">
                <a:solidFill>
                  <a:schemeClr val="bg1"/>
                </a:solidFill>
                <a:latin typeface="PT Sans"/>
              </a:rPr>
              <a:t>)</a:t>
            </a:r>
            <a:r>
              <a:rPr lang="ru-RU" b="1" dirty="0" smtClean="0">
                <a:solidFill>
                  <a:srgbClr val="FFFF00"/>
                </a:solidFill>
                <a:latin typeface="PT Sans"/>
              </a:rPr>
              <a:t> – ОМОНИМЫ</a:t>
            </a:r>
            <a:endParaRPr lang="ru-RU" b="1" dirty="0">
              <a:solidFill>
                <a:srgbClr val="FFFF00"/>
              </a:solidFill>
              <a:latin typeface="PT Sans"/>
            </a:endParaRPr>
          </a:p>
          <a:p>
            <a:pPr lvl="0" algn="just">
              <a:buClr>
                <a:srgbClr val="009DD9"/>
              </a:buClr>
            </a:pPr>
            <a:r>
              <a:rPr lang="ru-RU" dirty="0">
                <a:solidFill>
                  <a:srgbClr val="000000"/>
                </a:solidFill>
                <a:latin typeface="PT Sans"/>
              </a:rPr>
              <a:t>5) ты мне дорога – дорога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длинная </a:t>
            </a:r>
            <a:r>
              <a:rPr lang="ru-RU" dirty="0" smtClean="0">
                <a:solidFill>
                  <a:srgbClr val="FFFF00"/>
                </a:solidFill>
                <a:latin typeface="PT Sans"/>
              </a:rPr>
              <a:t>- ОМОФОРМЫ</a:t>
            </a:r>
            <a:endParaRPr lang="ru-RU" dirty="0">
              <a:solidFill>
                <a:srgbClr val="FFFF00"/>
              </a:solidFill>
              <a:latin typeface="PT Sans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lvl="0" indent="-274320" algn="ctr">
              <a:spcBef>
                <a:spcPts val="600"/>
              </a:spcBef>
            </a:pPr>
            <a:r>
              <a:rPr lang="ru-RU" sz="2600" b="1" spc="0" dirty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ea typeface="+mn-ea"/>
                <a:cs typeface="+mn-cs"/>
                <a:hlinkClick r:id="rId2"/>
              </a:rPr>
              <a:t>Проверь себя!</a:t>
            </a:r>
            <a:r>
              <a:rPr lang="ru-RU" sz="2600" b="1" spc="0" dirty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ea typeface="+mn-ea"/>
                <a:cs typeface="+mn-cs"/>
              </a:rPr>
              <a:t/>
            </a:r>
            <a:br>
              <a:rPr lang="ru-RU" sz="2600" b="1" spc="0" dirty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440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51435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FFFF00"/>
                </a:solidFill>
              </a:rPr>
              <a:t>Найдите среди расположенных вокруг выделенного слова синонимы и антонимы, запишите в тетрадь.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Печальный         Радостный         Ликующий</a:t>
            </a:r>
          </a:p>
          <a:p>
            <a:pPr>
              <a:buNone/>
            </a:pPr>
            <a:endParaRPr lang="ru-RU" dirty="0" smtClean="0"/>
          </a:p>
          <a:p>
            <a:pPr lvl="0">
              <a:buClr>
                <a:srgbClr val="009DD9"/>
              </a:buClr>
              <a:buNone/>
            </a:pPr>
            <a:r>
              <a:rPr lang="ru-RU" dirty="0" smtClean="0"/>
              <a:t>      Тоскливый             </a:t>
            </a:r>
            <a:r>
              <a:rPr lang="ru-RU" sz="4000" b="1" dirty="0" smtClean="0">
                <a:solidFill>
                  <a:srgbClr val="FF0000"/>
                </a:solidFill>
              </a:rPr>
              <a:t>ВЕСЁЛЫЙ</a:t>
            </a:r>
            <a:r>
              <a:rPr lang="ru-RU" dirty="0" smtClean="0"/>
              <a:t>       </a:t>
            </a:r>
            <a:r>
              <a:rPr lang="ru-RU" dirty="0">
                <a:solidFill>
                  <a:prstClr val="white"/>
                </a:solidFill>
              </a:rPr>
              <a:t>Жизнерадостный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Невеселый             Скучный         Унылый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Игривый         Грустный     Озорной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Задание братьев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Синонима и Антонима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Синонимы</a:t>
            </a:r>
            <a:r>
              <a:rPr lang="ru-RU" dirty="0" smtClean="0"/>
              <a:t> к слову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ВЕСЁЛЫЙ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радостный, ликующий, жизнерадостный, игривый, озорной.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FF00"/>
                </a:solidFill>
              </a:rPr>
              <a:t>Антонимы</a:t>
            </a:r>
            <a:r>
              <a:rPr lang="ru-RU" dirty="0" smtClean="0"/>
              <a:t> к слову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ВЕСЁЛЫЙ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печальный, тоскливый, невесёлый, скучный, грустный, унылый.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spc="0" dirty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hlinkClick r:id="rId2"/>
              </a:rPr>
              <a:t>Проверь себя!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9574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fontAlgn="base"/>
            <a:r>
              <a:rPr lang="ru-RU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Arial"/>
              </a:rPr>
              <a:t>Объясните разницу в значении словосочетаний.</a:t>
            </a:r>
            <a:endParaRPr lang="ru-RU" dirty="0">
              <a:solidFill>
                <a:srgbClr val="FFFF00"/>
              </a:solidFill>
              <a:latin typeface="Arial"/>
            </a:endParaRPr>
          </a:p>
          <a:p>
            <a:pPr fontAlgn="base"/>
            <a:r>
              <a:rPr lang="ru-RU" dirty="0">
                <a:latin typeface="Arial"/>
              </a:rPr>
              <a:t> </a:t>
            </a:r>
          </a:p>
          <a:p>
            <a:pPr fontAlgn="base"/>
            <a:r>
              <a:rPr lang="ru-RU" dirty="0">
                <a:latin typeface="Arial"/>
              </a:rPr>
              <a:t>молодой советник — молодой советчик;</a:t>
            </a:r>
          </a:p>
          <a:p>
            <a:pPr fontAlgn="base"/>
            <a:r>
              <a:rPr lang="ru-RU" dirty="0">
                <a:latin typeface="Arial"/>
              </a:rPr>
              <a:t>опасный человек — опасливый человек;</a:t>
            </a:r>
          </a:p>
          <a:p>
            <a:pPr fontAlgn="base"/>
            <a:r>
              <a:rPr lang="ru-RU" dirty="0" smtClean="0">
                <a:latin typeface="Arial"/>
              </a:rPr>
              <a:t>осудить </a:t>
            </a:r>
            <a:r>
              <a:rPr lang="ru-RU" dirty="0">
                <a:latin typeface="Arial"/>
              </a:rPr>
              <a:t>поступок — обсудить поступок;</a:t>
            </a:r>
          </a:p>
          <a:p>
            <a:pPr fontAlgn="base"/>
            <a:r>
              <a:rPr lang="ru-RU" dirty="0">
                <a:latin typeface="Arial"/>
              </a:rPr>
              <a:t>соседний дом — соседский дом;</a:t>
            </a:r>
          </a:p>
          <a:p>
            <a:pPr fontAlgn="base"/>
            <a:r>
              <a:rPr lang="ru-RU" dirty="0">
                <a:latin typeface="Arial"/>
              </a:rPr>
              <a:t>хозяйские интересы — хозяйственные интересы;</a:t>
            </a:r>
          </a:p>
          <a:p>
            <a:pPr fontAlgn="base"/>
            <a:r>
              <a:rPr lang="ru-RU" dirty="0">
                <a:latin typeface="Arial"/>
              </a:rPr>
              <a:t>мелкие придирки — мелочные придирки;</a:t>
            </a:r>
          </a:p>
          <a:p>
            <a:pPr fontAlgn="base"/>
            <a:r>
              <a:rPr lang="ru-RU" dirty="0">
                <a:latin typeface="Arial"/>
              </a:rPr>
              <a:t>абсолютный невежа — абсолютный невежда;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Паронимы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023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91264" cy="5400600"/>
          </a:xfrm>
        </p:spPr>
        <p:txBody>
          <a:bodyPr>
            <a:noAutofit/>
          </a:bodyPr>
          <a:lstStyle/>
          <a:p>
            <a:pPr fontAlgn="base">
              <a:buFont typeface="+mj-lt"/>
              <a:buAutoNum type="arabicPeriod"/>
            </a:pPr>
            <a:r>
              <a:rPr lang="ru-RU" sz="2000" dirty="0" smtClean="0">
                <a:latin typeface="Arial"/>
              </a:rPr>
              <a:t>Чтобы </a:t>
            </a:r>
            <a:r>
              <a:rPr lang="ru-RU" sz="2000" dirty="0">
                <a:latin typeface="Arial"/>
              </a:rPr>
              <a:t>чаще бывать в театре, я купил абонент.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latin typeface="Arial"/>
              </a:rPr>
              <a:t>В </a:t>
            </a:r>
            <a:r>
              <a:rPr lang="ru-RU" sz="2000" dirty="0">
                <a:latin typeface="Arial"/>
              </a:rPr>
              <a:t>этот день я услышала много обидчивых слов.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Любой поступок заслуживает осуждения.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Все вокруг привлекательно: и близкие и далекие холмы.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latin typeface="Arial"/>
              </a:rPr>
              <a:t>Мой </a:t>
            </a:r>
            <a:r>
              <a:rPr lang="ru-RU" sz="2000" dirty="0">
                <a:latin typeface="Arial"/>
              </a:rPr>
              <a:t>брат — человек практический, он не выбрасывает старые вещи.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Мальчик отвечал на вопросы с каким-то виновным видом.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В новых кварталах города находятся самые высотные дома.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Она приготовила сытый завтрак.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Болотистый ил является отличным удобрением.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Она пришла в цветистом платье.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Соседний кот важно прошел на кухню.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latin typeface="Arial"/>
              </a:rPr>
              <a:t>Мы </a:t>
            </a:r>
            <a:r>
              <a:rPr lang="ru-RU" sz="2000" dirty="0">
                <a:latin typeface="Arial"/>
              </a:rPr>
              <a:t>живем в одном доме, но на различных этажах.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>
                <a:latin typeface="Arial"/>
              </a:rPr>
              <a:t>В жаркий день приятно походить по теневым аллеям.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110952"/>
          </a:xfrm>
        </p:spPr>
        <p:txBody>
          <a:bodyPr>
            <a:normAutofit fontScale="90000"/>
          </a:bodyPr>
          <a:lstStyle/>
          <a:p>
            <a:pPr marL="274320" lvl="0" indent="-274320" algn="ctr" fontAlgn="base">
              <a:spcBef>
                <a:spcPts val="600"/>
              </a:spcBef>
            </a:pP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>Исправьте </a:t>
            </a: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>речевые ошибки, </a:t>
            </a: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b="1" spc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>связанные </a:t>
            </a:r>
            <a:r>
              <a:rPr lang="ru-RU" sz="1800" b="1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>с употреблением паронимов.</a:t>
            </a:r>
            <a:r>
              <a:rPr lang="ru-RU" sz="1800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1800" spc="0" dirty="0">
                <a:ln>
                  <a:noFill/>
                </a:ln>
                <a:solidFill>
                  <a:srgbClr val="FFFF00"/>
                </a:solidFill>
                <a:effectLst/>
                <a:latin typeface="Arial"/>
                <a:ea typeface="+mn-ea"/>
                <a:cs typeface="+mn-cs"/>
              </a:rPr>
              <a:t> </a:t>
            </a:r>
            <a:r>
              <a:rPr lang="ru-RU" sz="1800" spc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spc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+mn-ea"/>
                <a:cs typeface="+mn-cs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26077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Рифы весёлого настроения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3554" name="Picture 2" descr="ÐÐ°ÑÑÐ¸Ð½ÐºÐ¸ Ð¿Ð¾ Ð·Ð°Ð¿ÑÐ¾ÑÑ ÑÐ¸Ð·Ð¼Ð¸Ð½ÑÑ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2018780"/>
            <a:ext cx="7812374" cy="4267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/>
          <a:lstStyle/>
          <a:p>
            <a:pPr marL="0" lvl="0" indent="0">
              <a:buNone/>
            </a:pPr>
            <a:r>
              <a:rPr lang="ru-RU" sz="3200" dirty="0" smtClean="0"/>
              <a:t>1.   Урок полезен, всё понятно.</a:t>
            </a:r>
            <a:endParaRPr lang="ru-RU" sz="3200" b="1" dirty="0"/>
          </a:p>
          <a:p>
            <a:pPr marL="0" lvl="0" indent="0">
              <a:buNone/>
            </a:pPr>
            <a:r>
              <a:rPr lang="ru-RU" sz="3200" b="1" dirty="0" smtClean="0"/>
              <a:t>2. </a:t>
            </a:r>
            <a:r>
              <a:rPr lang="ru-RU" sz="3200" dirty="0" smtClean="0"/>
              <a:t> Лишь кое-что чуть-чуть неясно.</a:t>
            </a:r>
            <a:endParaRPr lang="ru-RU" sz="3200" b="1" dirty="0" smtClean="0"/>
          </a:p>
          <a:p>
            <a:pPr marL="0" lvl="0" indent="0">
              <a:buNone/>
            </a:pPr>
            <a:r>
              <a:rPr lang="ru-RU" sz="3200" dirty="0" smtClean="0"/>
              <a:t>3.  Ещё придётся потрудиться.</a:t>
            </a:r>
            <a:endParaRPr lang="ru-RU" sz="3200" b="1" dirty="0" smtClean="0"/>
          </a:p>
          <a:p>
            <a:pPr marL="0" lvl="0" indent="0">
              <a:buNone/>
            </a:pPr>
            <a:r>
              <a:rPr lang="ru-RU" sz="3200" dirty="0" smtClean="0"/>
              <a:t>4.  Да, трудно всё-таки учиться!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65166" cy="15602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 тетрадях оцените сегодняшний урок знаком «+»</a:t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3" y="3214686"/>
            <a:ext cx="206437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п</a:t>
            </a:r>
            <a:r>
              <a:rPr lang="ru-RU" sz="4000" dirty="0" smtClean="0"/>
              <a:t>одготовиться к тесту по разделу «Лексикология».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Запишите домашнее задание: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9992" y="2996951"/>
            <a:ext cx="4397850" cy="344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36712"/>
            <a:ext cx="8305800" cy="257822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Путешествие по </a:t>
            </a:r>
            <a:r>
              <a:rPr lang="ru-RU" b="1" dirty="0">
                <a:solidFill>
                  <a:srgbClr val="FFFF00"/>
                </a:solidFill>
              </a:rPr>
              <a:t>с</a:t>
            </a:r>
            <a:r>
              <a:rPr lang="ru-RU" b="1" dirty="0" smtClean="0">
                <a:solidFill>
                  <a:srgbClr val="FFFF00"/>
                </a:solidFill>
              </a:rPr>
              <a:t>тране Лексикологии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Учёный кот задаёт  вам вопрос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412776"/>
            <a:ext cx="6237336" cy="467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Что изучает ЛЕКСИКОЛОГИЯ?</a:t>
            </a:r>
          </a:p>
          <a:p>
            <a:r>
              <a:rPr lang="ru-RU" dirty="0" smtClean="0"/>
              <a:t>- Что такое  ЛЕКСИКА?</a:t>
            </a:r>
          </a:p>
          <a:p>
            <a:r>
              <a:rPr lang="ru-RU" dirty="0" smtClean="0"/>
              <a:t>- ЛЕКСИКОН?</a:t>
            </a:r>
          </a:p>
          <a:p>
            <a:r>
              <a:rPr lang="ru-RU" dirty="0" smtClean="0"/>
              <a:t>- ЛЕКСЕМА?</a:t>
            </a:r>
          </a:p>
          <a:p>
            <a:r>
              <a:rPr lang="ru-RU" dirty="0" smtClean="0"/>
              <a:t>- ЛЕКСИЧЕСКОЕ ЗНАЧЕНИЕ СЛОВА?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Не робей – отвечай и кота удивляй!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26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Где можно узнать лексическое значение слова?</a:t>
            </a:r>
          </a:p>
          <a:p>
            <a:r>
              <a:rPr lang="ru-RU" dirty="0"/>
              <a:t>Н</a:t>
            </a:r>
            <a:r>
              <a:rPr lang="ru-RU" dirty="0" smtClean="0"/>
              <a:t>айдите соответствия: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1) брошюра     А) очень мелкий дождь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2) жокей         Б) запас слов и выражений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3) лексикон    В) профессиональный наездник на скачках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4) изморось    Г) небольшая книжка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5) изморозь   Д) похожий на иней осадок, образующийся 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                на ветках деревьев, проводах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52400"/>
            <a:ext cx="8115328" cy="7762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Вопросы и задания «учёного» кота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68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320315" cy="199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Закончите определение. </a:t>
            </a:r>
          </a:p>
          <a:p>
            <a:pPr>
              <a:buNone/>
            </a:pPr>
            <a:r>
              <a:rPr lang="ru-RU" dirty="0" smtClean="0"/>
              <a:t>   Слова, имеющие одно лексическое значение, называются…</a:t>
            </a:r>
          </a:p>
          <a:p>
            <a:r>
              <a:rPr lang="ru-RU" dirty="0" smtClean="0"/>
              <a:t>Несколько </a:t>
            </a:r>
            <a:r>
              <a:rPr lang="ru-RU" dirty="0" err="1" smtClean="0"/>
              <a:t>л.з</a:t>
            </a:r>
            <a:r>
              <a:rPr lang="ru-RU" dirty="0" smtClean="0"/>
              <a:t>….?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ЗЕМЛЯ</a:t>
            </a:r>
            <a:r>
              <a:rPr lang="ru-RU" dirty="0" smtClean="0"/>
              <a:t> – однозначное или многозначное слово? Докажите.</a:t>
            </a:r>
          </a:p>
          <a:p>
            <a:r>
              <a:rPr lang="ru-RU" dirty="0" smtClean="0"/>
              <a:t>Что такое прямое и переносное значение слова?</a:t>
            </a:r>
          </a:p>
          <a:p>
            <a:r>
              <a:rPr lang="ru-RU" dirty="0" smtClean="0"/>
              <a:t>Определите, в каком значении употреблено слово:</a:t>
            </a:r>
          </a:p>
          <a:p>
            <a:pPr>
              <a:buNone/>
            </a:pPr>
            <a:r>
              <a:rPr lang="ru-RU" dirty="0" smtClean="0"/>
              <a:t> в прямом или переносном.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Высокая (гора).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Высокое (положение).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86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Вопросы и задания «учёного» кота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320315" cy="199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ÑÐ¸ Ð±ÑÐ°ÑÐ° ÐºÐ°ÑÑÐ¸Ð½ÐºÐ°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6632"/>
            <a:ext cx="8784976" cy="660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Прочитайте четверостишие, найдите слова – омонимы. </a:t>
            </a:r>
          </a:p>
          <a:p>
            <a:pPr>
              <a:buNone/>
            </a:pPr>
            <a:r>
              <a:rPr lang="ru-RU" sz="4000" i="1" dirty="0" smtClean="0"/>
              <a:t>   Молоко покрыла пеночка,</a:t>
            </a:r>
            <a:br>
              <a:rPr lang="ru-RU" sz="4000" i="1" dirty="0" smtClean="0"/>
            </a:br>
            <a:r>
              <a:rPr lang="ru-RU" sz="4000" i="1" dirty="0" smtClean="0"/>
              <a:t>Варится в котле овсянка.</a:t>
            </a:r>
            <a:br>
              <a:rPr lang="ru-RU" sz="4000" i="1" dirty="0" smtClean="0"/>
            </a:br>
            <a:r>
              <a:rPr lang="ru-RU" sz="4000" i="1" dirty="0" smtClean="0"/>
              <a:t>За окном щебечет пеночка,</a:t>
            </a:r>
            <a:br>
              <a:rPr lang="ru-RU" sz="4000" i="1" dirty="0" smtClean="0"/>
            </a:br>
            <a:r>
              <a:rPr lang="ru-RU" sz="4000" i="1" dirty="0" smtClean="0"/>
              <a:t>Подпевает ей овсянка.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           (Я.Козловский)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Задание брата Омонима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Roboto"/>
                <a:hlinkClick r:id="rId2"/>
              </a:rPr>
              <a:t>Проверь себя!</a:t>
            </a:r>
          </a:p>
          <a:p>
            <a:pPr algn="ctr"/>
            <a:endParaRPr lang="ru-RU" b="1" dirty="0" smtClean="0">
              <a:solidFill>
                <a:srgbClr val="000000"/>
              </a:solidFill>
              <a:latin typeface="Roboto"/>
              <a:hlinkClick r:id="rId2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Roboto"/>
                <a:hlinkClick r:id="rId2"/>
              </a:rPr>
              <a:t>О</a:t>
            </a:r>
            <a:r>
              <a:rPr lang="ru-RU" b="1" dirty="0" smtClean="0">
                <a:solidFill>
                  <a:srgbClr val="000000"/>
                </a:solidFill>
                <a:latin typeface="Roboto"/>
              </a:rPr>
              <a:t>всянка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8562"/>
                </a:solidFill>
                <a:latin typeface="Roboto"/>
                <a:hlinkClick r:id="rId2"/>
              </a:rPr>
              <a:t>овсяная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 крупа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0000"/>
                </a:solidFill>
                <a:latin typeface="Roboto"/>
                <a:hlinkClick r:id="rId2"/>
              </a:rPr>
              <a:t>О</a:t>
            </a:r>
            <a:r>
              <a:rPr lang="ru-RU" b="1" dirty="0" smtClean="0">
                <a:solidFill>
                  <a:srgbClr val="000000"/>
                </a:solidFill>
                <a:latin typeface="Roboto"/>
              </a:rPr>
              <a:t>всянка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-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маленькая </a:t>
            </a:r>
            <a:r>
              <a:rPr lang="ru-RU" dirty="0">
                <a:solidFill>
                  <a:srgbClr val="FF8562"/>
                </a:solidFill>
                <a:latin typeface="Roboto"/>
                <a:hlinkClick r:id="rId3"/>
              </a:rPr>
              <a:t>перелетная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 птичка отряда 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воробьиных</a:t>
            </a:r>
          </a:p>
          <a:p>
            <a:endParaRPr lang="ru-RU" dirty="0">
              <a:solidFill>
                <a:srgbClr val="000000"/>
              </a:solidFill>
              <a:latin typeface="Roboto"/>
            </a:endParaRPr>
          </a:p>
          <a:p>
            <a:r>
              <a:rPr lang="ru-RU" b="1" dirty="0">
                <a:solidFill>
                  <a:srgbClr val="000000"/>
                </a:solidFill>
                <a:latin typeface="Helvetica"/>
              </a:rPr>
              <a:t>ПЕ́НКА</a:t>
            </a:r>
            <a:r>
              <a:rPr lang="ru-RU" baseline="30000" dirty="0">
                <a:solidFill>
                  <a:srgbClr val="000000"/>
                </a:solidFill>
                <a:latin typeface="Helvetica"/>
              </a:rPr>
              <a:t>1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, пенки, </a:t>
            </a:r>
            <a:r>
              <a:rPr lang="ru-RU" u="sng" dirty="0">
                <a:solidFill>
                  <a:srgbClr val="0D44A0"/>
                </a:solidFill>
                <a:latin typeface="Helvetica"/>
                <a:hlinkClick r:id="rId4"/>
              </a:rPr>
              <a:t>жен.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 Плотная пленка на поверхности остывающей или остывшей горячей жидкости, напр. на молоке</a:t>
            </a:r>
            <a:r>
              <a:rPr lang="ru-RU" dirty="0" smtClean="0">
                <a:solidFill>
                  <a:srgbClr val="000000"/>
                </a:solidFill>
                <a:latin typeface="Helvetica"/>
              </a:rPr>
              <a:t>.</a:t>
            </a:r>
          </a:p>
          <a:p>
            <a:endParaRPr lang="ru-RU" dirty="0" smtClean="0">
              <a:solidFill>
                <a:srgbClr val="000000"/>
              </a:solidFill>
              <a:latin typeface="Helvetica"/>
            </a:endParaRPr>
          </a:p>
          <a:p>
            <a:r>
              <a:rPr lang="ru-RU" b="1" dirty="0">
                <a:solidFill>
                  <a:srgbClr val="000000"/>
                </a:solidFill>
                <a:latin typeface="Helvetica"/>
              </a:rPr>
              <a:t>ПЕ́НКА</a:t>
            </a:r>
            <a:r>
              <a:rPr lang="ru-RU" baseline="30000" dirty="0">
                <a:solidFill>
                  <a:srgbClr val="000000"/>
                </a:solidFill>
                <a:latin typeface="Helvetica"/>
              </a:rPr>
              <a:t>3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, пенки, </a:t>
            </a:r>
            <a:r>
              <a:rPr lang="ru-RU" u="sng" dirty="0">
                <a:solidFill>
                  <a:srgbClr val="0D44A0"/>
                </a:solidFill>
                <a:latin typeface="Helvetica"/>
                <a:hlinkClick r:id="rId4"/>
              </a:rPr>
              <a:t>жен.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 Певчая птичка, то же, что </a:t>
            </a:r>
            <a:r>
              <a:rPr lang="ru-RU" u="sng" dirty="0">
                <a:solidFill>
                  <a:srgbClr val="CC0000"/>
                </a:solidFill>
                <a:latin typeface="Helvetica"/>
                <a:hlinkClick r:id="rId5"/>
              </a:rPr>
              <a:t>пеночка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157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741</TotalTime>
  <Words>498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Повторение по теме «Лексикология»,5 класс</vt:lpstr>
      <vt:lpstr>Путешествие по стране Лексикологии</vt:lpstr>
      <vt:lpstr> Учёный кот задаёт  вам вопрос</vt:lpstr>
      <vt:lpstr>Не робей – отвечай и кота удивляй!</vt:lpstr>
      <vt:lpstr>Вопросы и задания «учёного» кота</vt:lpstr>
      <vt:lpstr>Вопросы и задания «учёного» кота</vt:lpstr>
      <vt:lpstr>Презентация PowerPoint</vt:lpstr>
      <vt:lpstr>Задание брата Омонима</vt:lpstr>
      <vt:lpstr>Презентация PowerPoint</vt:lpstr>
      <vt:lpstr>Омонимы, омофоны, омоформы , омографы</vt:lpstr>
      <vt:lpstr>Проверь себя! </vt:lpstr>
      <vt:lpstr>Задание братьев  Синонима и Антонима</vt:lpstr>
      <vt:lpstr>Проверь себя!</vt:lpstr>
      <vt:lpstr>Паронимы</vt:lpstr>
      <vt:lpstr>            Исправьте речевые ошибки,  связанные с употреблением паронимов.   </vt:lpstr>
      <vt:lpstr>Рифы весёлого настроения</vt:lpstr>
      <vt:lpstr>В тетрадях оцените сегодняшний урок знаком «+» </vt:lpstr>
      <vt:lpstr>Запишите 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Воробьёва</dc:creator>
  <cp:lastModifiedBy>Пользователь Windows</cp:lastModifiedBy>
  <cp:revision>74</cp:revision>
  <dcterms:created xsi:type="dcterms:W3CDTF">2018-09-22T12:31:38Z</dcterms:created>
  <dcterms:modified xsi:type="dcterms:W3CDTF">2022-11-18T08:51:29Z</dcterms:modified>
</cp:coreProperties>
</file>