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8" r:id="rId3"/>
    <p:sldId id="257" r:id="rId4"/>
    <p:sldId id="260" r:id="rId5"/>
    <p:sldId id="261" r:id="rId6"/>
    <p:sldId id="262" r:id="rId7"/>
    <p:sldId id="267" r:id="rId8"/>
    <p:sldId id="263" r:id="rId9"/>
    <p:sldId id="264" r:id="rId10"/>
    <p:sldId id="265" r:id="rId11"/>
    <p:sldId id="269" r:id="rId12"/>
    <p:sldId id="270" r:id="rId13"/>
    <p:sldId id="273" r:id="rId14"/>
    <p:sldId id="271" r:id="rId15"/>
    <p:sldId id="272" r:id="rId16"/>
    <p:sldId id="274" r:id="rId17"/>
    <p:sldId id="285" r:id="rId18"/>
    <p:sldId id="275" r:id="rId19"/>
    <p:sldId id="277" r:id="rId20"/>
    <p:sldId id="276" r:id="rId21"/>
    <p:sldId id="278" r:id="rId22"/>
    <p:sldId id="279" r:id="rId23"/>
    <p:sldId id="280" r:id="rId24"/>
    <p:sldId id="296" r:id="rId25"/>
    <p:sldId id="281" r:id="rId26"/>
    <p:sldId id="282" r:id="rId27"/>
    <p:sldId id="283" r:id="rId28"/>
    <p:sldId id="286" r:id="rId29"/>
    <p:sldId id="284" r:id="rId30"/>
    <p:sldId id="291" r:id="rId31"/>
    <p:sldId id="295" r:id="rId32"/>
    <p:sldId id="292" r:id="rId33"/>
    <p:sldId id="294" r:id="rId34"/>
    <p:sldId id="288" r:id="rId35"/>
    <p:sldId id="293" r:id="rId36"/>
    <p:sldId id="297" r:id="rId37"/>
    <p:sldId id="298" r:id="rId38"/>
    <p:sldId id="287" r:id="rId39"/>
    <p:sldId id="289" r:id="rId40"/>
    <p:sldId id="290" r:id="rId41"/>
    <p:sldId id="299" r:id="rId42"/>
    <p:sldId id="300" r:id="rId43"/>
    <p:sldId id="301" r:id="rId44"/>
    <p:sldId id="302" r:id="rId45"/>
    <p:sldId id="303" r:id="rId46"/>
    <p:sldId id="266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822" autoAdjust="0"/>
  </p:normalViewPr>
  <p:slideViewPr>
    <p:cSldViewPr>
      <p:cViewPr varScale="1">
        <p:scale>
          <a:sx n="61" d="100"/>
          <a:sy n="61" d="100"/>
        </p:scale>
        <p:origin x="-1344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10" Type="http://schemas.openxmlformats.org/officeDocument/2006/relationships/image" Target="../media/image83.png"/><Relationship Id="rId4" Type="http://schemas.openxmlformats.org/officeDocument/2006/relationships/image" Target="../media/image77.jpeg"/><Relationship Id="rId9" Type="http://schemas.openxmlformats.org/officeDocument/2006/relationships/image" Target="../media/image8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7" Type="http://schemas.openxmlformats.org/officeDocument/2006/relationships/image" Target="../media/image105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4.pn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7" Type="http://schemas.openxmlformats.org/officeDocument/2006/relationships/image" Target="../media/image125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4.jpeg"/><Relationship Id="rId5" Type="http://schemas.openxmlformats.org/officeDocument/2006/relationships/image" Target="../media/image123.png"/><Relationship Id="rId4" Type="http://schemas.openxmlformats.org/officeDocument/2006/relationships/image" Target="../media/image12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1.jpeg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jpeg"/><Relationship Id="rId3" Type="http://schemas.openxmlformats.org/officeDocument/2006/relationships/image" Target="../media/image143.jpeg"/><Relationship Id="rId7" Type="http://schemas.openxmlformats.org/officeDocument/2006/relationships/image" Target="../media/image147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6.jpeg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3.jpeg"/><Relationship Id="rId5" Type="http://schemas.openxmlformats.org/officeDocument/2006/relationships/image" Target="../media/image152.jpeg"/><Relationship Id="rId4" Type="http://schemas.openxmlformats.org/officeDocument/2006/relationships/image" Target="../media/image15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8.jpeg"/><Relationship Id="rId5" Type="http://schemas.openxmlformats.org/officeDocument/2006/relationships/image" Target="../media/image157.jpeg"/><Relationship Id="rId4" Type="http://schemas.openxmlformats.org/officeDocument/2006/relationships/image" Target="../media/image156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8215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1000108"/>
            <a:ext cx="6143668" cy="14287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Дошкольное отделение №2 </a:t>
            </a:r>
            <a:b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МКОУ «СОШ№1» г.п.Залукокоаже</a:t>
            </a:r>
            <a:b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Зольского МР КБР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214546" y="4857760"/>
            <a:ext cx="4857784" cy="903412"/>
          </a:xfrm>
          <a:prstGeom prst="rect">
            <a:avLst/>
          </a:prstGeom>
        </p:spPr>
        <p:txBody>
          <a:bodyPr bIns="91440" anchor="ctr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17-21 октября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2022 года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2500306"/>
            <a:ext cx="61436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ТЕМАТИЧЕСКАЯ НЕДЕЛЯ</a:t>
            </a:r>
          </a:p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«НАРОДНЫЕ ИГРЫ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ИГРУШКИ»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85852" y="1071546"/>
          <a:ext cx="6643734" cy="3501583"/>
        </p:xfrm>
        <a:graphic>
          <a:graphicData uri="http://schemas.openxmlformats.org/drawingml/2006/table">
            <a:tbl>
              <a:tblPr/>
              <a:tblGrid>
                <a:gridCol w="1071570"/>
                <a:gridCol w="1555912"/>
                <a:gridCol w="4016252"/>
              </a:tblGrid>
              <a:tr h="55308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День недели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Тема дня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Содержание работы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1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Пятница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21.10.2022г.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«Мы –таланты!» (итоговое мероприятие)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kern="18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1. Конкурс чтецов «Моя малая Родина»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kern="18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2.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Работа с родителями: «Играем дома в народные игры» - презентация видеороликов совместных  народных игр  детей с родителями дома.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kern="18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</a:t>
                      </a: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«Малые  Кавказские игры</a:t>
                      </a: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» - игры-состязания «Драчливый баран»,  «</a:t>
                      </a:r>
                      <a:r>
                        <a:rPr lang="ru-RU" sz="1300" b="1" i="0" dirty="0" err="1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Перетягивание</a:t>
                      </a: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каната»,  «Скачки»,  «Подлог шапки»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и др.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4.  «Мой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поселок»,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«Моя родословная», «Родовая тамга» -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защита проектов и презентация совместных семейных работ.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5.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Адыгэ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джэгу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 - концерт 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воспитанников.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142984"/>
            <a:ext cx="6572296" cy="1071570"/>
          </a:xfrm>
        </p:spPr>
        <p:txBody>
          <a:bodyPr>
            <a:noAutofit/>
          </a:bodyPr>
          <a:lstStyle/>
          <a:p>
            <a:pPr algn="ctr"/>
            <a:r>
              <a:rPr lang="ru-RU" sz="2400" b="1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Игра – </a:t>
            </a:r>
            <a:r>
              <a:rPr lang="ru-RU" sz="240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вид непродуктивной деятельности, мотив которой заключается  не в её результатах, а в самом процессе.</a:t>
            </a:r>
            <a:r>
              <a:rPr lang="ru-RU" sz="2400" b="1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sz="2400" b="1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endParaRPr lang="ru-RU" sz="2400" b="1" cap="non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143116"/>
            <a:ext cx="7072362" cy="445452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любой игры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– способствовать самовыражению человека, воспитанию и развитию личности. Игра тесно переплетается с трудом и учением. В игру вовлекаются все стороны личности: ребёнок двигается, говорит, воспринимает, думает; в процессе игры активно работают все его психические процессы: мышление, воображение, память, усиливаются эмоциональные и волевые проявления.</a:t>
            </a:r>
          </a:p>
          <a:p>
            <a:pPr>
              <a:buNone/>
            </a:pP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71546"/>
            <a:ext cx="86868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Работа с педагогами: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28736"/>
            <a:ext cx="6858048" cy="400052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Информирование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педагогов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организации и проведении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тематической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недели «</a:t>
            </a:r>
            <a:r>
              <a:rPr lang="ru-RU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Навродные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игры и игрушки», знакомство 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задачами Недели.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Привлечение педагогов к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сбору материалов и информации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тематической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недели.</a:t>
            </a: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 комплексно-тематического плана «Недели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 с 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учётом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возрастных требований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профессиональной компетентности педагогов по организации, проведению, руководству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детской игрой;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Расширение  содержания картотеки народных игр.</a:t>
            </a: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v"/>
            </a:pP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85723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Работа с </a:t>
            </a:r>
            <a:r>
              <a:rPr lang="ru-RU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ДЕТЬМИ: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357298"/>
            <a:ext cx="6643734" cy="464347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</a:rPr>
              <a:t>Уточнение</a:t>
            </a:r>
            <a:r>
              <a:rPr lang="ru-RU" sz="1400" b="1" dirty="0" smtClean="0">
                <a:solidFill>
                  <a:srgbClr val="FF0000"/>
                </a:solidFill>
              </a:rPr>
              <a:t>, расширение и обобщение представлений детей об игрушках, материалах, из которых они сделаны, частях, из которых они состоят.</a:t>
            </a: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</a:rPr>
              <a:t>Формирование обобщающего понятия «игрушки».</a:t>
            </a: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</a:rPr>
              <a:t>Уточнение и расширение словаря по теме.</a:t>
            </a: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</a:rPr>
              <a:t>Развитие диалогической речи, зрительного внимания, общей моторики, логического мышления, сообразительности, воображения.</a:t>
            </a: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</a:rPr>
              <a:t>Формирование положительной установки детей на участие в занятии.</a:t>
            </a: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</a:rPr>
              <a:t>Воспитание навыков общения в игре и на занятии</a:t>
            </a:r>
            <a:r>
              <a:rPr lang="ru-RU" sz="1400" b="1" dirty="0" smtClean="0">
                <a:solidFill>
                  <a:srgbClr val="FF0000"/>
                </a:solidFill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</a:rPr>
              <a:t>Расширять представления детей о традициях и обычаях </a:t>
            </a:r>
            <a:r>
              <a:rPr lang="ru-RU" sz="1400" b="1" dirty="0" smtClean="0">
                <a:solidFill>
                  <a:srgbClr val="FF0000"/>
                </a:solidFill>
              </a:rPr>
              <a:t>своего народа</a:t>
            </a:r>
            <a:r>
              <a:rPr lang="ru-RU" sz="1400" b="1" dirty="0" smtClean="0">
                <a:solidFill>
                  <a:srgbClr val="FF0000"/>
                </a:solidFill>
              </a:rPr>
              <a:t>, формировать чувство причастности к истории Родины через ознакомление с народными праздниками, играми, развивать двигательную активность и физические качества, воспитывать доброжелательность между детьми, обучая их регулировать выражение своих эмоций во время подвижных игр на улице</a:t>
            </a:r>
            <a:r>
              <a:rPr lang="ru-RU" sz="1400" b="1" dirty="0" smtClean="0">
                <a:solidFill>
                  <a:srgbClr val="FF0000"/>
                </a:solidFill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</a:rPr>
              <a:t>Формирование положительной мотивации использования народных игр и игрушек в повседневных играх детей</a:t>
            </a:r>
            <a:r>
              <a:rPr lang="ru-RU" sz="1400" b="1" dirty="0" smtClean="0">
                <a:solidFill>
                  <a:srgbClr val="FF0000"/>
                </a:solidFill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rgbClr val="FF0000"/>
                </a:solidFill>
              </a:rPr>
              <a:t>Развивать творческие способности, эмоциональность и отзывчивость участников праздника, формировать опыт коммуникативных навыков, навыков выразительности в исполнения произведений фольклора, воспитывать умение проявлять доброжелательность и дружелюбие, уметь применять на практике полученные знания, прививать чувство любви к родине, народному творчеству, традициям, обычаям своего народа.</a:t>
            </a:r>
          </a:p>
          <a:p>
            <a:endParaRPr lang="ru-RU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85723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Работа с родителями: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142984"/>
            <a:ext cx="6715172" cy="5572164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 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Информирование родителей о проведении «Недели» с целью сбора материалов и оборудования для оснащения музеев игрушки и проведения детских игр, с целью наметить возможные варианты родительского участия в процессе проведения тематической недели.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Приглашение к активному участию в </a:t>
            </a:r>
            <a:r>
              <a:rPr lang="ru-RU" sz="3000" b="1" dirty="0" smtClean="0">
                <a:solidFill>
                  <a:srgbClr val="FF0000"/>
                </a:solidFill>
              </a:rPr>
              <a:t> </a:t>
            </a:r>
            <a:r>
              <a:rPr lang="ru-RU" sz="3000" b="1" dirty="0" smtClean="0">
                <a:solidFill>
                  <a:srgbClr val="FF0000"/>
                </a:solidFill>
              </a:rPr>
              <a:t>оснащении, ремонте игрового оборудования.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Размещение в </a:t>
            </a:r>
            <a:r>
              <a:rPr lang="ru-RU" sz="3000" b="1" dirty="0" err="1" smtClean="0">
                <a:solidFill>
                  <a:srgbClr val="FF0000"/>
                </a:solidFill>
              </a:rPr>
              <a:t>инфостендах</a:t>
            </a:r>
            <a:r>
              <a:rPr lang="ru-RU" sz="3000" b="1" dirty="0" smtClean="0">
                <a:solidFill>
                  <a:srgbClr val="FF0000"/>
                </a:solidFill>
              </a:rPr>
              <a:t> информации о культуре разных народов.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Анкетирование родителей.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Консультация для родителей «Использование народных игр в воспитании детей»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Пропаганда ценности детской игры среди родителей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Повышение родительской компетенции в организации детской игры на разных возрастных этапах, роли игры как процесса в развитии дошкольников.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Пропаганда детской игровой деятельности, знакомство с традиционными играми своего народа.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Создание условий для совместной игровой деятельности, реализации творческого потенциала всех участников </a:t>
            </a:r>
            <a:r>
              <a:rPr lang="ru-RU" sz="3000" b="1" dirty="0" err="1" smtClean="0">
                <a:solidFill>
                  <a:srgbClr val="FF0000"/>
                </a:solidFill>
              </a:rPr>
              <a:t>педпроцесса</a:t>
            </a:r>
            <a:r>
              <a:rPr lang="ru-RU" sz="3000" b="1" dirty="0" smtClean="0">
                <a:solidFill>
                  <a:srgbClr val="FF0000"/>
                </a:solidFill>
              </a:rPr>
              <a:t>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Повышение рейтинга ДО ОУ в социуме.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Анализ  представленных родителями работ, подготовка лучшего опыта к распространению среди родителей ДО ОУ.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Наглядная агитация о проведении тематической недели в ДО ОУ.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Беседы с родителями о любимых игрушках своих детей.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Организация и проведение совместных мероприятий:</a:t>
            </a:r>
          </a:p>
          <a:p>
            <a:pPr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- участие в конкурсах для детей</a:t>
            </a:r>
          </a:p>
          <a:p>
            <a:pPr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- участие в обогащении игровой среды в группах</a:t>
            </a:r>
          </a:p>
          <a:p>
            <a:pPr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- участие в оформлении фото- выставки «Играем дома»</a:t>
            </a:r>
          </a:p>
          <a:p>
            <a:pPr lvl="0"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FF0000"/>
                </a:solidFill>
              </a:rPr>
              <a:t>Привлечь к активному участию в благотворительной акции «Подарите </a:t>
            </a:r>
            <a:r>
              <a:rPr lang="ru-RU" b="1" dirty="0" smtClean="0">
                <a:solidFill>
                  <a:srgbClr val="FF0000"/>
                </a:solidFill>
              </a:rPr>
              <a:t>игрушку»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42852"/>
            <a:ext cx="8715404" cy="48405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Рассказы детей о любимой игрушке…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15" name="Picture 8" descr="C:\Users\Лаура\Desktop\НАРОДНЫЕ игры и игрушки 2022\ФОТО\PHOTO-2022-11-02-09-00-04.jpg"/>
          <p:cNvPicPr>
            <a:picLocks noChangeAspect="1" noChangeArrowheads="1"/>
          </p:cNvPicPr>
          <p:nvPr/>
        </p:nvPicPr>
        <p:blipFill>
          <a:blip r:embed="rId2"/>
          <a:srcRect t="14751" r="3333"/>
          <a:stretch>
            <a:fillRect/>
          </a:stretch>
        </p:blipFill>
        <p:spPr bwMode="auto">
          <a:xfrm>
            <a:off x="0" y="3643314"/>
            <a:ext cx="2118787" cy="3214686"/>
          </a:xfrm>
          <a:prstGeom prst="rect">
            <a:avLst/>
          </a:prstGeom>
          <a:noFill/>
        </p:spPr>
      </p:pic>
      <p:pic>
        <p:nvPicPr>
          <p:cNvPr id="18" name="Picture 9" descr="C:\Users\Лаура\Desktop\НАРОДНЫЕ игры и игрушки 2022\ФОТО\PHOTO-2022-11-02-09-00-03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3704873"/>
            <a:ext cx="2357455" cy="3153127"/>
          </a:xfrm>
          <a:prstGeom prst="rect">
            <a:avLst/>
          </a:prstGeom>
          <a:noFill/>
        </p:spPr>
      </p:pic>
      <p:pic>
        <p:nvPicPr>
          <p:cNvPr id="22" name="Picture 10" descr="C:\Users\Лаура\Desktop\НАРОДНЫЕ игры и игрушки 2022\ФОТО\PHOTO-2022-11-02-09-00-03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1480"/>
            <a:ext cx="2259547" cy="3109914"/>
          </a:xfrm>
          <a:prstGeom prst="rect">
            <a:avLst/>
          </a:prstGeom>
          <a:noFill/>
        </p:spPr>
      </p:pic>
      <p:pic>
        <p:nvPicPr>
          <p:cNvPr id="22539" name="Picture 11" descr="C:\Users\Лаура\Desktop\НАРОДНЫЕ игры и игрушки 2022\ФОТО\PHOTO-2022-11-02-09-00-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722531" y="3643314"/>
            <a:ext cx="2421469" cy="3214686"/>
          </a:xfrm>
          <a:prstGeom prst="rect">
            <a:avLst/>
          </a:prstGeom>
          <a:noFill/>
        </p:spPr>
      </p:pic>
      <p:pic>
        <p:nvPicPr>
          <p:cNvPr id="26" name="Picture 12" descr="C:\Users\Лаура\Desktop\НАРОДНЫЕ игры и игрушки 2022\ФОТО\PHOTO-2022-11-02-09-00-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571480"/>
            <a:ext cx="2357454" cy="3223868"/>
          </a:xfrm>
          <a:prstGeom prst="rect">
            <a:avLst/>
          </a:prstGeom>
          <a:noFill/>
        </p:spPr>
      </p:pic>
      <p:pic>
        <p:nvPicPr>
          <p:cNvPr id="29" name="Picture 13" descr="C:\Users\Лаура\Desktop\НАРОДНЫЕ игры и игрушки 2022\ФОТО\PHOTO-2022-11-02-08-59-59.jpg"/>
          <p:cNvPicPr>
            <a:picLocks noChangeAspect="1" noChangeArrowheads="1"/>
          </p:cNvPicPr>
          <p:nvPr/>
        </p:nvPicPr>
        <p:blipFill>
          <a:blip r:embed="rId7"/>
          <a:srcRect t="17778"/>
          <a:stretch>
            <a:fillRect/>
          </a:stretch>
        </p:blipFill>
        <p:spPr bwMode="auto">
          <a:xfrm>
            <a:off x="6671547" y="571480"/>
            <a:ext cx="2472453" cy="3071810"/>
          </a:xfrm>
          <a:prstGeom prst="rect">
            <a:avLst/>
          </a:prstGeom>
          <a:noFill/>
        </p:spPr>
      </p:pic>
      <p:pic>
        <p:nvPicPr>
          <p:cNvPr id="32" name="Picture 14" descr="C:\Users\Лаура\Desktop\НАРОДНЫЕ игры и игрушки 2022\ФОТО\PHOTO-2022-11-02-09-00-00 (1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62" y="571480"/>
            <a:ext cx="2209889" cy="3081326"/>
          </a:xfrm>
          <a:prstGeom prst="rect">
            <a:avLst/>
          </a:prstGeom>
          <a:noFill/>
        </p:spPr>
      </p:pic>
      <p:pic>
        <p:nvPicPr>
          <p:cNvPr id="22543" name="Picture 15" descr="C:\Users\Лаура\Desktop\НАРОДНЫЕ игры и игрушки 2022\ФОТО\PHOTO-2022-11-02-09-00-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4500562" y="3676648"/>
            <a:ext cx="2336305" cy="3181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Игры на прогулке…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23555" name="Picture 3" descr="C:\Users\Лаура\Desktop\НАРОДНЫЕ игры и игрушки 2022\ФОТО\PHOTO-2022-11-02-08-49-03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714356"/>
            <a:ext cx="3929090" cy="2803942"/>
          </a:xfrm>
          <a:prstGeom prst="rect">
            <a:avLst/>
          </a:prstGeom>
          <a:noFill/>
        </p:spPr>
      </p:pic>
      <p:pic>
        <p:nvPicPr>
          <p:cNvPr id="11" name="Picture 2" descr="C:\Users\Лаура\Desktop\НАРОДНЫЕ игры и игрушки 2022\ФОТО\PHOTO-2022-11-02-08-49-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714356"/>
            <a:ext cx="3619525" cy="2714644"/>
          </a:xfrm>
          <a:prstGeom prst="rect">
            <a:avLst/>
          </a:prstGeom>
          <a:noFill/>
        </p:spPr>
      </p:pic>
      <p:pic>
        <p:nvPicPr>
          <p:cNvPr id="2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 l="15321" t="26613" r="16042" b="38944"/>
          <a:stretch>
            <a:fillRect/>
          </a:stretch>
        </p:blipFill>
        <p:spPr bwMode="auto">
          <a:xfrm>
            <a:off x="4714876" y="3643314"/>
            <a:ext cx="276352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857628"/>
            <a:ext cx="3723405" cy="273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2270334" cy="353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14290"/>
            <a:ext cx="4343400" cy="24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285984" y="4387298"/>
            <a:ext cx="4343400" cy="247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1223535"/>
            <a:ext cx="2428860" cy="385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6"/>
          <a:srcRect l="25543" t="6730" b="11952"/>
          <a:stretch>
            <a:fillRect/>
          </a:stretch>
        </p:blipFill>
        <p:spPr bwMode="auto">
          <a:xfrm>
            <a:off x="2714612" y="2714620"/>
            <a:ext cx="3220133" cy="198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5714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Игры-состязания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24579" name="Picture 3" descr="C:\Users\Лаура\Desktop\НАРОДНЫЕ игры и игрушки 2022\ФОТО\PHOTO-2022-11-02-08-38-53 (7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214422"/>
            <a:ext cx="4191000" cy="2313149"/>
          </a:xfrm>
          <a:prstGeom prst="rect">
            <a:avLst/>
          </a:prstGeom>
          <a:noFill/>
        </p:spPr>
      </p:pic>
      <p:pic>
        <p:nvPicPr>
          <p:cNvPr id="24580" name="Picture 4" descr="C:\Users\Лаура\Desktop\НАРОДНЫЕ игры и игрушки 2022\ФОТО\PHOTO-2022-11-02-11-19-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04" y="428604"/>
            <a:ext cx="3000396" cy="3000396"/>
          </a:xfrm>
          <a:prstGeom prst="rect">
            <a:avLst/>
          </a:prstGeom>
          <a:noFill/>
        </p:spPr>
      </p:pic>
      <p:pic>
        <p:nvPicPr>
          <p:cNvPr id="24581" name="Picture 5" descr="C:\Users\Лаура\Desktop\НАРОДНЫЕ игры и игрушки 2022\ФОТО\PHOTO-2022-11-02-08-38-53 (8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857628"/>
            <a:ext cx="4430942" cy="2357454"/>
          </a:xfrm>
          <a:prstGeom prst="rect">
            <a:avLst/>
          </a:prstGeom>
          <a:noFill/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429000"/>
            <a:ext cx="328614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6" descr="C:\Users\Лаура\Desktop\НАРОДНЫЕ игры и игрушки 2022\ФОТО\PHOTO-2022-11-02-11-10-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28604"/>
            <a:ext cx="3143272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Лаура\Desktop\НАРОДНЫЕ игры и игрушки 2022\ФОТО\PHOTO-2022-11-02-08-38-53 (1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191000" cy="2318210"/>
          </a:xfrm>
          <a:prstGeom prst="rect">
            <a:avLst/>
          </a:prstGeom>
          <a:noFill/>
        </p:spPr>
      </p:pic>
      <p:pic>
        <p:nvPicPr>
          <p:cNvPr id="25603" name="Picture 3" descr="C:\Users\Лаура\Desktop\НАРОДНЫЕ игры и игрушки 2022\ФОТО\PHOTO-2022-11-02-08-38-53 (9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2643182"/>
            <a:ext cx="4191000" cy="2356160"/>
          </a:xfrm>
          <a:prstGeom prst="rect">
            <a:avLst/>
          </a:prstGeom>
          <a:noFill/>
        </p:spPr>
      </p:pic>
      <p:pic>
        <p:nvPicPr>
          <p:cNvPr id="11" name="Picture 4" descr="C:\Users\Лаура\Desktop\НАРОДНЫЕ игры и игрушки 2022\ФОТО\PHOTO-2022-11-02-08-38-53 (1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500306"/>
            <a:ext cx="4343400" cy="2402509"/>
          </a:xfrm>
          <a:prstGeom prst="rect">
            <a:avLst/>
          </a:prstGeom>
          <a:noFill/>
        </p:spPr>
      </p:pic>
      <p:pic>
        <p:nvPicPr>
          <p:cNvPr id="25605" name="Picture 5" descr="C:\Users\Лаура\Desktop\НАРОДНЫЕ игры и игрушки 2022\ФОТО\PHOTO-2022-11-02-08-38-53 (6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42852"/>
            <a:ext cx="4150829" cy="2306016"/>
          </a:xfrm>
          <a:prstGeom prst="rect">
            <a:avLst/>
          </a:prstGeom>
          <a:noFill/>
        </p:spPr>
      </p:pic>
      <p:pic>
        <p:nvPicPr>
          <p:cNvPr id="25606" name="Picture 6" descr="C:\Users\Лаура\Desktop\НАРОДНЫЕ игры и игрушки 2022\ФОТО\PHOTO-2022-11-02-08-38-53 (5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4729387"/>
            <a:ext cx="4014788" cy="21286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57200"/>
            <a:ext cx="8858280" cy="1400164"/>
          </a:xfrm>
        </p:spPr>
        <p:txBody>
          <a:bodyPr>
            <a:noAutofit/>
          </a:bodyPr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МУНИЦИПАЛЬНОЕ КАЗЕННОЕ  ОБЩЕОБРАЗОВАТЕЛЬНОЕ  УЧРЕЖДЕНИЕ</a:t>
            </a:r>
            <a:r>
              <a:rPr lang="ru-RU" sz="1200" dirty="0" smtClean="0">
                <a:solidFill>
                  <a:schemeClr val="tx1"/>
                </a:solidFill>
              </a:rPr>
              <a:t/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b="1" dirty="0" smtClean="0">
                <a:solidFill>
                  <a:schemeClr val="tx1"/>
                </a:solidFill>
              </a:rPr>
              <a:t>«СРЕДНЯЯ  ОБЩЕОБРАЗОВАТЕЛЬНАЯ  ШКОЛА № 1»</a:t>
            </a:r>
            <a:r>
              <a:rPr lang="ru-RU" sz="1200" dirty="0" smtClean="0">
                <a:solidFill>
                  <a:schemeClr val="tx1"/>
                </a:solidFill>
              </a:rPr>
              <a:t/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b="1" dirty="0" smtClean="0">
                <a:solidFill>
                  <a:schemeClr val="tx1"/>
                </a:solidFill>
              </a:rPr>
              <a:t>г.п. </a:t>
            </a:r>
            <a:r>
              <a:rPr lang="ru-RU" sz="1200" b="1" dirty="0" smtClean="0">
                <a:solidFill>
                  <a:schemeClr val="tx1"/>
                </a:solidFill>
              </a:rPr>
              <a:t>ЗАЛУКОКОАЖЕ</a:t>
            </a:r>
            <a:r>
              <a:rPr lang="ru-RU" sz="1200" b="1" dirty="0" smtClean="0">
                <a:solidFill>
                  <a:schemeClr val="tx1"/>
                </a:solidFill>
              </a:rPr>
              <a:t> </a:t>
            </a:r>
            <a:r>
              <a:rPr lang="ru-RU" sz="1200" dirty="0" smtClean="0">
                <a:solidFill>
                  <a:schemeClr val="tx1"/>
                </a:solidFill>
              </a:rPr>
              <a:t/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b="1" dirty="0" smtClean="0">
                <a:solidFill>
                  <a:schemeClr val="tx1"/>
                </a:solidFill>
              </a:rPr>
              <a:t>П Р И К А </a:t>
            </a:r>
            <a:r>
              <a:rPr lang="ru-RU" sz="1200" b="1" dirty="0" smtClean="0">
                <a:solidFill>
                  <a:schemeClr val="tx1"/>
                </a:solidFill>
              </a:rPr>
              <a:t>З</a:t>
            </a:r>
            <a:br>
              <a:rPr lang="ru-RU" sz="1200" b="1" dirty="0" smtClean="0">
                <a:solidFill>
                  <a:schemeClr val="tx1"/>
                </a:solidFill>
              </a:rPr>
            </a:br>
            <a:r>
              <a:rPr lang="ru-RU" sz="1200" b="1" dirty="0" smtClean="0">
                <a:solidFill>
                  <a:schemeClr val="tx1"/>
                </a:solidFill>
              </a:rPr>
              <a:t>             </a:t>
            </a:r>
            <a:r>
              <a:rPr lang="ru-RU" sz="1000" b="1" dirty="0" smtClean="0">
                <a:solidFill>
                  <a:schemeClr val="tx1"/>
                </a:solidFill>
              </a:rPr>
              <a:t>№ 194                                                                                                                                                   </a:t>
            </a:r>
            <a:r>
              <a:rPr lang="ru-RU" sz="1000" b="1" cap="none" dirty="0" smtClean="0">
                <a:solidFill>
                  <a:schemeClr val="tx1"/>
                </a:solidFill>
              </a:rPr>
              <a:t>от 11 октября 2022года</a:t>
            </a:r>
            <a:r>
              <a:rPr lang="ru-RU" sz="1200" b="1" dirty="0" smtClean="0">
                <a:solidFill>
                  <a:schemeClr val="tx1"/>
                </a:solidFill>
              </a:rPr>
              <a:t>			         		</a:t>
            </a:r>
            <a:br>
              <a:rPr lang="ru-RU" sz="1200" b="1" dirty="0" smtClean="0">
                <a:solidFill>
                  <a:schemeClr val="tx1"/>
                </a:solidFill>
              </a:rPr>
            </a:br>
            <a:r>
              <a:rPr lang="ru-RU" sz="1200" b="1" dirty="0" smtClean="0">
                <a:solidFill>
                  <a:schemeClr val="tx1"/>
                </a:solidFill>
              </a:rPr>
              <a:t>«О </a:t>
            </a:r>
            <a:r>
              <a:rPr lang="ru-RU" sz="1200" b="1" dirty="0" smtClean="0">
                <a:solidFill>
                  <a:schemeClr val="tx1"/>
                </a:solidFill>
              </a:rPr>
              <a:t>проведении тематической недели</a:t>
            </a:r>
            <a:r>
              <a:rPr lang="ru-RU" sz="1200" dirty="0" smtClean="0">
                <a:solidFill>
                  <a:schemeClr val="tx1"/>
                </a:solidFill>
              </a:rPr>
              <a:t/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b="1" dirty="0" smtClean="0">
                <a:solidFill>
                  <a:schemeClr val="tx1"/>
                </a:solidFill>
              </a:rPr>
              <a:t>"Народные игры и игрушки" в дошкольном отделении №2»</a:t>
            </a:r>
            <a:r>
              <a:rPr lang="ru-RU" sz="1200" dirty="0" smtClean="0">
                <a:solidFill>
                  <a:schemeClr val="tx1"/>
                </a:solidFill>
              </a:rPr>
              <a:t/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/>
            </a:r>
            <a:br>
              <a:rPr lang="ru-RU" sz="1200" dirty="0" smtClean="0">
                <a:solidFill>
                  <a:schemeClr val="tx1"/>
                </a:solidFill>
              </a:rPr>
            </a:br>
            <a:r>
              <a:rPr lang="ru-RU" sz="1200" dirty="0" smtClean="0">
                <a:solidFill>
                  <a:schemeClr val="tx1"/>
                </a:solidFill>
              </a:rPr>
              <a:t>	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8786874" cy="4722827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    В </a:t>
            </a:r>
            <a:r>
              <a:rPr lang="ru-RU" sz="1200" dirty="0" smtClean="0">
                <a:solidFill>
                  <a:schemeClr val="tx1"/>
                </a:solidFill>
              </a:rPr>
              <a:t>целях создания условий для формирования у дошкольников интереса к истории и культуре </a:t>
            </a:r>
            <a:r>
              <a:rPr lang="ru-RU" sz="1200" dirty="0" smtClean="0">
                <a:solidFill>
                  <a:schemeClr val="tx1"/>
                </a:solidFill>
              </a:rPr>
              <a:t>своего народа </a:t>
            </a:r>
            <a:r>
              <a:rPr lang="ru-RU" sz="1200" dirty="0" smtClean="0">
                <a:solidFill>
                  <a:schemeClr val="tx1"/>
                </a:solidFill>
              </a:rPr>
              <a:t>через </a:t>
            </a:r>
            <a:r>
              <a:rPr lang="ru-RU" sz="1200" dirty="0" smtClean="0">
                <a:solidFill>
                  <a:schemeClr val="tx1"/>
                </a:solidFill>
              </a:rPr>
              <a:t>образ</a:t>
            </a:r>
          </a:p>
          <a:p>
            <a:pPr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народной </a:t>
            </a:r>
            <a:r>
              <a:rPr lang="ru-RU" sz="1200" dirty="0" smtClean="0">
                <a:solidFill>
                  <a:schemeClr val="tx1"/>
                </a:solidFill>
              </a:rPr>
              <a:t>игрушки, определения путей совершенствования игровой деятельности </a:t>
            </a:r>
            <a:r>
              <a:rPr lang="ru-RU" sz="1200" dirty="0" smtClean="0">
                <a:solidFill>
                  <a:schemeClr val="tx1"/>
                </a:solidFill>
              </a:rPr>
              <a:t>в соответствии </a:t>
            </a:r>
            <a:r>
              <a:rPr lang="ru-RU" sz="1200" dirty="0" smtClean="0">
                <a:solidFill>
                  <a:schemeClr val="tx1"/>
                </a:solidFill>
              </a:rPr>
              <a:t>с требованиями </a:t>
            </a:r>
            <a:r>
              <a:rPr lang="ru-RU" sz="1200" dirty="0" smtClean="0">
                <a:solidFill>
                  <a:schemeClr val="tx1"/>
                </a:solidFill>
              </a:rPr>
              <a:t>ФГОС</a:t>
            </a:r>
          </a:p>
          <a:p>
            <a:pPr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ДО</a:t>
            </a:r>
            <a:r>
              <a:rPr lang="ru-RU" sz="1200" dirty="0" smtClean="0">
                <a:solidFill>
                  <a:schemeClr val="tx1"/>
                </a:solidFill>
              </a:rPr>
              <a:t>, формирования готовности педагогических работников </a:t>
            </a:r>
            <a:r>
              <a:rPr lang="ru-RU" sz="1200" dirty="0" smtClean="0">
                <a:solidFill>
                  <a:schemeClr val="tx1"/>
                </a:solidFill>
              </a:rPr>
              <a:t>и родителей </a:t>
            </a:r>
            <a:r>
              <a:rPr lang="ru-RU" sz="1200" dirty="0" smtClean="0">
                <a:solidFill>
                  <a:schemeClr val="tx1"/>
                </a:solidFill>
              </a:rPr>
              <a:t>к использованию народных игр и игрушек </a:t>
            </a:r>
            <a:r>
              <a:rPr lang="ru-RU" sz="1200" dirty="0" smtClean="0">
                <a:solidFill>
                  <a:schemeClr val="tx1"/>
                </a:solidFill>
              </a:rPr>
              <a:t>для</a:t>
            </a:r>
          </a:p>
          <a:p>
            <a:pPr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решения </a:t>
            </a:r>
            <a:r>
              <a:rPr lang="ru-RU" sz="1200" dirty="0" smtClean="0">
                <a:solidFill>
                  <a:schemeClr val="tx1"/>
                </a:solidFill>
              </a:rPr>
              <a:t>актуальных задач </a:t>
            </a:r>
            <a:r>
              <a:rPr lang="ru-RU" sz="1200" dirty="0" smtClean="0">
                <a:solidFill>
                  <a:schemeClr val="tx1"/>
                </a:solidFill>
              </a:rPr>
              <a:t>дошкольного образования</a:t>
            </a:r>
            <a:r>
              <a:rPr lang="ru-RU" sz="1200" dirty="0" smtClean="0">
                <a:solidFill>
                  <a:schemeClr val="tx1"/>
                </a:solidFill>
              </a:rPr>
              <a:t>; трансляции, накопления и обобщения </a:t>
            </a:r>
            <a:r>
              <a:rPr lang="ru-RU" sz="1200" dirty="0" smtClean="0">
                <a:solidFill>
                  <a:schemeClr val="tx1"/>
                </a:solidFill>
              </a:rPr>
              <a:t>содержательного</a:t>
            </a:r>
          </a:p>
          <a:p>
            <a:pPr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педагогического </a:t>
            </a:r>
            <a:r>
              <a:rPr lang="ru-RU" sz="1200" dirty="0" smtClean="0">
                <a:solidFill>
                  <a:schemeClr val="tx1"/>
                </a:solidFill>
              </a:rPr>
              <a:t>и </a:t>
            </a:r>
            <a:r>
              <a:rPr lang="ru-RU" sz="1200" dirty="0" smtClean="0">
                <a:solidFill>
                  <a:schemeClr val="tx1"/>
                </a:solidFill>
              </a:rPr>
              <a:t>лучшего семейного опыта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ПРИКАЗЫВАЮ</a:t>
            </a:r>
            <a:r>
              <a:rPr lang="ru-RU" sz="1200" dirty="0" smtClean="0">
                <a:solidFill>
                  <a:schemeClr val="tx1"/>
                </a:solidFill>
              </a:rPr>
              <a:t>:</a:t>
            </a:r>
            <a:endParaRPr lang="ru-RU" sz="1200" dirty="0" smtClean="0">
              <a:solidFill>
                <a:schemeClr val="tx1"/>
              </a:solidFill>
            </a:endParaRPr>
          </a:p>
          <a:p>
            <a:pPr lvl="0"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1. Провести </a:t>
            </a:r>
            <a:r>
              <a:rPr lang="ru-RU" sz="1200" dirty="0" smtClean="0">
                <a:solidFill>
                  <a:schemeClr val="tx1"/>
                </a:solidFill>
              </a:rPr>
              <a:t>тематическую неделю "Народные игры и игрушки" в дошкольном отделении №2  с 17.10.2022г. по 21.10.2022г.</a:t>
            </a:r>
          </a:p>
          <a:p>
            <a:pPr lvl="0"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2. Утвердить </a:t>
            </a:r>
            <a:r>
              <a:rPr lang="ru-RU" sz="1200" dirty="0" smtClean="0">
                <a:solidFill>
                  <a:schemeClr val="tx1"/>
                </a:solidFill>
              </a:rPr>
              <a:t>на период проведения тематической недели " Народные игры и игрушки " оргкомитет в составе:</a:t>
            </a:r>
          </a:p>
          <a:p>
            <a:pPr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Председатель оргкомитета – ст.воспитатель ДО№2 – </a:t>
            </a:r>
            <a:r>
              <a:rPr lang="ru-RU" sz="1200" dirty="0" err="1" smtClean="0">
                <a:solidFill>
                  <a:schemeClr val="tx1"/>
                </a:solidFill>
              </a:rPr>
              <a:t>Махова</a:t>
            </a:r>
            <a:r>
              <a:rPr lang="ru-RU" sz="1200" dirty="0" smtClean="0">
                <a:solidFill>
                  <a:schemeClr val="tx1"/>
                </a:solidFill>
              </a:rPr>
              <a:t> Л.М.</a:t>
            </a:r>
          </a:p>
          <a:p>
            <a:pPr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Члены оргкомитета: </a:t>
            </a:r>
          </a:p>
          <a:p>
            <a:pPr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методист </a:t>
            </a:r>
            <a:r>
              <a:rPr lang="ru-RU" sz="1200" dirty="0" err="1" smtClean="0">
                <a:solidFill>
                  <a:schemeClr val="tx1"/>
                </a:solidFill>
              </a:rPr>
              <a:t>Урусмамбетова</a:t>
            </a:r>
            <a:r>
              <a:rPr lang="ru-RU" sz="1200" dirty="0" smtClean="0">
                <a:solidFill>
                  <a:schemeClr val="tx1"/>
                </a:solidFill>
              </a:rPr>
              <a:t> М.Н.</a:t>
            </a:r>
          </a:p>
          <a:p>
            <a:pPr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руководитель физ.воспитания  Машукова А.С.</a:t>
            </a:r>
          </a:p>
          <a:p>
            <a:pPr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воспитатели -  </a:t>
            </a:r>
            <a:r>
              <a:rPr lang="ru-RU" sz="1200" dirty="0" err="1" smtClean="0">
                <a:solidFill>
                  <a:schemeClr val="tx1"/>
                </a:solidFill>
              </a:rPr>
              <a:t>Даурова</a:t>
            </a:r>
            <a:r>
              <a:rPr lang="ru-RU" sz="1200" dirty="0" smtClean="0">
                <a:solidFill>
                  <a:schemeClr val="tx1"/>
                </a:solidFill>
              </a:rPr>
              <a:t> Л.Х., </a:t>
            </a:r>
            <a:r>
              <a:rPr lang="ru-RU" sz="1200" dirty="0" err="1" smtClean="0">
                <a:solidFill>
                  <a:schemeClr val="tx1"/>
                </a:solidFill>
              </a:rPr>
              <a:t>Берзекова</a:t>
            </a:r>
            <a:r>
              <a:rPr lang="ru-RU" sz="1200" dirty="0" smtClean="0">
                <a:solidFill>
                  <a:schemeClr val="tx1"/>
                </a:solidFill>
              </a:rPr>
              <a:t> Р.Р., Елизарова Р.Р., </a:t>
            </a:r>
            <a:r>
              <a:rPr lang="ru-RU" sz="1200" dirty="0" err="1" smtClean="0">
                <a:solidFill>
                  <a:schemeClr val="tx1"/>
                </a:solidFill>
              </a:rPr>
              <a:t>Шериева</a:t>
            </a:r>
            <a:r>
              <a:rPr lang="ru-RU" sz="1200" dirty="0" smtClean="0">
                <a:solidFill>
                  <a:schemeClr val="tx1"/>
                </a:solidFill>
              </a:rPr>
              <a:t> А.А.</a:t>
            </a:r>
          </a:p>
          <a:p>
            <a:pPr lvl="0"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3. Оргкомитету </a:t>
            </a:r>
            <a:r>
              <a:rPr lang="ru-RU" sz="1200" dirty="0" smtClean="0">
                <a:solidFill>
                  <a:schemeClr val="tx1"/>
                </a:solidFill>
              </a:rPr>
              <a:t>разработать план проведения "Недели здоровья" в соответствии с Положением МКУ «УО» о </a:t>
            </a:r>
            <a:r>
              <a:rPr lang="ru-RU" sz="1200" dirty="0" smtClean="0">
                <a:solidFill>
                  <a:schemeClr val="tx1"/>
                </a:solidFill>
              </a:rPr>
              <a:t>проведении</a:t>
            </a:r>
          </a:p>
          <a:p>
            <a:pPr lvl="0"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тематической </a:t>
            </a:r>
            <a:r>
              <a:rPr lang="ru-RU" sz="1200" dirty="0" smtClean="0">
                <a:solidFill>
                  <a:schemeClr val="tx1"/>
                </a:solidFill>
              </a:rPr>
              <a:t>недели в ОУ Зольского МР и представить на утверждение в виде приложения к настоящему приказу.</a:t>
            </a:r>
          </a:p>
          <a:p>
            <a:pPr lvl="0"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4. Методисту </a:t>
            </a:r>
            <a:r>
              <a:rPr lang="ru-RU" sz="1200" dirty="0" err="1" smtClean="0">
                <a:solidFill>
                  <a:schemeClr val="tx1"/>
                </a:solidFill>
              </a:rPr>
              <a:t>Урусмамбетовой</a:t>
            </a:r>
            <a:r>
              <a:rPr lang="ru-RU" sz="1200" dirty="0" smtClean="0">
                <a:solidFill>
                  <a:schemeClr val="tx1"/>
                </a:solidFill>
              </a:rPr>
              <a:t> М.Н. организовать методическую помощь педагогам в подготовке к </a:t>
            </a:r>
            <a:r>
              <a:rPr lang="ru-RU" sz="1200" dirty="0" smtClean="0">
                <a:solidFill>
                  <a:schemeClr val="tx1"/>
                </a:solidFill>
              </a:rPr>
              <a:t>запланированным</a:t>
            </a:r>
          </a:p>
          <a:p>
            <a:pPr lvl="0"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мероприятиям</a:t>
            </a:r>
            <a:r>
              <a:rPr lang="ru-RU" sz="1200" dirty="0" smtClean="0">
                <a:solidFill>
                  <a:schemeClr val="tx1"/>
                </a:solidFill>
              </a:rPr>
              <a:t>. </a:t>
            </a:r>
          </a:p>
          <a:p>
            <a:pPr lvl="0"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5. Воспитателям </a:t>
            </a:r>
            <a:r>
              <a:rPr lang="ru-RU" sz="1200" dirty="0" smtClean="0">
                <a:solidFill>
                  <a:schemeClr val="tx1"/>
                </a:solidFill>
              </a:rPr>
              <a:t>групп обеспечить активное участие воспитанников и их родителей (законных </a:t>
            </a:r>
            <a:r>
              <a:rPr lang="ru-RU" sz="1200" dirty="0" smtClean="0">
                <a:solidFill>
                  <a:schemeClr val="tx1"/>
                </a:solidFill>
              </a:rPr>
              <a:t>представителей) в</a:t>
            </a:r>
          </a:p>
          <a:p>
            <a:pPr lvl="0"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запланированных </a:t>
            </a:r>
            <a:r>
              <a:rPr lang="ru-RU" sz="1200" dirty="0" smtClean="0">
                <a:solidFill>
                  <a:schemeClr val="tx1"/>
                </a:solidFill>
              </a:rPr>
              <a:t>мероприятиях.</a:t>
            </a:r>
          </a:p>
          <a:p>
            <a:pPr lvl="0"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6. Контроль </a:t>
            </a:r>
            <a:r>
              <a:rPr lang="ru-RU" sz="1200" dirty="0" smtClean="0">
                <a:solidFill>
                  <a:schemeClr val="tx1"/>
                </a:solidFill>
              </a:rPr>
              <a:t>за исполнением настоящего приказа возложить на ст.воспитателя ДО№2 </a:t>
            </a:r>
            <a:r>
              <a:rPr lang="ru-RU" sz="1200" dirty="0" err="1" smtClean="0">
                <a:solidFill>
                  <a:schemeClr val="tx1"/>
                </a:solidFill>
              </a:rPr>
              <a:t>Махову</a:t>
            </a:r>
            <a:r>
              <a:rPr lang="ru-RU" sz="1200" dirty="0" smtClean="0">
                <a:solidFill>
                  <a:schemeClr val="tx1"/>
                </a:solidFill>
              </a:rPr>
              <a:t> Л.М.</a:t>
            </a:r>
          </a:p>
          <a:p>
            <a:pPr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 </a:t>
            </a:r>
          </a:p>
          <a:p>
            <a:pPr algn="just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          Директор                                                  </a:t>
            </a:r>
            <a:r>
              <a:rPr lang="ru-RU" sz="1200" dirty="0" err="1" smtClean="0">
                <a:solidFill>
                  <a:schemeClr val="tx1"/>
                </a:solidFill>
              </a:rPr>
              <a:t>Т.К.Махошева</a:t>
            </a:r>
            <a:endParaRPr lang="ru-RU" sz="12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02832" cy="5715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Игры-Обряды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26626" name="Picture 2" descr="C:\Users\Лаура\Desktop\НАРОДНЫЕ игры и игрушки 2022\ФОТО\PHOTO-2022-11-02-08-38-53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b="21370"/>
          <a:stretch>
            <a:fillRect/>
          </a:stretch>
        </p:blipFill>
        <p:spPr bwMode="auto">
          <a:xfrm>
            <a:off x="214282" y="142852"/>
            <a:ext cx="2805113" cy="3714776"/>
          </a:xfrm>
          <a:prstGeom prst="rect">
            <a:avLst/>
          </a:prstGeom>
          <a:noFill/>
        </p:spPr>
      </p:pic>
      <p:pic>
        <p:nvPicPr>
          <p:cNvPr id="9" name="Picture 3" descr="C:\Users\Лаура\Desktop\НАРОДНЫЕ игры и игрушки 2022\ФОТО\PHOTO-2022-11-02-08-38-53 (2).jpg"/>
          <p:cNvPicPr>
            <a:picLocks noChangeAspect="1" noChangeArrowheads="1"/>
          </p:cNvPicPr>
          <p:nvPr/>
        </p:nvPicPr>
        <p:blipFill>
          <a:blip r:embed="rId3"/>
          <a:srcRect b="16834"/>
          <a:stretch>
            <a:fillRect/>
          </a:stretch>
        </p:blipFill>
        <p:spPr bwMode="auto">
          <a:xfrm>
            <a:off x="3071802" y="1142984"/>
            <a:ext cx="2978083" cy="4357718"/>
          </a:xfrm>
          <a:prstGeom prst="rect">
            <a:avLst/>
          </a:prstGeom>
          <a:noFill/>
        </p:spPr>
      </p:pic>
      <p:pic>
        <p:nvPicPr>
          <p:cNvPr id="26628" name="Picture 4" descr="C:\Users\Лаура\Desktop\НАРОДНЫЕ игры и игрушки 2022\ФОТО\PHOTO-2022-11-02-08-38-53 (4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 b="22883"/>
          <a:stretch>
            <a:fillRect/>
          </a:stretch>
        </p:blipFill>
        <p:spPr bwMode="auto">
          <a:xfrm>
            <a:off x="6072198" y="142852"/>
            <a:ext cx="2786050" cy="3492193"/>
          </a:xfrm>
          <a:prstGeom prst="rect">
            <a:avLst/>
          </a:prstGeom>
          <a:noFill/>
        </p:spPr>
      </p:pic>
      <p:pic>
        <p:nvPicPr>
          <p:cNvPr id="26629" name="Picture 5" descr="C:\Users\Лаура\Desktop\НАРОДНЫЕ игры и игрушки 2022\ФОТО\PHOTO-2022-11-02-08-45-27.jpg"/>
          <p:cNvPicPr>
            <a:picLocks noChangeAspect="1" noChangeArrowheads="1"/>
          </p:cNvPicPr>
          <p:nvPr/>
        </p:nvPicPr>
        <p:blipFill>
          <a:blip r:embed="rId5" cstate="print"/>
          <a:srcRect b="27227"/>
          <a:stretch>
            <a:fillRect/>
          </a:stretch>
        </p:blipFill>
        <p:spPr bwMode="auto">
          <a:xfrm>
            <a:off x="142844" y="3857628"/>
            <a:ext cx="2972790" cy="2884534"/>
          </a:xfrm>
          <a:prstGeom prst="rect">
            <a:avLst/>
          </a:prstGeom>
          <a:noFill/>
        </p:spPr>
      </p:pic>
      <p:pic>
        <p:nvPicPr>
          <p:cNvPr id="26631" name="Picture 7" descr="C:\Users\Лаура\Desktop\НАРОДНЫЕ игры и игрушки 2022\ФОТО\PHOTO-2022-11-02-08-45-26 (1).jpg"/>
          <p:cNvPicPr>
            <a:picLocks noChangeAspect="1" noChangeArrowheads="1"/>
          </p:cNvPicPr>
          <p:nvPr/>
        </p:nvPicPr>
        <p:blipFill>
          <a:blip r:embed="rId6" cstate="print"/>
          <a:srcRect b="17749"/>
          <a:stretch>
            <a:fillRect/>
          </a:stretch>
        </p:blipFill>
        <p:spPr bwMode="auto">
          <a:xfrm>
            <a:off x="6072198" y="3645877"/>
            <a:ext cx="2928958" cy="32121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Лаура\Desktop\НАРОДНЫЕ игры и игрушки 2022\ФОТО\PHOTO-2022-11-02-08-38-5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85728"/>
            <a:ext cx="2471730" cy="3295640"/>
          </a:xfrm>
          <a:prstGeom prst="rect">
            <a:avLst/>
          </a:prstGeom>
          <a:noFill/>
        </p:spPr>
      </p:pic>
      <p:pic>
        <p:nvPicPr>
          <p:cNvPr id="8" name="Picture 3" descr="C:\Users\Лаура\Desktop\НАРОДНЫЕ игры и игрушки 2022\ФОТО\PHOTO-2022-11-02-08-38-51 (6).jpg"/>
          <p:cNvPicPr>
            <a:picLocks noChangeAspect="1" noChangeArrowheads="1"/>
          </p:cNvPicPr>
          <p:nvPr/>
        </p:nvPicPr>
        <p:blipFill>
          <a:blip r:embed="rId3"/>
          <a:srcRect l="2927" b="27971"/>
          <a:stretch>
            <a:fillRect/>
          </a:stretch>
        </p:blipFill>
        <p:spPr bwMode="auto">
          <a:xfrm>
            <a:off x="6143636" y="142852"/>
            <a:ext cx="2724696" cy="3286148"/>
          </a:xfrm>
          <a:prstGeom prst="rect">
            <a:avLst/>
          </a:prstGeom>
          <a:noFill/>
        </p:spPr>
      </p:pic>
      <p:pic>
        <p:nvPicPr>
          <p:cNvPr id="11" name="Picture 4" descr="C:\Users\Лаура\Desktop\НАРОДНЫЕ игры и игрушки 2022\ФОТО\PHOTO-2022-11-02-08-38-51 (1).jpg"/>
          <p:cNvPicPr>
            <a:picLocks noChangeAspect="1" noChangeArrowheads="1"/>
          </p:cNvPicPr>
          <p:nvPr/>
        </p:nvPicPr>
        <p:blipFill>
          <a:blip r:embed="rId4"/>
          <a:srcRect b="15908"/>
          <a:stretch>
            <a:fillRect/>
          </a:stretch>
        </p:blipFill>
        <p:spPr bwMode="auto">
          <a:xfrm>
            <a:off x="142844" y="142852"/>
            <a:ext cx="2803437" cy="3143272"/>
          </a:xfrm>
          <a:prstGeom prst="rect">
            <a:avLst/>
          </a:prstGeom>
          <a:noFill/>
        </p:spPr>
      </p:pic>
      <p:pic>
        <p:nvPicPr>
          <p:cNvPr id="14" name="Picture 5" descr="C:\Users\Лаура\Desktop\НАРОДНЫЕ игры и игрушки 2022\ФОТО\PHOTO-2022-11-02-08-38-51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3143248"/>
            <a:ext cx="2500330" cy="3549637"/>
          </a:xfrm>
          <a:prstGeom prst="rect">
            <a:avLst/>
          </a:prstGeom>
          <a:noFill/>
        </p:spPr>
      </p:pic>
      <p:pic>
        <p:nvPicPr>
          <p:cNvPr id="27654" name="Picture 6" descr="C:\Users\Лаура\Desktop\НАРОДНЫЕ игры и игрушки 2022\ФОТО\PHOTO-2022-11-02-08-38-51 (3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214942" y="3143248"/>
            <a:ext cx="2236916" cy="3595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Лаура\Desktop\НАРОДНЫЕ игры и игрушки 2022\ФОТО\PHOTO-2022-11-02-08-38-51 (4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b="19858"/>
          <a:stretch>
            <a:fillRect/>
          </a:stretch>
        </p:blipFill>
        <p:spPr bwMode="auto">
          <a:xfrm>
            <a:off x="285720" y="142852"/>
            <a:ext cx="2443161" cy="3480872"/>
          </a:xfrm>
          <a:prstGeom prst="rect">
            <a:avLst/>
          </a:prstGeom>
          <a:noFill/>
        </p:spPr>
      </p:pic>
      <p:pic>
        <p:nvPicPr>
          <p:cNvPr id="28675" name="Picture 3" descr="C:\Users\Лаура\Desktop\НАРОДНЫЕ игры и игрушки 2022\ФОТО\PHOTO-2022-11-02-08-38-51 (5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b="8312"/>
          <a:stretch>
            <a:fillRect/>
          </a:stretch>
        </p:blipFill>
        <p:spPr bwMode="auto">
          <a:xfrm>
            <a:off x="3286116" y="142852"/>
            <a:ext cx="2392984" cy="3571900"/>
          </a:xfrm>
          <a:prstGeom prst="rect">
            <a:avLst/>
          </a:prstGeom>
          <a:noFill/>
        </p:spPr>
      </p:pic>
      <p:pic>
        <p:nvPicPr>
          <p:cNvPr id="28676" name="Picture 4" descr="C:\Users\Лаура\Desktop\НАРОДНЫЕ игры и игрушки 2022\ФОТО\PHOTO-2022-11-02-08-38-51 (8).jpg"/>
          <p:cNvPicPr>
            <a:picLocks noChangeAspect="1" noChangeArrowheads="1"/>
          </p:cNvPicPr>
          <p:nvPr/>
        </p:nvPicPr>
        <p:blipFill>
          <a:blip r:embed="rId4"/>
          <a:srcRect b="9260"/>
          <a:stretch>
            <a:fillRect/>
          </a:stretch>
        </p:blipFill>
        <p:spPr bwMode="auto">
          <a:xfrm>
            <a:off x="6215074" y="142852"/>
            <a:ext cx="2398755" cy="3571900"/>
          </a:xfrm>
          <a:prstGeom prst="rect">
            <a:avLst/>
          </a:prstGeom>
          <a:noFill/>
        </p:spPr>
      </p:pic>
      <p:pic>
        <p:nvPicPr>
          <p:cNvPr id="28677" name="Picture 5" descr="C:\Users\Лаура\Desktop\НАРОДНЫЕ игры и игрушки 2022\ФОТО\PHOTO-2022-11-02-08-38-51 (9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3500437"/>
            <a:ext cx="2000264" cy="3341387"/>
          </a:xfrm>
          <a:prstGeom prst="rect">
            <a:avLst/>
          </a:prstGeom>
          <a:noFill/>
        </p:spPr>
      </p:pic>
      <p:pic>
        <p:nvPicPr>
          <p:cNvPr id="28678" name="Picture 6" descr="C:\Users\Лаура\Desktop\НАРОДНЫЕ игры и игрушки 2022\ФОТО\PHOTO-2022-11-02-08-45-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3500438"/>
            <a:ext cx="2071702" cy="3357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Лаура\Desktop\НАРОДНЫЕ игры и игрушки 2022\ФОТО\PHOTO-2022-11-02-08-25-14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4749789" cy="2643206"/>
          </a:xfrm>
          <a:prstGeom prst="rect">
            <a:avLst/>
          </a:prstGeom>
          <a:noFill/>
        </p:spPr>
      </p:pic>
      <p:pic>
        <p:nvPicPr>
          <p:cNvPr id="29699" name="Picture 3" descr="C:\Users\Лаура\Desktop\НАРОДНЫЕ игры и игрушки 2022\ФОТО\PHOTO-2022-11-02-08-25-14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3357562"/>
            <a:ext cx="4688059" cy="2587114"/>
          </a:xfrm>
          <a:prstGeom prst="rect">
            <a:avLst/>
          </a:prstGeom>
          <a:noFill/>
        </p:spPr>
      </p:pic>
      <p:pic>
        <p:nvPicPr>
          <p:cNvPr id="11" name="Picture 4" descr="C:\Users\Лаура\Desktop\НАРОДНЫЕ игры и игрушки 2022\ФОТО\PHOTO-2022-11-02-08-25-13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000108"/>
            <a:ext cx="4500562" cy="2450306"/>
          </a:xfrm>
          <a:prstGeom prst="rect">
            <a:avLst/>
          </a:prstGeom>
          <a:noFill/>
        </p:spPr>
      </p:pic>
      <p:pic>
        <p:nvPicPr>
          <p:cNvPr id="29701" name="Picture 5" descr="C:\Users\Лаура\Desktop\НАРОДНЫЕ игры и игрушки 2022\ФОТО\PHOTO-2022-11-02-08-25-13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29124" y="4071942"/>
            <a:ext cx="4617478" cy="2407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4191000" cy="2382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Лаура\Desktop\НАРОДНЫЕ игры и игрушки 2022\ФОТО\PHOTO-2022-11-02-15-21-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928934"/>
            <a:ext cx="3663950" cy="3663950"/>
          </a:xfrm>
          <a:prstGeom prst="rect">
            <a:avLst/>
          </a:prstGeom>
          <a:noFill/>
        </p:spPr>
      </p:pic>
      <p:pic>
        <p:nvPicPr>
          <p:cNvPr id="11" name="Picture 3" descr="C:\Users\Лаура\Desktop\НАРОДНЫЕ игры и игрушки 2022\ФОТО\PHOTO-2022-11-02-15-22-03.jpg"/>
          <p:cNvPicPr>
            <a:picLocks noChangeAspect="1" noChangeArrowheads="1"/>
          </p:cNvPicPr>
          <p:nvPr/>
        </p:nvPicPr>
        <p:blipFill>
          <a:blip r:embed="rId4"/>
          <a:srcRect l="18092"/>
          <a:stretch>
            <a:fillRect/>
          </a:stretch>
        </p:blipFill>
        <p:spPr bwMode="auto">
          <a:xfrm>
            <a:off x="4357686" y="3286124"/>
            <a:ext cx="4500142" cy="3069652"/>
          </a:xfrm>
          <a:prstGeom prst="rect">
            <a:avLst/>
          </a:prstGeom>
          <a:noFill/>
        </p:spPr>
      </p:pic>
      <p:pic>
        <p:nvPicPr>
          <p:cNvPr id="47108" name="Picture 4" descr="C:\Users\Лаура\Desktop\НАРОДНЫЕ игры и игрушки 2022\ФОТО\PHOTO-2022-11-02-15-22-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 l="14803"/>
          <a:stretch>
            <a:fillRect/>
          </a:stretch>
        </p:blipFill>
        <p:spPr bwMode="auto">
          <a:xfrm>
            <a:off x="4500562" y="357166"/>
            <a:ext cx="4357718" cy="2806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02832" cy="79840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Сюжетно-ролевые игры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7" name="Picture 2" descr="C:\Users\Лаура\Desktop\НАРОДНЫЕ игры и игрушки 2022\ФОТО\PHOTO-2022-11-02-07-49-01.jpg"/>
          <p:cNvPicPr>
            <a:picLocks noChangeAspect="1" noChangeArrowheads="1"/>
          </p:cNvPicPr>
          <p:nvPr/>
        </p:nvPicPr>
        <p:blipFill>
          <a:blip r:embed="rId2"/>
          <a:srcRect t="19052"/>
          <a:stretch>
            <a:fillRect/>
          </a:stretch>
        </p:blipFill>
        <p:spPr bwMode="auto">
          <a:xfrm>
            <a:off x="2928926" y="785794"/>
            <a:ext cx="3245965" cy="3500462"/>
          </a:xfrm>
          <a:prstGeom prst="rect">
            <a:avLst/>
          </a:prstGeom>
          <a:noFill/>
        </p:spPr>
      </p:pic>
      <p:pic>
        <p:nvPicPr>
          <p:cNvPr id="12" name="Picture 3" descr="C:\Users\Лаура\Desktop\НАРОДНЫЕ игры и игрушки 2022\ФОТО\PHOTO-2022-11-02-07-49-55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t="24194"/>
          <a:stretch>
            <a:fillRect/>
          </a:stretch>
        </p:blipFill>
        <p:spPr bwMode="auto">
          <a:xfrm>
            <a:off x="1142976" y="3786190"/>
            <a:ext cx="3041671" cy="3071810"/>
          </a:xfrm>
          <a:prstGeom prst="rect">
            <a:avLst/>
          </a:prstGeom>
          <a:noFill/>
        </p:spPr>
      </p:pic>
      <p:pic>
        <p:nvPicPr>
          <p:cNvPr id="30724" name="Picture 4" descr="C:\Users\Лаура\Desktop\НАРОДНЫЕ игры и игрушки 2022\ФОТО\PHOTO-2022-11-02-07-49-55 (2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t="10336"/>
          <a:stretch>
            <a:fillRect/>
          </a:stretch>
        </p:blipFill>
        <p:spPr bwMode="auto">
          <a:xfrm>
            <a:off x="4429124" y="3786190"/>
            <a:ext cx="2571587" cy="3071810"/>
          </a:xfrm>
          <a:prstGeom prst="rect">
            <a:avLst/>
          </a:prstGeom>
          <a:noFill/>
        </p:spPr>
      </p:pic>
      <p:pic>
        <p:nvPicPr>
          <p:cNvPr id="30725" name="Picture 5" descr="C:\Users\Лаура\Desktop\НАРОДНЫЕ игры и игрушки 2022\ФОТО\PHOTO-2022-11-02-07-50-11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785794"/>
            <a:ext cx="2424904" cy="3230514"/>
          </a:xfrm>
          <a:prstGeom prst="rect">
            <a:avLst/>
          </a:prstGeom>
          <a:noFill/>
        </p:spPr>
      </p:pic>
      <p:pic>
        <p:nvPicPr>
          <p:cNvPr id="30726" name="Picture 6" descr="C:\Users\Лаура\Desktop\НАРОДНЫЕ игры и игрушки 2022\ФОТО\PHOTO-2022-11-02-07-50-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785794"/>
            <a:ext cx="2466665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Лаура\Desktop\НАРОДНЫЕ игры и игрушки 2022\ФОТО\PHOTO-2022-11-02-08-06-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095749" cy="3071812"/>
          </a:xfrm>
          <a:prstGeom prst="rect">
            <a:avLst/>
          </a:prstGeom>
          <a:noFill/>
        </p:spPr>
      </p:pic>
      <p:pic>
        <p:nvPicPr>
          <p:cNvPr id="31748" name="Picture 4" descr="C:\Users\Лаура\Desktop\НАРОДНЫЕ игры и игрушки 2022\ФОТО\PHOTO-2022-11-02-08-06-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01126"/>
            <a:ext cx="3929090" cy="2946818"/>
          </a:xfrm>
          <a:prstGeom prst="rect">
            <a:avLst/>
          </a:prstGeom>
          <a:noFill/>
        </p:spPr>
      </p:pic>
      <p:pic>
        <p:nvPicPr>
          <p:cNvPr id="31749" name="Picture 5" descr="C:\Users\Лаура\Desktop\НАРОДНЫЕ игры и игрушки 2022\ФОТО\PHOTO-2022-11-02-08-05-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5256" y="3500438"/>
            <a:ext cx="4663413" cy="2890488"/>
          </a:xfrm>
          <a:prstGeom prst="rect">
            <a:avLst/>
          </a:prstGeom>
          <a:noFill/>
        </p:spPr>
      </p:pic>
      <p:pic>
        <p:nvPicPr>
          <p:cNvPr id="31750" name="Picture 6" descr="C:\Users\Лаура\Desktop\НАРОДНЫЕ игры и игрушки 2022\ФОТО\PHOTO-2022-11-02-08-06-04 (2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286124"/>
            <a:ext cx="3962397" cy="29717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Лаура\Desktop\НАРОДНЫЕ игры и игрушки 2022\ФОТО\PHOTO-2022-11-02-08-04-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501484"/>
            <a:ext cx="4225166" cy="2837407"/>
          </a:xfrm>
          <a:prstGeom prst="rect">
            <a:avLst/>
          </a:prstGeom>
          <a:noFill/>
        </p:spPr>
      </p:pic>
      <p:pic>
        <p:nvPicPr>
          <p:cNvPr id="32771" name="Picture 3" descr="C:\Users\Лаура\Desktop\НАРОДНЫЕ игры и игрушки 2022\ФОТО\PHOTO-2022-11-02-08-04-5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14290"/>
            <a:ext cx="4443084" cy="3143272"/>
          </a:xfrm>
          <a:prstGeom prst="rect">
            <a:avLst/>
          </a:prstGeom>
          <a:noFill/>
        </p:spPr>
      </p:pic>
      <p:pic>
        <p:nvPicPr>
          <p:cNvPr id="32773" name="Picture 5" descr="C:\Users\Лаура\Desktop\НАРОДНЫЕ игры и игрушки 2022\ФОТО\PHOTO-2022-11-02-08-05-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643314"/>
            <a:ext cx="4521638" cy="2643206"/>
          </a:xfrm>
          <a:prstGeom prst="rect">
            <a:avLst/>
          </a:prstGeom>
          <a:noFill/>
        </p:spPr>
      </p:pic>
      <p:pic>
        <p:nvPicPr>
          <p:cNvPr id="32774" name="Picture 6" descr="C:\Users\Лаура\Desktop\НАРОДНЫЕ игры и игрушки 2022\ФОТО\PHOTO-2022-11-02-08-06-01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214290"/>
            <a:ext cx="4286280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Подвижные игры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35842" name="Picture 2" descr="C:\Users\Лаура\Desktop\НАРОДНЫЕ игры и игрушки 2022\ФОТО\PHOTO-2022-11-02-14-08-08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2756573" cy="4445244"/>
          </a:xfrm>
          <a:prstGeom prst="rect">
            <a:avLst/>
          </a:prstGeom>
          <a:noFill/>
        </p:spPr>
      </p:pic>
      <p:pic>
        <p:nvPicPr>
          <p:cNvPr id="35843" name="Picture 3" descr="C:\Users\Лаура\Desktop\НАРОДНЫЕ игры и игрушки 2022\ФОТО\PHOTO-2022-11-02-14-08-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026632"/>
            <a:ext cx="2571768" cy="4193456"/>
          </a:xfrm>
          <a:prstGeom prst="rect">
            <a:avLst/>
          </a:prstGeom>
          <a:noFill/>
        </p:spPr>
      </p:pic>
      <p:pic>
        <p:nvPicPr>
          <p:cNvPr id="35844" name="Picture 4" descr="C:\Users\Лаура\Desktop\НАРОДНЫЕ игры и игрушки 2022\ФОТО\PHOTO-2022-11-02-14-08-08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071546"/>
            <a:ext cx="2778078" cy="45370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85992"/>
            <a:ext cx="4191000" cy="2383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4343400" cy="243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0"/>
            <a:ext cx="4144770" cy="2269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566176"/>
            <a:ext cx="4357694" cy="229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C:\Users\Лаура\Desktop\НАРОДНЫЕ игры и игрушки 2022\ФОТО\PHOTO-2022-11-02-08-25-09 (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-1"/>
            <a:ext cx="4214842" cy="2164699"/>
          </a:xfrm>
          <a:prstGeom prst="rect">
            <a:avLst/>
          </a:prstGeom>
          <a:noFill/>
        </p:spPr>
      </p:pic>
      <p:pic>
        <p:nvPicPr>
          <p:cNvPr id="10" name="Picture 3" descr="C:\Users\Лаура\Desktop\НАРОДНЫЕ игры и игрушки 2022\ФОТО\PHOTO-2022-11-02-08-25-09 (2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4567061"/>
            <a:ext cx="4071934" cy="22909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9426"/>
            <a:ext cx="8715436" cy="648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857232"/>
            <a:ext cx="6500858" cy="560406"/>
          </a:xfrm>
        </p:spPr>
        <p:txBody>
          <a:bodyPr>
            <a:no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Цель: </a:t>
            </a:r>
            <a:endParaRPr lang="ru-RU" sz="3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428736"/>
            <a:ext cx="6500858" cy="442915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создания условий для формирования у дошкольников интереса к истории и культуре своего народа через образ народной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игрушки;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определения путей совершенствования игровой деятельности в соответствии с требованиями ФГОС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ДО;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формирования готовности педагогических работников и родителей к использованию народных игр и игрушек для решения актуальных задач дошкольного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образования;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трансляции, накопления и обобщения содержательного педагогического и лучшего семейного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опыта.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Дидактические </a:t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игры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0963" name="Picture 3" descr="C:\Users\Лаура\Desktop\НАРОДНЫЕ игры и игрушки 2022\ФОТО\шаблоны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000108"/>
            <a:ext cx="2735493" cy="1944764"/>
          </a:xfrm>
          <a:prstGeom prst="rect">
            <a:avLst/>
          </a:prstGeom>
          <a:noFill/>
        </p:spPr>
      </p:pic>
      <p:pic>
        <p:nvPicPr>
          <p:cNvPr id="40964" name="Picture 4" descr="C:\Users\Лаура\Desktop\НАРОДНЫЕ игры и игрушки 2022\ФОТО\шаблоны\9b2b8ba55f45bd7859b4e0801f0f25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2543678" cy="2534846"/>
          </a:xfrm>
          <a:prstGeom prst="rect">
            <a:avLst/>
          </a:prstGeom>
          <a:noFill/>
        </p:spPr>
      </p:pic>
      <p:pic>
        <p:nvPicPr>
          <p:cNvPr id="40965" name="Picture 5" descr="C:\Users\Лаура\Desktop\НАРОДНЫЕ игры и игрушки 2022\ФОТО\шаблоны\64974eb7ff780f10d0bde075e09abea5.jpg"/>
          <p:cNvPicPr>
            <a:picLocks noChangeAspect="1" noChangeArrowheads="1"/>
          </p:cNvPicPr>
          <p:nvPr/>
        </p:nvPicPr>
        <p:blipFill>
          <a:blip r:embed="rId4" cstate="print"/>
          <a:srcRect t="14154"/>
          <a:stretch>
            <a:fillRect/>
          </a:stretch>
        </p:blipFill>
        <p:spPr bwMode="auto">
          <a:xfrm>
            <a:off x="6215074" y="2857496"/>
            <a:ext cx="2928926" cy="1942916"/>
          </a:xfrm>
          <a:prstGeom prst="rect">
            <a:avLst/>
          </a:prstGeom>
          <a:noFill/>
        </p:spPr>
      </p:pic>
      <p:pic>
        <p:nvPicPr>
          <p:cNvPr id="40966" name="Picture 6" descr="C:\Users\Лаура\Desktop\НАРОДНЫЕ игры и игрушки 2022\ФОТО\шаблоны\f02f4007999b17ca68002cdb8f8f91a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357166"/>
            <a:ext cx="2473982" cy="2465392"/>
          </a:xfrm>
          <a:prstGeom prst="rect">
            <a:avLst/>
          </a:prstGeom>
          <a:noFill/>
        </p:spPr>
      </p:pic>
      <p:pic>
        <p:nvPicPr>
          <p:cNvPr id="40967" name="Picture 7" descr="C:\Users\Лаура\Desktop\НАРОДНЫЕ игры и игрушки 2022\ФОТО\шаблоны\img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4786322"/>
            <a:ext cx="2762238" cy="2071678"/>
          </a:xfrm>
          <a:prstGeom prst="rect">
            <a:avLst/>
          </a:prstGeom>
          <a:noFill/>
        </p:spPr>
      </p:pic>
      <p:pic>
        <p:nvPicPr>
          <p:cNvPr id="40968" name="Picture 8" descr="C:\Users\Лаура\Desktop\НАРОДНЫЕ игры и игрушки 2022\ФОТО\шаблоны\g2_hNjX2zY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928934"/>
            <a:ext cx="2902845" cy="2143116"/>
          </a:xfrm>
          <a:prstGeom prst="rect">
            <a:avLst/>
          </a:prstGeom>
          <a:noFill/>
        </p:spPr>
      </p:pic>
      <p:pic>
        <p:nvPicPr>
          <p:cNvPr id="40969" name="Picture 9" descr="C:\Users\Лаура\Desktop\НАРОДНЫЕ игры и игрушки 2022\ФОТО\шаблоны\SuU203krQYA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44" y="5072074"/>
            <a:ext cx="2714644" cy="1785926"/>
          </a:xfrm>
          <a:prstGeom prst="rect">
            <a:avLst/>
          </a:prstGeom>
          <a:noFill/>
        </p:spPr>
      </p:pic>
      <p:pic>
        <p:nvPicPr>
          <p:cNvPr id="40971" name="Picture 11" descr="C:\Users\Лаура\Desktop\НАРОДНЫЕ игры и игрушки 2022\ФОТО\шаблоны\b0e92b4728d77a36d7e359192194e5ed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3240" y="4700587"/>
            <a:ext cx="2925763" cy="2157413"/>
          </a:xfrm>
          <a:prstGeom prst="rect">
            <a:avLst/>
          </a:prstGeom>
          <a:noFill/>
        </p:spPr>
      </p:pic>
      <p:pic>
        <p:nvPicPr>
          <p:cNvPr id="40972" name="Picture 12" descr="C:\Users\Лаура\Desktop\НАРОДНЫЕ игры и игрушки 2022\ФОТО\шаблоны\8b76cc69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357554" y="2928934"/>
            <a:ext cx="2601573" cy="1712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Лаура\Desktop\НАРОДНЫЕ игры и игрушки 2022\ФОТО\PHOTO-2022-11-02-08-25-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4541574"/>
            <a:ext cx="4048124" cy="2316426"/>
          </a:xfrm>
          <a:prstGeom prst="rect">
            <a:avLst/>
          </a:prstGeom>
          <a:noFill/>
        </p:spPr>
      </p:pic>
      <p:pic>
        <p:nvPicPr>
          <p:cNvPr id="6" name="Picture 2" descr="C:\Users\Лаура\Desktop\НАРОДНЫЕ игры и игрушки 2022\ФОТО\PHOTO-2022-11-02-08-25-11 (2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643174" y="0"/>
            <a:ext cx="3966365" cy="2214554"/>
          </a:xfrm>
          <a:prstGeom prst="rect">
            <a:avLst/>
          </a:prstGeom>
          <a:noFill/>
        </p:spPr>
      </p:pic>
      <p:pic>
        <p:nvPicPr>
          <p:cNvPr id="7" name="Picture 2" descr="C:\Users\Лаура\Desktop\НАРОДНЫЕ игры и игрушки 2022\ФОТО\PHOTO-2022-11-02-08-25-09 (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71678"/>
            <a:ext cx="4191000" cy="2417586"/>
          </a:xfrm>
          <a:prstGeom prst="rect">
            <a:avLst/>
          </a:prstGeom>
          <a:noFill/>
        </p:spPr>
      </p:pic>
      <p:pic>
        <p:nvPicPr>
          <p:cNvPr id="8" name="Picture 3" descr="C:\Users\Лаура\Desktop\НАРОДНЫЕ игры и игрушки 2022\ФОТО\PHOTO-2022-11-02-08-25-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2143116"/>
            <a:ext cx="4620995" cy="23783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702832" cy="86984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Театрализованные игры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5058" name="Picture 2" descr="C:\Users\Лаура\Desktop\НАРОДНЫЕ игры и игрушки 2022\ФОТО\PHOTO-2022-11-02-09-19-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43240" y="642918"/>
            <a:ext cx="2921799" cy="3895732"/>
          </a:xfrm>
          <a:prstGeom prst="rect">
            <a:avLst/>
          </a:prstGeom>
          <a:noFill/>
        </p:spPr>
      </p:pic>
      <p:pic>
        <p:nvPicPr>
          <p:cNvPr id="8" name="Picture 3" descr="C:\Users\Лаура\Desktop\НАРОДНЫЕ игры и игрушки 2022\ФОТО\PHOTO-2022-11-02-09-19-24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714356"/>
            <a:ext cx="2578887" cy="3438516"/>
          </a:xfrm>
          <a:prstGeom prst="rect">
            <a:avLst/>
          </a:prstGeom>
          <a:noFill/>
        </p:spPr>
      </p:pic>
      <p:pic>
        <p:nvPicPr>
          <p:cNvPr id="11" name="Picture 4" descr="C:\Users\Лаура\Desktop\НАРОДНЫЕ игры и игрушки 2022\ФОТО\PHOTO-2022-11-02-09-19-26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642918"/>
            <a:ext cx="2582469" cy="3443292"/>
          </a:xfrm>
          <a:prstGeom prst="rect">
            <a:avLst/>
          </a:prstGeom>
          <a:noFill/>
        </p:spPr>
      </p:pic>
      <p:pic>
        <p:nvPicPr>
          <p:cNvPr id="14" name="Picture 5" descr="C:\Users\Лаура\Desktop\НАРОДНЫЕ игры и игрушки 2022\ФОТО\PHOTO-2022-11-02-09-19-2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403614"/>
            <a:ext cx="2590790" cy="3454386"/>
          </a:xfrm>
          <a:prstGeom prst="rect">
            <a:avLst/>
          </a:prstGeom>
          <a:noFill/>
        </p:spPr>
      </p:pic>
      <p:pic>
        <p:nvPicPr>
          <p:cNvPr id="45062" name="Picture 6" descr="C:\Users\Лаура\Desktop\НАРОДНЫЕ игры и игрушки 2022\ФОТО\PHOTO-2022-11-02-09-19-25(2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6143636" y="3403614"/>
            <a:ext cx="2590790" cy="3454386"/>
          </a:xfrm>
          <a:prstGeom prst="rect">
            <a:avLst/>
          </a:prstGeom>
          <a:noFill/>
        </p:spPr>
      </p:pic>
      <p:pic>
        <p:nvPicPr>
          <p:cNvPr id="45063" name="Picture 7" descr="C:\Users\Лаура\Desktop\НАРОДНЫЕ игры и игрушки 2022\ФОТО\PHOTO-2022-11-02-09-19-28(1).jpg"/>
          <p:cNvPicPr>
            <a:picLocks noChangeAspect="1" noChangeArrowheads="1"/>
          </p:cNvPicPr>
          <p:nvPr/>
        </p:nvPicPr>
        <p:blipFill>
          <a:blip r:embed="rId7"/>
          <a:srcRect b="15969"/>
          <a:stretch>
            <a:fillRect/>
          </a:stretch>
        </p:blipFill>
        <p:spPr bwMode="auto">
          <a:xfrm>
            <a:off x="3357554" y="3983275"/>
            <a:ext cx="2565762" cy="2874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Users\Лаура\Desktop\НАРОДНЫЕ игры и игрушки 2022\ФОТО\PHOTO-2022-11-02-09-02-47.jpg"/>
          <p:cNvPicPr>
            <a:picLocks noChangeAspect="1" noChangeArrowheads="1"/>
          </p:cNvPicPr>
          <p:nvPr/>
        </p:nvPicPr>
        <p:blipFill>
          <a:blip r:embed="rId2"/>
          <a:srcRect t="14852" r="-1840" b="10890"/>
          <a:stretch>
            <a:fillRect/>
          </a:stretch>
        </p:blipFill>
        <p:spPr bwMode="auto">
          <a:xfrm>
            <a:off x="2786050" y="142852"/>
            <a:ext cx="3086122" cy="3000396"/>
          </a:xfrm>
          <a:prstGeom prst="rect">
            <a:avLst/>
          </a:prstGeom>
          <a:noFill/>
        </p:spPr>
      </p:pic>
      <p:pic>
        <p:nvPicPr>
          <p:cNvPr id="41989" name="Picture 5" descr="C:\Users\Лаура\Desktop\НАРОДНЫЕ игры и игрушки 2022\ФОТО\PHOTO-2022-11-02-09-02-48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2493171" cy="3324228"/>
          </a:xfrm>
          <a:prstGeom prst="rect">
            <a:avLst/>
          </a:prstGeom>
          <a:noFill/>
        </p:spPr>
      </p:pic>
      <p:pic>
        <p:nvPicPr>
          <p:cNvPr id="41990" name="Picture 6" descr="C:\Users\Лаура\Desktop\НАРОДНЫЕ игры и игрушки 2022\ФОТО\PHOTO-2022-11-02-09-02-49.jpg"/>
          <p:cNvPicPr>
            <a:picLocks noChangeAspect="1" noChangeArrowheads="1"/>
          </p:cNvPicPr>
          <p:nvPr/>
        </p:nvPicPr>
        <p:blipFill>
          <a:blip r:embed="rId4"/>
          <a:srcRect t="14942"/>
          <a:stretch>
            <a:fillRect/>
          </a:stretch>
        </p:blipFill>
        <p:spPr bwMode="auto">
          <a:xfrm>
            <a:off x="6000760" y="285728"/>
            <a:ext cx="2694530" cy="3055902"/>
          </a:xfrm>
          <a:prstGeom prst="rect">
            <a:avLst/>
          </a:prstGeom>
          <a:noFill/>
        </p:spPr>
      </p:pic>
      <p:pic>
        <p:nvPicPr>
          <p:cNvPr id="41991" name="Picture 7" descr="C:\Users\Лаура\Desktop\НАРОДНЫЕ игры и игрушки 2022\ФОТО\PHOTO-2022-11-02-09-02-49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286116" y="3214686"/>
            <a:ext cx="2582469" cy="3443291"/>
          </a:xfrm>
          <a:prstGeom prst="rect">
            <a:avLst/>
          </a:prstGeom>
          <a:noFill/>
        </p:spPr>
      </p:pic>
      <p:pic>
        <p:nvPicPr>
          <p:cNvPr id="41992" name="Picture 8" descr="C:\Users\Лаура\Desktop\НАРОДНЫЕ игры и игрушки 2022\ФОТО\PHOTO-2022-11-02-09-02-51 (2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3429000"/>
            <a:ext cx="2452662" cy="3270216"/>
          </a:xfrm>
          <a:prstGeom prst="rect">
            <a:avLst/>
          </a:prstGeom>
          <a:noFill/>
        </p:spPr>
      </p:pic>
      <p:pic>
        <p:nvPicPr>
          <p:cNvPr id="41993" name="Picture 9" descr="C:\Users\Лаура\Desktop\НАРОДНЫЕ игры и игрушки 2022\ФОТО\PHOTO-2022-11-02-09-02-52 (1).jpg"/>
          <p:cNvPicPr>
            <a:picLocks noChangeAspect="1" noChangeArrowheads="1"/>
          </p:cNvPicPr>
          <p:nvPr/>
        </p:nvPicPr>
        <p:blipFill>
          <a:blip r:embed="rId7"/>
          <a:srcRect t="14844" r="17635" b="21875"/>
          <a:stretch>
            <a:fillRect/>
          </a:stretch>
        </p:blipFill>
        <p:spPr bwMode="auto">
          <a:xfrm>
            <a:off x="214282" y="3571876"/>
            <a:ext cx="2786082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88" y="0"/>
            <a:ext cx="3571900" cy="84124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ИГРАЕМ ДОМА…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7" name="Picture 2" descr="C:\Users\Лаура\Desktop\НАРОДНЫЕ игры и игрушки 2022\ФОТО\PHOTO-2022-11-02-08-16-35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85794"/>
            <a:ext cx="2643174" cy="2643174"/>
          </a:xfrm>
          <a:prstGeom prst="rect">
            <a:avLst/>
          </a:prstGeom>
          <a:noFill/>
        </p:spPr>
      </p:pic>
      <p:pic>
        <p:nvPicPr>
          <p:cNvPr id="37891" name="Picture 3" descr="C:\Users\Лаура\Desktop\НАРОДНЫЕ игры и игрушки 2022\ФОТО\PHOTO-2022-11-02-08-16-3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04" y="785794"/>
            <a:ext cx="2643206" cy="2643206"/>
          </a:xfrm>
          <a:prstGeom prst="rect">
            <a:avLst/>
          </a:prstGeom>
          <a:noFill/>
        </p:spPr>
      </p:pic>
      <p:pic>
        <p:nvPicPr>
          <p:cNvPr id="37893" name="Picture 5" descr="C:\Users\Лаура\Desktop\НАРОДНЫЕ игры и игрушки 2022\ФОТО\PHOTO-2022-11-02-06-04-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857232"/>
            <a:ext cx="2268157" cy="3024209"/>
          </a:xfrm>
          <a:prstGeom prst="rect">
            <a:avLst/>
          </a:prstGeom>
          <a:noFill/>
        </p:spPr>
      </p:pic>
      <p:pic>
        <p:nvPicPr>
          <p:cNvPr id="37894" name="Picture 6" descr="C:\Users\Лаура\Desktop\НАРОДНЫЕ игры и игрушки 2022\ФОТО\PHOTO-2022-11-02-06-04-15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4000504"/>
            <a:ext cx="3429024" cy="2571768"/>
          </a:xfrm>
          <a:prstGeom prst="rect">
            <a:avLst/>
          </a:prstGeom>
          <a:noFill/>
        </p:spPr>
      </p:pic>
      <p:pic>
        <p:nvPicPr>
          <p:cNvPr id="18" name="Picture 3" descr="C:\Users\Лаура\Desktop\НАРОДНЫЕ игры и игрушки 2022\ФОТО\IMG_4554.PNG"/>
          <p:cNvPicPr>
            <a:picLocks noChangeAspect="1" noChangeArrowheads="1"/>
          </p:cNvPicPr>
          <p:nvPr/>
        </p:nvPicPr>
        <p:blipFill>
          <a:blip r:embed="rId6" cstate="print"/>
          <a:srcRect l="21864" t="30040" r="22520" b="37097"/>
          <a:stretch>
            <a:fillRect/>
          </a:stretch>
        </p:blipFill>
        <p:spPr bwMode="auto">
          <a:xfrm>
            <a:off x="142844" y="3500438"/>
            <a:ext cx="2500330" cy="3196500"/>
          </a:xfrm>
          <a:prstGeom prst="rect">
            <a:avLst/>
          </a:prstGeom>
          <a:noFill/>
        </p:spPr>
      </p:pic>
      <p:pic>
        <p:nvPicPr>
          <p:cNvPr id="20" name="Picture 2" descr="C:\Users\Лаура\Desktop\НАРОДНЫЕ игры и игрушки 2022\ФОТО\IMG_4555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 l="22302" t="31137" r="22082" b="38609"/>
          <a:stretch>
            <a:fillRect/>
          </a:stretch>
        </p:blipFill>
        <p:spPr bwMode="auto">
          <a:xfrm>
            <a:off x="6500826" y="3643314"/>
            <a:ext cx="2417817" cy="28455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23589" b="21975"/>
          <a:stretch>
            <a:fillRect/>
          </a:stretch>
        </p:blipFill>
        <p:spPr bwMode="auto">
          <a:xfrm>
            <a:off x="214282" y="357166"/>
            <a:ext cx="2729541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t="28730" b="10786"/>
          <a:stretch>
            <a:fillRect/>
          </a:stretch>
        </p:blipFill>
        <p:spPr bwMode="auto">
          <a:xfrm>
            <a:off x="3071802" y="142852"/>
            <a:ext cx="2786083" cy="3645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print"/>
          <a:srcRect l="13685" t="20564" b="21976"/>
          <a:stretch>
            <a:fillRect/>
          </a:stretch>
        </p:blipFill>
        <p:spPr bwMode="auto">
          <a:xfrm>
            <a:off x="6215074" y="214290"/>
            <a:ext cx="2528093" cy="3641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5" cstate="print"/>
          <a:srcRect l="14637" t="24862" b="27782"/>
          <a:stretch>
            <a:fillRect/>
          </a:stretch>
        </p:blipFill>
        <p:spPr bwMode="auto">
          <a:xfrm>
            <a:off x="4286248" y="3571852"/>
            <a:ext cx="2737865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6" cstate="print"/>
          <a:srcRect l="45561" t="37257" b="28320"/>
          <a:stretch>
            <a:fillRect/>
          </a:stretch>
        </p:blipFill>
        <p:spPr bwMode="auto">
          <a:xfrm>
            <a:off x="1428728" y="3492951"/>
            <a:ext cx="2459753" cy="3365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35685" b="34073"/>
          <a:stretch>
            <a:fillRect/>
          </a:stretch>
        </p:blipFill>
        <p:spPr bwMode="auto">
          <a:xfrm>
            <a:off x="357158" y="428604"/>
            <a:ext cx="382135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t="37198" b="34072"/>
          <a:stretch>
            <a:fillRect/>
          </a:stretch>
        </p:blipFill>
        <p:spPr bwMode="auto">
          <a:xfrm>
            <a:off x="4500562" y="357166"/>
            <a:ext cx="413740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4"/>
          <a:srcRect t="36852" b="35610"/>
          <a:stretch>
            <a:fillRect/>
          </a:stretch>
        </p:blipFill>
        <p:spPr bwMode="auto">
          <a:xfrm>
            <a:off x="4429124" y="3242060"/>
            <a:ext cx="4510366" cy="268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6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/>
          <a:srcRect t="35417" b="33333"/>
          <a:stretch>
            <a:fillRect/>
          </a:stretch>
        </p:blipFill>
        <p:spPr bwMode="auto">
          <a:xfrm>
            <a:off x="285720" y="3235852"/>
            <a:ext cx="3786214" cy="2559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C:\Users\Лаура\Desktop\НАРОДНЫЕ игры и игрушки 2022\ФОТО\IMG_4548.PNG"/>
          <p:cNvPicPr>
            <a:picLocks noChangeAspect="1" noChangeArrowheads="1"/>
          </p:cNvPicPr>
          <p:nvPr/>
        </p:nvPicPr>
        <p:blipFill>
          <a:blip r:embed="rId2" cstate="print"/>
          <a:srcRect t="24703" b="14146"/>
          <a:stretch>
            <a:fillRect/>
          </a:stretch>
        </p:blipFill>
        <p:spPr bwMode="auto">
          <a:xfrm>
            <a:off x="3143240" y="285728"/>
            <a:ext cx="2645805" cy="3500462"/>
          </a:xfrm>
          <a:prstGeom prst="rect">
            <a:avLst/>
          </a:prstGeom>
          <a:noFill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 cstate="print"/>
          <a:srcRect t="22076" b="15927"/>
          <a:stretch>
            <a:fillRect/>
          </a:stretch>
        </p:blipFill>
        <p:spPr bwMode="auto">
          <a:xfrm>
            <a:off x="214282" y="214290"/>
            <a:ext cx="2500298" cy="335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4" cstate="print"/>
          <a:srcRect t="6955" b="18951"/>
          <a:stretch>
            <a:fillRect/>
          </a:stretch>
        </p:blipFill>
        <p:spPr bwMode="auto">
          <a:xfrm>
            <a:off x="6715140" y="285728"/>
            <a:ext cx="2214578" cy="355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3" name="Picture 5" descr="C:\Users\Лаура\Desktop\НАРОДНЫЕ игры и игрушки 2022\ФОТО\IMG_4539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 t="13004" b="15927"/>
          <a:stretch>
            <a:fillRect/>
          </a:stretch>
        </p:blipFill>
        <p:spPr bwMode="auto">
          <a:xfrm>
            <a:off x="1428728" y="3500414"/>
            <a:ext cx="2183632" cy="3357586"/>
          </a:xfrm>
          <a:prstGeom prst="rect">
            <a:avLst/>
          </a:prstGeom>
          <a:noFill/>
        </p:spPr>
      </p:pic>
      <p:pic>
        <p:nvPicPr>
          <p:cNvPr id="48134" name="Picture 6" descr="C:\Users\Лаура\Desktop\НАРОДНЫЕ игры и игрушки 2022\ФОТО\IMG_4544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 t="19052" b="9879"/>
          <a:stretch>
            <a:fillRect/>
          </a:stretch>
        </p:blipFill>
        <p:spPr bwMode="auto">
          <a:xfrm>
            <a:off x="5000628" y="3500414"/>
            <a:ext cx="2183632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«Мастерская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игрушек»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36868" name="Picture 4" descr="C:\Users\Лаура\Desktop\НАРОДНЫЕ игры и игрушки 2022\ФОТО\PHOTO-2022-11-02-14-00-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42844" y="0"/>
            <a:ext cx="3114672" cy="4152896"/>
          </a:xfrm>
          <a:prstGeom prst="rect">
            <a:avLst/>
          </a:prstGeom>
          <a:noFill/>
        </p:spPr>
      </p:pic>
      <p:pic>
        <p:nvPicPr>
          <p:cNvPr id="36869" name="Picture 5" descr="C:\Users\Лаура\Desktop\НАРОДНЫЕ игры и игрушки 2022\ФОТО\PHOTO-2022-11-02-14-01-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6082906" y="0"/>
            <a:ext cx="3061094" cy="4081458"/>
          </a:xfrm>
          <a:prstGeom prst="rect">
            <a:avLst/>
          </a:prstGeom>
          <a:noFill/>
        </p:spPr>
      </p:pic>
      <p:pic>
        <p:nvPicPr>
          <p:cNvPr id="36870" name="Picture 6" descr="C:\Users\Лаура\Desktop\НАРОДНЫЕ игры и игрушки 2022\ФОТО\PHOTO-2022-11-02-14-00-55 (1).jpg"/>
          <p:cNvPicPr>
            <a:picLocks noChangeAspect="1" noChangeArrowheads="1"/>
          </p:cNvPicPr>
          <p:nvPr/>
        </p:nvPicPr>
        <p:blipFill>
          <a:blip r:embed="rId4"/>
          <a:srcRect l="9736" t="14310" r="6566"/>
          <a:stretch>
            <a:fillRect/>
          </a:stretch>
        </p:blipFill>
        <p:spPr bwMode="auto">
          <a:xfrm>
            <a:off x="2714612" y="3929066"/>
            <a:ext cx="3814455" cy="2928934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857232"/>
            <a:ext cx="235745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2" name="Picture 8" descr="C:\Users\Лаура\Desktop\НАРОДНЫЕ игры и игрушки 2022\ФОТО\шаблоны\3d78e39ea18bd0c4369d08497ali--kukly-i-igrushki-kukla-uspeshnitsa-yantarnitsa.jpg"/>
          <p:cNvPicPr>
            <a:picLocks noChangeAspect="1" noChangeArrowheads="1"/>
          </p:cNvPicPr>
          <p:nvPr/>
        </p:nvPicPr>
        <p:blipFill>
          <a:blip r:embed="rId6" cstate="print"/>
          <a:srcRect l="20625" r="23124" b="2498"/>
          <a:stretch>
            <a:fillRect/>
          </a:stretch>
        </p:blipFill>
        <p:spPr bwMode="auto">
          <a:xfrm>
            <a:off x="7143768" y="4071942"/>
            <a:ext cx="1607341" cy="2786058"/>
          </a:xfrm>
          <a:prstGeom prst="rect">
            <a:avLst/>
          </a:prstGeom>
          <a:noFill/>
        </p:spPr>
      </p:pic>
      <p:pic>
        <p:nvPicPr>
          <p:cNvPr id="36874" name="Picture 10" descr="C:\Users\Лаура\Desktop\НАРОДНЫЕ игры и игрушки 2022\ФОТО\PHOTO-2022-11-02-15-06-07.jpg"/>
          <p:cNvPicPr>
            <a:picLocks noChangeAspect="1" noChangeArrowheads="1"/>
          </p:cNvPicPr>
          <p:nvPr/>
        </p:nvPicPr>
        <p:blipFill>
          <a:blip r:embed="rId7"/>
          <a:srcRect b="7588"/>
          <a:stretch>
            <a:fillRect/>
          </a:stretch>
        </p:blipFill>
        <p:spPr bwMode="auto">
          <a:xfrm>
            <a:off x="500034" y="4038092"/>
            <a:ext cx="1928826" cy="2819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928802"/>
            <a:ext cx="3125445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6451" b="8367"/>
          <a:stretch>
            <a:fillRect/>
          </a:stretch>
        </p:blipFill>
        <p:spPr bwMode="auto">
          <a:xfrm>
            <a:off x="142844" y="2285992"/>
            <a:ext cx="322721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6" name="Picture 4" descr="C:\Users\Лаура\Desktop\НАРОДНЫЕ игры и игрушки 2022\ФОТО\PHOTO-2022-11-02-07-59-4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500430" y="500042"/>
            <a:ext cx="2180492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280" cy="659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928670"/>
            <a:ext cx="6715172" cy="560406"/>
          </a:xfrm>
        </p:spPr>
        <p:txBody>
          <a:bodyPr>
            <a:no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Задачи </a:t>
            </a:r>
            <a:r>
              <a:rPr lang="ru-RU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тематической  недели</a:t>
            </a:r>
            <a:r>
              <a:rPr lang="ru-RU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500174"/>
            <a:ext cx="6643734" cy="4429156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itchFamily="2" charset="2"/>
              <a:buChar char="v"/>
            </a:pPr>
            <a:r>
              <a:rPr lang="kk-KZ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Изучить теоретический </a:t>
            </a:r>
            <a:r>
              <a:rPr lang="kk-KZ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 по ознакомлению дошкольников с национальной культурой.</a:t>
            </a: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v"/>
            </a:pPr>
            <a:r>
              <a:rPr lang="kk-KZ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Рассмотреть </a:t>
            </a:r>
            <a:r>
              <a:rPr lang="kk-KZ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национальные игры,  как область воспитательных  воздействий в ДО.</a:t>
            </a: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v"/>
            </a:pPr>
            <a:r>
              <a:rPr lang="kk-KZ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Разработать </a:t>
            </a:r>
            <a:r>
              <a:rPr lang="kk-KZ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систему и методические рекомендации  работы народных игр в дошкольном </a:t>
            </a:r>
            <a:r>
              <a:rPr lang="kk-KZ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отделении по </a:t>
            </a:r>
            <a:r>
              <a:rPr lang="kk-KZ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приобщению детей к истокам национальной культуры.</a:t>
            </a: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процессе игры развить у дошкольников навыки взаимодействия, сотрудничества, взаимопомощи.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Укрепления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здоровья детей, их  физического, культурного      и  эмоционального развития, воспитания патриотизма и любви к России и малой родине – Кабардино-Балкарии.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C:\Users\Лаура\Desktop\НАРОДНЫЕ игры и игрушки 2022\ФОТО\PHOTO-2022-11-02-06-04-15 (2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71934" y="214290"/>
            <a:ext cx="3740156" cy="2805117"/>
          </a:xfrm>
          <a:prstGeom prst="rect">
            <a:avLst/>
          </a:prstGeom>
          <a:noFill/>
        </p:spPr>
      </p:pic>
      <p:pic>
        <p:nvPicPr>
          <p:cNvPr id="39940" name="Picture 4" descr="C:\Users\Лаура\Desktop\НАРОДНЫЕ игры и игрушки 2022\ФОТО\PHOTO-2022-11-02-06-04-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679034"/>
            <a:ext cx="3857652" cy="2893240"/>
          </a:xfrm>
          <a:prstGeom prst="rect">
            <a:avLst/>
          </a:prstGeom>
          <a:noFill/>
        </p:spPr>
      </p:pic>
      <p:pic>
        <p:nvPicPr>
          <p:cNvPr id="39941" name="Picture 5" descr="C:\Users\Лаура\Desktop\НАРОДНЫЕ игры и игрушки 2022\ФОТО\PHOTO-2022-11-02-06-04-16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42852"/>
            <a:ext cx="2564609" cy="3419479"/>
          </a:xfrm>
          <a:prstGeom prst="rect">
            <a:avLst/>
          </a:prstGeom>
          <a:noFill/>
        </p:spPr>
      </p:pic>
      <p:pic>
        <p:nvPicPr>
          <p:cNvPr id="39942" name="Picture 6" descr="C:\Users\Лаура\Desktop\НАРОДНЫЕ игры и игрушки 2022\ФОТО\PHOTO-2022-11-02-06-04-16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3143248"/>
            <a:ext cx="2643206" cy="35242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C:\Users\Лаура\Desktop\НАРОДНЫЕ игры и игрушки 2022\ФОТО\IMG-20211122-WA01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14488"/>
            <a:ext cx="2656968" cy="3538542"/>
          </a:xfrm>
          <a:prstGeom prst="rect">
            <a:avLst/>
          </a:prstGeom>
          <a:noFill/>
        </p:spPr>
      </p:pic>
      <p:pic>
        <p:nvPicPr>
          <p:cNvPr id="49156" name="Picture 4" descr="C:\Users\Лаура\Desktop\НАРОДНЫЕ игры и игрушки 2022\ФОТО\IMG-20211122-WA01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0"/>
            <a:ext cx="2786082" cy="3710497"/>
          </a:xfrm>
          <a:prstGeom prst="rect">
            <a:avLst/>
          </a:prstGeom>
          <a:noFill/>
        </p:spPr>
      </p:pic>
      <p:pic>
        <p:nvPicPr>
          <p:cNvPr id="49157" name="Picture 5" descr="C:\Users\Лаура\Desktop\НАРОДНЫЕ игры и игрушки 2022\ФОТО\IMG-20211122-WA01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428736"/>
            <a:ext cx="2978809" cy="3967170"/>
          </a:xfrm>
          <a:prstGeom prst="rect">
            <a:avLst/>
          </a:prstGeom>
          <a:noFill/>
        </p:spPr>
      </p:pic>
      <p:pic>
        <p:nvPicPr>
          <p:cNvPr id="9" name="Picture 2" descr="C:\Users\Лаура\Desktop\НАРОДНЫЕ игры и игрушки 2022\ФОТО\IMG-20211122-WA0124.jpg"/>
          <p:cNvPicPr>
            <a:picLocks noChangeAspect="1" noChangeArrowheads="1"/>
          </p:cNvPicPr>
          <p:nvPr/>
        </p:nvPicPr>
        <p:blipFill>
          <a:blip r:embed="rId5"/>
          <a:srcRect b="22301"/>
          <a:stretch>
            <a:fillRect/>
          </a:stretch>
        </p:blipFill>
        <p:spPr bwMode="auto">
          <a:xfrm>
            <a:off x="2786050" y="3571876"/>
            <a:ext cx="3211081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Лаура\Desktop\НАРОДНЫЕ игры и игрушки 2022\ФОТО\PHOTO-2022-11-02-07-51-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42852"/>
            <a:ext cx="2763365" cy="3681418"/>
          </a:xfrm>
          <a:prstGeom prst="rect">
            <a:avLst/>
          </a:prstGeom>
          <a:noFill/>
        </p:spPr>
      </p:pic>
      <p:pic>
        <p:nvPicPr>
          <p:cNvPr id="9" name="Picture 3" descr="C:\Users\Лаура\Desktop\НАРОДНЫЕ игры и игрушки 2022\ФОТО\PHOTO-2022-11-02-07-51-05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484610"/>
            <a:ext cx="2532151" cy="3373390"/>
          </a:xfrm>
          <a:prstGeom prst="rect">
            <a:avLst/>
          </a:prstGeom>
          <a:noFill/>
        </p:spPr>
      </p:pic>
      <p:pic>
        <p:nvPicPr>
          <p:cNvPr id="12" name="Picture 4" descr="C:\Users\Лаура\Desktop\НАРОДНЫЕ игры и игрушки 2022\ФОТО\PHOTO-2022-11-02-07-51-07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286124"/>
            <a:ext cx="2573893" cy="3429000"/>
          </a:xfrm>
          <a:prstGeom prst="rect">
            <a:avLst/>
          </a:prstGeom>
          <a:noFill/>
        </p:spPr>
      </p:pic>
      <p:pic>
        <p:nvPicPr>
          <p:cNvPr id="50181" name="Picture 5" descr="C:\Users\Лаура\Desktop\НАРОДНЫЕ игры и игрушки 2022\ФОТО\PHOTO-2022-11-02-07-51-08 (2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215074" y="214290"/>
            <a:ext cx="2602495" cy="3467104"/>
          </a:xfrm>
          <a:prstGeom prst="rect">
            <a:avLst/>
          </a:prstGeom>
          <a:noFill/>
        </p:spPr>
      </p:pic>
      <p:pic>
        <p:nvPicPr>
          <p:cNvPr id="50182" name="Picture 6" descr="C:\Users\Лаура\Desktop\НАРОДНЫЕ игры и игрушки 2022\ФОТО\PHOTO-2022-11-02-07-51-09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28596" y="214290"/>
            <a:ext cx="2244632" cy="2990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Лаура\Desktop\НАРОДНЫЕ игры и игрушки 2022\ФОТО\PHOTO-2022-11-02-08-30-32 (7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14290"/>
            <a:ext cx="2428892" cy="3238523"/>
          </a:xfrm>
          <a:prstGeom prst="rect">
            <a:avLst/>
          </a:prstGeom>
          <a:noFill/>
        </p:spPr>
      </p:pic>
      <p:pic>
        <p:nvPicPr>
          <p:cNvPr id="51203" name="Picture 3" descr="C:\Users\Лаура\Desktop\НАРОДНЫЕ игры и игрушки 2022\ФОТО\PHOTO-2022-11-02-08-30-32 (10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42852"/>
            <a:ext cx="2411033" cy="3214710"/>
          </a:xfrm>
          <a:prstGeom prst="rect">
            <a:avLst/>
          </a:prstGeom>
          <a:noFill/>
        </p:spPr>
      </p:pic>
      <p:pic>
        <p:nvPicPr>
          <p:cNvPr id="51204" name="Picture 4" descr="C:\Users\Лаура\Desktop\НАРОДНЫЕ игры и игрушки 2022\ФОТО\PHOTO-2022-11-02-08-30-32 (15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290"/>
            <a:ext cx="2464612" cy="3286148"/>
          </a:xfrm>
          <a:prstGeom prst="rect">
            <a:avLst/>
          </a:prstGeom>
          <a:noFill/>
        </p:spPr>
      </p:pic>
      <p:pic>
        <p:nvPicPr>
          <p:cNvPr id="51205" name="Picture 5" descr="C:\Users\Лаура\Desktop\НАРОДНЫЕ игры и игрушки 2022\ФОТО\PHOTO-2022-11-02-08-30-32 (16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500438"/>
            <a:ext cx="1965228" cy="3214686"/>
          </a:xfrm>
          <a:prstGeom prst="rect">
            <a:avLst/>
          </a:prstGeom>
          <a:noFill/>
        </p:spPr>
      </p:pic>
      <p:pic>
        <p:nvPicPr>
          <p:cNvPr id="51206" name="Picture 6" descr="C:\Users\Лаура\Desktop\НАРОДНЫЕ игры и игрушки 2022\ФОТО\PHOTO-2022-11-02-08-30-32 (19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6858016" y="3357562"/>
            <a:ext cx="2041985" cy="3356328"/>
          </a:xfrm>
          <a:prstGeom prst="rect">
            <a:avLst/>
          </a:prstGeom>
          <a:noFill/>
        </p:spPr>
      </p:pic>
      <p:pic>
        <p:nvPicPr>
          <p:cNvPr id="51207" name="Picture 7" descr="C:\Users\Лаура\Desktop\НАРОДНЫЕ игры и игрушки 2022\ФОТО\PHOTO-2022-11-02-08-30-32 (18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60" y="3429000"/>
            <a:ext cx="1968501" cy="3286124"/>
          </a:xfrm>
          <a:prstGeom prst="rect">
            <a:avLst/>
          </a:prstGeom>
          <a:noFill/>
        </p:spPr>
      </p:pic>
      <p:pic>
        <p:nvPicPr>
          <p:cNvPr id="51208" name="Picture 8" descr="C:\Users\Лаура\Desktop\НАРОДНЫЕ игры и игрушки 2022\ФОТО\PHOTO-2022-11-02-08-30-32 (21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3357562"/>
            <a:ext cx="2060425" cy="33226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Лаура\Desktop\НАРОДНЫЕ игры и игрушки 2022\ФОТО\PHOTO-2022-11-02-08-31-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2493171" cy="3324228"/>
          </a:xfrm>
          <a:prstGeom prst="rect">
            <a:avLst/>
          </a:prstGeom>
          <a:noFill/>
        </p:spPr>
      </p:pic>
      <p:pic>
        <p:nvPicPr>
          <p:cNvPr id="52227" name="Picture 3" descr="C:\Users\Лаура\Desktop\НАРОДНЫЕ игры и игрушки 2022\ФОТО\PHOTO-2022-11-02-08-30-32 (13).jpg"/>
          <p:cNvPicPr>
            <a:picLocks noChangeAspect="1" noChangeArrowheads="1"/>
          </p:cNvPicPr>
          <p:nvPr/>
        </p:nvPicPr>
        <p:blipFill>
          <a:blip r:embed="rId3"/>
          <a:srcRect b="10495"/>
          <a:stretch>
            <a:fillRect/>
          </a:stretch>
        </p:blipFill>
        <p:spPr bwMode="auto">
          <a:xfrm>
            <a:off x="3120084" y="142852"/>
            <a:ext cx="2693729" cy="3214710"/>
          </a:xfrm>
          <a:prstGeom prst="rect">
            <a:avLst/>
          </a:prstGeom>
          <a:noFill/>
        </p:spPr>
      </p:pic>
      <p:pic>
        <p:nvPicPr>
          <p:cNvPr id="52228" name="Picture 4" descr="C:\Users\Лаура\Desktop\НАРОДНЫЕ игры и игрушки 2022\ФОТО\PHOTO-2022-11-02-08-30-32 (9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214290"/>
            <a:ext cx="2545557" cy="3394076"/>
          </a:xfrm>
          <a:prstGeom prst="rect">
            <a:avLst/>
          </a:prstGeom>
          <a:noFill/>
        </p:spPr>
      </p:pic>
      <p:pic>
        <p:nvPicPr>
          <p:cNvPr id="52229" name="Picture 5" descr="C:\Users\Лаура\Desktop\НАРОДНЫЕ игры и игрушки 2022\ФОТО\PHOTO-2022-11-02-08-30-32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3286124"/>
            <a:ext cx="2678907" cy="3571876"/>
          </a:xfrm>
          <a:prstGeom prst="rect">
            <a:avLst/>
          </a:prstGeom>
          <a:noFill/>
        </p:spPr>
      </p:pic>
      <p:pic>
        <p:nvPicPr>
          <p:cNvPr id="52230" name="Picture 6" descr="C:\Users\Лаура\Desktop\НАРОДНЫЕ игры и игрушки 2022\ФОТО\PHOTO-2022-11-02-08-30-32 (6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894652" y="3286124"/>
            <a:ext cx="2678907" cy="3571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Лаура\Desktop\НАРОДНЫЕ игры и игрушки 2022\ФОТО\PHOTO-2022-11-02-08-30-32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2493171" cy="3324228"/>
          </a:xfrm>
          <a:prstGeom prst="rect">
            <a:avLst/>
          </a:prstGeom>
          <a:noFill/>
        </p:spPr>
      </p:pic>
      <p:pic>
        <p:nvPicPr>
          <p:cNvPr id="53251" name="Picture 3" descr="C:\Users\Лаура\Desktop\НАРОДНЫЕ игры и игрушки 2022\ФОТО\PHOTO-2022-11-02-08-30-32 (20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42852"/>
            <a:ext cx="2686044" cy="3581392"/>
          </a:xfrm>
          <a:prstGeom prst="rect">
            <a:avLst/>
          </a:prstGeom>
          <a:noFill/>
        </p:spPr>
      </p:pic>
      <p:pic>
        <p:nvPicPr>
          <p:cNvPr id="53252" name="Picture 4" descr="C:\Users\Лаура\Desktop\НАРОДНЫЕ игры и игрушки 2022\ФОТО\PHOTO-2022-11-02-08-30-32 (2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0"/>
            <a:ext cx="2599136" cy="3465514"/>
          </a:xfrm>
          <a:prstGeom prst="rect">
            <a:avLst/>
          </a:prstGeom>
          <a:noFill/>
        </p:spPr>
      </p:pic>
      <p:pic>
        <p:nvPicPr>
          <p:cNvPr id="53253" name="Picture 5" descr="C:\Users\Лаура\Desktop\НАРОДНЫЕ игры и игрушки 2022\ФОТО\PHOTO-2022-11-02-08-30-32 (2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429000"/>
            <a:ext cx="2571750" cy="3429000"/>
          </a:xfrm>
          <a:prstGeom prst="rect">
            <a:avLst/>
          </a:prstGeom>
          <a:noFill/>
        </p:spPr>
      </p:pic>
      <p:pic>
        <p:nvPicPr>
          <p:cNvPr id="53254" name="Picture 6" descr="C:\Users\Лаура\Desktop\НАРОДНЫЕ игры и игрушки 2022\ФОТО\PHOTO-2022-11-02-08-30-32 (24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04" y="3463924"/>
            <a:ext cx="2545557" cy="3394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143932" cy="785794"/>
          </a:xfr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СПАСИБО ЗА ВНИМАНИЕ!!!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7" name="Picture 5" descr="https://pic.udmddn.ru/wp-content/uploads/2020/08/azerbajdzhane-1200x6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8786874" cy="5072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928670"/>
            <a:ext cx="6858048" cy="560406"/>
          </a:xfrm>
        </p:spPr>
        <p:txBody>
          <a:bodyPr>
            <a:no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ПЛАН </a:t>
            </a:r>
            <a:b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проведения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тематической 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недели: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85851" y="1714488"/>
          <a:ext cx="6643735" cy="4214841"/>
        </p:xfrm>
        <a:graphic>
          <a:graphicData uri="http://schemas.openxmlformats.org/drawingml/2006/table">
            <a:tbl>
              <a:tblPr/>
              <a:tblGrid>
                <a:gridCol w="1117723"/>
                <a:gridCol w="1134406"/>
                <a:gridCol w="4391606"/>
              </a:tblGrid>
              <a:tr h="4406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День недели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Тема дня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Содержание работы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42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В течение недели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«Все о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народных</a:t>
                      </a: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игр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ах и игрушках»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подготовка атрибутов к играм;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создание картотеки народных игр 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закрепление правил народных игр;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выставка  конкурс  детско-родительских  </a:t>
                      </a: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работ;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разучивание народных игр, считалок;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рассматривание народных игрушек;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знакомство детей  с традиционными народными играми и игрушками;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экскурсия в краеведческий музей</a:t>
                      </a: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;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разучивание национальных пословиц и загадок;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знакомство с национальными музыкальными инструментами народов, заселяющих КБР (гармонь русская и национальная, балалайка, </a:t>
                      </a:r>
                      <a:r>
                        <a:rPr lang="ru-RU" sz="1300" b="1" i="0" dirty="0" err="1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пшикапшина</a:t>
                      </a: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знакомство с народным сказками и </a:t>
                      </a: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легендами;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проведение утренних зарядок,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300" b="1" i="0" baseline="0" dirty="0" err="1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физминуток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по теме недели;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анкетирование родителей.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14414" y="1000108"/>
          <a:ext cx="6643734" cy="4929222"/>
        </p:xfrm>
        <a:graphic>
          <a:graphicData uri="http://schemas.openxmlformats.org/drawingml/2006/table">
            <a:tbl>
              <a:tblPr/>
              <a:tblGrid>
                <a:gridCol w="1245700"/>
                <a:gridCol w="1398734"/>
                <a:gridCol w="3999300"/>
              </a:tblGrid>
              <a:tr h="3102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День недели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Тема дня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Содержание работы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9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 err="1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Понедель</a:t>
                      </a:r>
                      <a:endParaRPr lang="ru-RU" sz="1300" b="1" i="0" dirty="0" smtClean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ник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17.10.2022г.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«В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мире любимых игр и игрушек</a:t>
                      </a: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» 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Просмотр мультфильмов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по мотивам народных сказок.</a:t>
                      </a:r>
                      <a:endParaRPr lang="ru-RU" sz="1300" b="1" i="0" dirty="0" smtClean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2. БЕСЕДЫ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с детьми «Истории о народных играх и игрушках»,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«В какие игры и  игрушки играли  в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старину?»</a:t>
                      </a: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Адыгэ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джэгук1э 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дахэхэр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и др.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 </a:t>
                      </a: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Рассматривание иллюстраций. 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4. </a:t>
                      </a: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ООД по речевому развитию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с элементами НРК.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5. Создание стенда для родителей по теме Недели.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6. Привлечение родителей к созданию мини- музея «Народная игрушка».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7. Рассказы воспитанников «Моя любимая игрушка».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8. Консультации для родителей 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«Использование народных игр в воспитании детей».</a:t>
                      </a:r>
                      <a:endParaRPr lang="ru-RU" sz="1300" b="1" i="0" baseline="0" dirty="0" smtClean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9.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Д/И «Что сначала - что потом», «Что изменилось?»,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«Найди вещь»,  «Четвёртый лишний», «Обед для матрешек»,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«Какие предметы сделал кузнец, а какие гончар?» и др. </a:t>
                      </a:r>
                      <a:endParaRPr lang="ru-RU" sz="1300" b="1" i="0" baseline="0" dirty="0" smtClean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214414" y="1000108"/>
          <a:ext cx="6643734" cy="4929222"/>
        </p:xfrm>
        <a:graphic>
          <a:graphicData uri="http://schemas.openxmlformats.org/drawingml/2006/table">
            <a:tbl>
              <a:tblPr/>
              <a:tblGrid>
                <a:gridCol w="1245700"/>
                <a:gridCol w="1398734"/>
                <a:gridCol w="3999300"/>
              </a:tblGrid>
              <a:tr h="25850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День недели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Тема дня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Содержание работы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07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Вторник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18.10.2022г.</a:t>
                      </a:r>
                      <a:endParaRPr lang="ru-RU" sz="1300" b="1" i="0" dirty="0" smtClean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«День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кабардинских народных игр»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 фильма   об  адыгском этикете    «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Адыгэ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Хабзэ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kumimoji="0" lang="ru-RU" sz="1300" b="1" i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kumimoji="0" lang="ru-RU" sz="1300" b="1" i="0" kern="12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kumimoji="0" lang="ru-RU" sz="1300" b="1" i="0" kern="1200" baseline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300" b="1" i="0" kern="12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ООД по </a:t>
                      </a:r>
                      <a:r>
                        <a:rPr kumimoji="0" lang="ru-RU" sz="1300" b="1" i="0" kern="1200" baseline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познавательному </a:t>
                      </a:r>
                      <a:r>
                        <a:rPr kumimoji="0" lang="ru-RU" sz="1300" b="1" i="0" kern="12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развитию</a:t>
                      </a:r>
                      <a:r>
                        <a:rPr kumimoji="0" lang="ru-RU" sz="1300" b="1" i="0" kern="1200" baseline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300" b="1" i="0" kern="12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 элементами НРК.</a:t>
                      </a:r>
                      <a:endParaRPr kumimoji="0" lang="ru-RU" sz="1300" b="1" i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3. Подвижные кабардинские игры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Дэшхуей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», «Пы1э щ1эдз», «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Шыгъажэ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», «К1апсэ 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зэпекъу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»,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Перепрыжки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»,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Лъэс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шу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 (пеший всадник) ,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Къру-къру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», «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Хьэндыркъуакъуэ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пк1эн» , «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Мэл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щохъуэ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», «Ручеек», «Красная ленточка», 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kumimoji="0" lang="ru-RU" sz="1300" b="1" i="0" kern="1200" baseline="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Дадэ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 мэрак1уэр </a:t>
                      </a:r>
                      <a:r>
                        <a:rPr kumimoji="0" lang="ru-RU" sz="1300" b="1" i="0" kern="1200" baseline="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къыдодыгъу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», «Затейники», «К1эн </a:t>
                      </a:r>
                      <a:r>
                        <a:rPr kumimoji="0" lang="ru-RU" sz="1300" b="1" i="0" kern="1200" baseline="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джэгу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»,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Дзыгъуэ-джэду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», «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Лошкэ-шынакъ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», «Под буркой»  и др.</a:t>
                      </a:r>
                      <a:endParaRPr kumimoji="0" lang="ru-RU" sz="1300" b="1" i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 Игры на развитие  силы, ловкости, меткости, гибкости 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300" b="1" i="0" kern="1200" baseline="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Шу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(всадник),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Мывэ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дзыныр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 (бросок камня), «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Андэгурэ-ашэгурэ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»,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Уэс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Iэшк1эдз" (бросок снежных комьев), «Палка для колеса», "К1эн" (фортуна),  «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Лъэф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и др.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5. Сюжетно-ролевые игры: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Сымэджэщ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», «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Унагъуэ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», «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Мэкъур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къыдошэж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», 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«Пщэф1ап1э»,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«Хьэщ1эщ зыгъэдэхап1э»,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«Школ», «Джагуак1уэхэр» 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и др.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6.  Дидактическая игра: «Какие животные КБР занесены в Красную книгу?»</a:t>
                      </a:r>
                      <a:endParaRPr kumimoji="0" lang="ru-RU" sz="13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57290" y="1000108"/>
          <a:ext cx="6643734" cy="4432845"/>
        </p:xfrm>
        <a:graphic>
          <a:graphicData uri="http://schemas.openxmlformats.org/drawingml/2006/table">
            <a:tbl>
              <a:tblPr/>
              <a:tblGrid>
                <a:gridCol w="1071570"/>
                <a:gridCol w="1132125"/>
                <a:gridCol w="4440039"/>
              </a:tblGrid>
              <a:tr h="3571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День недели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Тема дня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Содержание </a:t>
                      </a: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работы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6605">
                <a:tc>
                  <a:txBody>
                    <a:bodyPr/>
                    <a:lstStyle/>
                    <a:p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Среда</a:t>
                      </a:r>
                    </a:p>
                    <a:p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19.10.2022г.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«День народного творчества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1.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Беседа о национальных праздниках КБР</a:t>
                      </a:r>
                      <a:endParaRPr kumimoji="0" lang="ru-RU" sz="1300" b="1" i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2.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Игра-театрализация народных сказок в разных возрастных группах.</a:t>
                      </a:r>
                      <a:endParaRPr kumimoji="0" lang="ru-RU" sz="1300" b="1" i="0" kern="1200" dirty="0" smtClean="0">
                        <a:solidFill>
                          <a:srgbClr val="FF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3.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быгрывание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обрядов: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Адыгэ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нысашэ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», «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Унэишэ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»,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300" b="1" i="0" kern="1200" dirty="0" err="1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Кхъуей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i="0" kern="1200" baseline="0" dirty="0" err="1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плъыжь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к1эрыщ1э», «</a:t>
                      </a:r>
                      <a:r>
                        <a:rPr kumimoji="0" lang="ru-RU" sz="1300" b="1" i="0" kern="1200" baseline="0" dirty="0" err="1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Гущэхэпхэ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», «</a:t>
                      </a:r>
                      <a:r>
                        <a:rPr kumimoji="0" lang="ru-RU" sz="1300" b="1" i="0" kern="1200" baseline="0" dirty="0" err="1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Лъэтеувэ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».</a:t>
                      </a:r>
                      <a:endParaRPr kumimoji="0" lang="ru-RU" sz="1300" b="1" i="0" kern="1200" dirty="0" smtClean="0">
                        <a:solidFill>
                          <a:srgbClr val="FF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4.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«Играем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в кукольный театр!» - инсценировки сказок детьми.</a:t>
                      </a:r>
                      <a:endParaRPr kumimoji="0" lang="ru-RU" sz="1300" b="1" i="0" kern="1200" dirty="0" smtClean="0">
                        <a:solidFill>
                          <a:srgbClr val="FF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5. 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Дидактические игры по художественной деятельности: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«Одень куклу в национальный костюм», «Подбери предметы по картинке», «Составь узор», «Русский сувенир», «Укрась избу», «Художественный салон», </a:t>
                      </a:r>
                      <a:r>
                        <a:rPr kumimoji="0" lang="ru-RU" sz="1300" b="1" i="0" u="non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«Угадай, какая роспись», «Узнай элементы узора» и др.</a:t>
                      </a:r>
                      <a:endParaRPr kumimoji="0" lang="ru-RU" sz="1300" b="1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300" b="1" i="0" u="none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300" b="1" i="0" u="none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300" b="1" i="0" kern="1200" dirty="0" smtClean="0">
                        <a:solidFill>
                          <a:srgbClr val="FF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85852" y="1000108"/>
          <a:ext cx="6572296" cy="4500594"/>
        </p:xfrm>
        <a:graphic>
          <a:graphicData uri="http://schemas.openxmlformats.org/drawingml/2006/table">
            <a:tbl>
              <a:tblPr/>
              <a:tblGrid>
                <a:gridCol w="1263903"/>
                <a:gridCol w="1335327"/>
                <a:gridCol w="3973066"/>
              </a:tblGrid>
              <a:tr h="4639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День недели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Тема дня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Содержание работы</a:t>
                      </a:r>
                    </a:p>
                  </a:txBody>
                  <a:tcPr marL="60237" marR="602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660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Четверг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20.10.2022г.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Мастерская игрушек</a:t>
                      </a:r>
                      <a:r>
                        <a:rPr lang="ru-RU" sz="1300" b="1" i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»</a:t>
                      </a:r>
                      <a:r>
                        <a:rPr lang="ru-RU" sz="1300" b="1" i="0" baseline="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endParaRPr lang="ru-RU" sz="1300" b="1" i="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 ООД по художественно-эстетическому развитию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«Город мастеров»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 элементами НРК.</a:t>
                      </a:r>
                      <a:endParaRPr kumimoji="0" lang="ru-RU" sz="13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2. Конструирование «Игрушечный городок»,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«Смастери игрушку сам», «Наряд для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национальных кукол», «Сложи </a:t>
                      </a:r>
                      <a:r>
                        <a:rPr kumimoji="0" lang="ru-RU" sz="13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пазлы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»,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«Мы модельеры» - раскраска</a:t>
                      </a: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 вырезание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кукол в национальных костюмах. </a:t>
                      </a:r>
                      <a:endParaRPr kumimoji="0" lang="ru-RU" sz="1300" b="1" i="0" kern="1200" baseline="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i="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3. Рисование: «Моя любимая игрушка», «Кукла в национальном костюме», </a:t>
                      </a:r>
                      <a:r>
                        <a:rPr kumimoji="0" lang="ru-RU" sz="13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«Кувшины народов Кавказа»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i="0" kern="18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4. Выставка творческих детско-родительских работ «Мастерим</a:t>
                      </a:r>
                      <a:r>
                        <a:rPr kumimoji="0" lang="ru-RU" sz="1300" b="1" i="0" kern="18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вместе!</a:t>
                      </a:r>
                      <a:r>
                        <a:rPr kumimoji="0" lang="ru-RU" sz="1300" b="1" i="0" kern="18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».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5. Дидактические игры: «Выставка старинных вещей»,</a:t>
                      </a:r>
                      <a:r>
                        <a:rPr kumimoji="0" lang="ru-RU" sz="13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«Домино народов Мира»</a:t>
                      </a:r>
                      <a:r>
                        <a:rPr kumimoji="0" lang="ru-RU" sz="13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и др.</a:t>
                      </a:r>
                      <a:endParaRPr kumimoji="0" lang="ru-RU" sz="1300" b="1" i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406</TotalTime>
  <Words>1373</Words>
  <PresentationFormat>Экран (4:3)</PresentationFormat>
  <Paragraphs>172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Трек</vt:lpstr>
      <vt:lpstr>Дошкольное отделение №2  МКОУ «СОШ№1» г.п.Залукокоаже  Зольского МР КБР</vt:lpstr>
      <vt:lpstr>МУНИЦИПАЛЬНОЕ КАЗЕННОЕ  ОБЩЕОБРАЗОВАТЕЛЬНОЕ  УЧРЕЖДЕНИЕ «СРЕДНЯЯ  ОБЩЕОБРАЗОВАТЕЛЬНАЯ  ШКОЛА № 1» г.п. ЗАЛУКОКОАЖЕ  П Р И К А З              № 194                                                                                                                                                   от 11 октября 2022года               «О проведении тематической недели "Народные игры и игрушки" в дошкольном отделении №2»   </vt:lpstr>
      <vt:lpstr>Цель: </vt:lpstr>
      <vt:lpstr>Задачи  тематической  недели:</vt:lpstr>
      <vt:lpstr>ПЛАН  проведения тематической недели:</vt:lpstr>
      <vt:lpstr>Слайд 6</vt:lpstr>
      <vt:lpstr>Слайд 7</vt:lpstr>
      <vt:lpstr>Слайд 8</vt:lpstr>
      <vt:lpstr>Слайд 9</vt:lpstr>
      <vt:lpstr>Слайд 10</vt:lpstr>
      <vt:lpstr>Игра – вид непродуктивной деятельности, мотив которой заключается  не в её результатах, а в самом процессе. </vt:lpstr>
      <vt:lpstr>Работа с педагогами: </vt:lpstr>
      <vt:lpstr>Работа с ДЕТЬМИ: </vt:lpstr>
      <vt:lpstr>Работа с родителями: </vt:lpstr>
      <vt:lpstr>Рассказы детей о любимой игрушке…</vt:lpstr>
      <vt:lpstr>Игры на прогулке…</vt:lpstr>
      <vt:lpstr>Слайд 17</vt:lpstr>
      <vt:lpstr>Игры-состязания</vt:lpstr>
      <vt:lpstr>Слайд 19</vt:lpstr>
      <vt:lpstr>Игры-Обряды</vt:lpstr>
      <vt:lpstr>Слайд 21</vt:lpstr>
      <vt:lpstr>Слайд 22</vt:lpstr>
      <vt:lpstr>Слайд 23</vt:lpstr>
      <vt:lpstr>Слайд 24</vt:lpstr>
      <vt:lpstr>Сюжетно-ролевые игры</vt:lpstr>
      <vt:lpstr>Слайд 26</vt:lpstr>
      <vt:lpstr>Слайд 27</vt:lpstr>
      <vt:lpstr>Подвижные игры</vt:lpstr>
      <vt:lpstr>Слайд 29</vt:lpstr>
      <vt:lpstr>Дидактические  игры</vt:lpstr>
      <vt:lpstr>Слайд 31</vt:lpstr>
      <vt:lpstr>Театрализованные игры</vt:lpstr>
      <vt:lpstr>Слайд 33</vt:lpstr>
      <vt:lpstr>ИГРАЕМ ДОМА…</vt:lpstr>
      <vt:lpstr>Слайд 35</vt:lpstr>
      <vt:lpstr>Слайд 36</vt:lpstr>
      <vt:lpstr>Слайд 37</vt:lpstr>
      <vt:lpstr>«Мастерская  игрушек»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Дошкольное отделение №2  МКОУ «СОШ№1» г.п.Залукокоаже  Зольского МР КБР</dc:title>
  <dc:creator>Лаура</dc:creator>
  <cp:lastModifiedBy>Лаура</cp:lastModifiedBy>
  <cp:revision>126</cp:revision>
  <dcterms:created xsi:type="dcterms:W3CDTF">2022-11-02T06:09:56Z</dcterms:created>
  <dcterms:modified xsi:type="dcterms:W3CDTF">2022-11-02T13:03:20Z</dcterms:modified>
</cp:coreProperties>
</file>