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341" r:id="rId12"/>
    <p:sldId id="34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7EF0F6"/>
    <a:srgbClr val="9900FF"/>
    <a:srgbClr val="33CC33"/>
    <a:srgbClr val="BBB95D"/>
    <a:srgbClr val="DC90D8"/>
    <a:srgbClr val="0099FF"/>
    <a:srgbClr val="F56767"/>
    <a:srgbClr val="DDB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E931E-E031-4A95-9EC4-B651F4D39F93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4FBCB6-C27D-4B1F-A30A-56077A367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74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373C550-14A7-4ED2-8A48-102C01CA0191}" type="datetimeFigureOut">
              <a:rPr lang="ru-RU" smtClean="0"/>
              <a:t>18.11.2022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0014BA7-96E8-46D1-A8C3-8FBE130AB059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hdphoto" Target="../media/hdphoto32.wdp"/><Relationship Id="rId3" Type="http://schemas.microsoft.com/office/2007/relationships/hdphoto" Target="../media/hdphoto2.wdp"/><Relationship Id="rId7" Type="http://schemas.microsoft.com/office/2007/relationships/hdphoto" Target="../media/hdphoto29.wdp"/><Relationship Id="rId12" Type="http://schemas.openxmlformats.org/officeDocument/2006/relationships/image" Target="../media/image35.png"/><Relationship Id="rId2" Type="http://schemas.openxmlformats.org/officeDocument/2006/relationships/image" Target="../media/image2.png"/><Relationship Id="rId16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microsoft.com/office/2007/relationships/hdphoto" Target="../media/hdphoto31.wdp"/><Relationship Id="rId5" Type="http://schemas.microsoft.com/office/2007/relationships/hdphoto" Target="../media/hdphoto28.wdp"/><Relationship Id="rId15" Type="http://schemas.microsoft.com/office/2007/relationships/hdphoto" Target="../media/hdphoto33.wdp"/><Relationship Id="rId10" Type="http://schemas.openxmlformats.org/officeDocument/2006/relationships/image" Target="../media/image34.png"/><Relationship Id="rId4" Type="http://schemas.openxmlformats.org/officeDocument/2006/relationships/image" Target="../media/image31.png"/><Relationship Id="rId9" Type="http://schemas.microsoft.com/office/2007/relationships/hdphoto" Target="../media/hdphoto30.wdp"/><Relationship Id="rId1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4.wdp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microsoft.com/office/2007/relationships/hdphoto" Target="../media/hdphoto2.wdp"/><Relationship Id="rId7" Type="http://schemas.microsoft.com/office/2007/relationships/hdphoto" Target="../media/hdphoto8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microsoft.com/office/2007/relationships/hdphoto" Target="../media/hdphoto2.wdp"/><Relationship Id="rId7" Type="http://schemas.microsoft.com/office/2007/relationships/hdphoto" Target="../media/hdphoto10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9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microsoft.com/office/2007/relationships/hdphoto" Target="../media/hdphoto2.wdp"/><Relationship Id="rId7" Type="http://schemas.microsoft.com/office/2007/relationships/hdphoto" Target="../media/hdphoto1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1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microsoft.com/office/2007/relationships/hdphoto" Target="../media/hdphoto2.wdp"/><Relationship Id="rId7" Type="http://schemas.microsoft.com/office/2007/relationships/hdphoto" Target="../media/hdphoto1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microsoft.com/office/2007/relationships/hdphoto" Target="../media/hdphoto13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19.wdp"/><Relationship Id="rId18" Type="http://schemas.openxmlformats.org/officeDocument/2006/relationships/image" Target="../media/image9.emf"/><Relationship Id="rId3" Type="http://schemas.microsoft.com/office/2007/relationships/hdphoto" Target="../media/hdphoto2.wdp"/><Relationship Id="rId7" Type="http://schemas.microsoft.com/office/2007/relationships/hdphoto" Target="../media/hdphoto16.wdp"/><Relationship Id="rId12" Type="http://schemas.openxmlformats.org/officeDocument/2006/relationships/image" Target="../media/image22.png"/><Relationship Id="rId17" Type="http://schemas.microsoft.com/office/2007/relationships/hdphoto" Target="../media/hdphoto21.wdp"/><Relationship Id="rId2" Type="http://schemas.openxmlformats.org/officeDocument/2006/relationships/image" Target="../media/image2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microsoft.com/office/2007/relationships/hdphoto" Target="../media/hdphoto18.wdp"/><Relationship Id="rId5" Type="http://schemas.microsoft.com/office/2007/relationships/hdphoto" Target="../media/hdphoto15.wdp"/><Relationship Id="rId15" Type="http://schemas.microsoft.com/office/2007/relationships/hdphoto" Target="../media/hdphoto20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7.wdp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26.wdp"/><Relationship Id="rId3" Type="http://schemas.microsoft.com/office/2007/relationships/hdphoto" Target="../media/hdphoto2.wdp"/><Relationship Id="rId7" Type="http://schemas.microsoft.com/office/2007/relationships/hdphoto" Target="../media/hdphoto23.wdp"/><Relationship Id="rId12" Type="http://schemas.openxmlformats.org/officeDocument/2006/relationships/image" Target="../media/image29.png"/><Relationship Id="rId2" Type="http://schemas.openxmlformats.org/officeDocument/2006/relationships/image" Target="../media/image2.png"/><Relationship Id="rId16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5" Type="http://schemas.microsoft.com/office/2007/relationships/hdphoto" Target="../media/hdphoto27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24.wdp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" y="1988840"/>
            <a:ext cx="4419600" cy="18722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МАТЕМАТИКА</a:t>
            </a:r>
            <a:b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</a:t>
            </a:r>
            <a:b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spc="50" dirty="0" smtClean="0">
                <a:ln w="11430">
                  <a:solidFill>
                    <a:srgbClr val="FFFF00"/>
                  </a:solidFill>
                </a:ln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МАЛЫШЕЙ</a:t>
            </a:r>
            <a:endParaRPr lang="ru-RU" sz="4000" spc="50" dirty="0">
              <a:ln w="11430">
                <a:solidFill>
                  <a:srgbClr val="FFFF00"/>
                </a:solidFill>
              </a:ln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8600" y="3789040"/>
            <a:ext cx="4419600" cy="1152128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/</a:t>
            </a:r>
            <a:r>
              <a:rPr lang="ru-RU" sz="1400" b="1" dirty="0" smtClean="0">
                <a:solidFill>
                  <a:schemeClr val="bg1"/>
                </a:solidFill>
              </a:rPr>
              <a:t>по материалам книги ,,Математика для малышей,,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Ольга Александрова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ООО «Издательство  «Эксмо»,  Москва, 2012г.</a:t>
            </a:r>
          </a:p>
          <a:p>
            <a:r>
              <a:rPr lang="ru-RU" sz="1400" b="1" dirty="0" smtClean="0">
                <a:solidFill>
                  <a:schemeClr val="bg1"/>
                </a:solidFill>
              </a:rPr>
              <a:t>ил.- (Ломоносовские энциклопедии-мини)/.</a:t>
            </a:r>
          </a:p>
          <a:p>
            <a:endParaRPr lang="ru-RU" sz="900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0EEF4"/>
              </a:clrFrom>
              <a:clrTo>
                <a:srgbClr val="F0EE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3290" y="1484784"/>
            <a:ext cx="3408620" cy="36484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35696" y="1268760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Часть  2. </a:t>
            </a:r>
          </a:p>
        </p:txBody>
      </p:sp>
    </p:spTree>
    <p:extLst>
      <p:ext uri="{BB962C8B-B14F-4D97-AF65-F5344CB8AC3E}">
        <p14:creationId xmlns:p14="http://schemas.microsoft.com/office/powerpoint/2010/main" val="27061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48265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4590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                                                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-  По  какому  принципу  со -          </a:t>
            </a:r>
          </a:p>
          <a:p>
            <a:r>
              <a:rPr lang="ru-RU" sz="2000" b="1" dirty="0" smtClean="0"/>
              <a:t>                                                                             составлены  пары  картинок?                                                        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/>
              <a:t>                                                                 </a:t>
            </a:r>
            <a:r>
              <a:rPr lang="ru-RU" sz="2000" b="1" dirty="0" smtClean="0"/>
              <a:t>             -  </a:t>
            </a:r>
            <a:r>
              <a:rPr lang="ru-RU" sz="2000" b="1" dirty="0"/>
              <a:t>Где  предметов  больше?  </a:t>
            </a:r>
          </a:p>
          <a:p>
            <a:r>
              <a:rPr lang="ru-RU" sz="2000" b="1" dirty="0"/>
              <a:t>                                                                 </a:t>
            </a:r>
            <a:r>
              <a:rPr lang="ru-RU" sz="2000" b="1" dirty="0" smtClean="0"/>
              <a:t>             </a:t>
            </a:r>
            <a:r>
              <a:rPr lang="ru-RU" sz="2000" b="1" dirty="0"/>
              <a:t>-  Где   предметов  меньше? </a:t>
            </a:r>
          </a:p>
          <a:p>
            <a:r>
              <a:rPr lang="ru-RU" sz="2000" b="1" dirty="0"/>
              <a:t>                                                                  </a:t>
            </a:r>
            <a:r>
              <a:rPr lang="ru-RU" sz="2000" b="1" dirty="0" smtClean="0"/>
              <a:t>            </a:t>
            </a:r>
            <a:r>
              <a:rPr lang="ru-RU" sz="2000" b="1" dirty="0"/>
              <a:t>-  Где  предметов  поровну?</a:t>
            </a:r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8429" y="4437112"/>
            <a:ext cx="2092174" cy="1656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178" y="4437112"/>
            <a:ext cx="1847698" cy="16561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5058" y="2653780"/>
            <a:ext cx="2092247" cy="16561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462" y="2630788"/>
            <a:ext cx="1847132" cy="16561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1800" y="778262"/>
            <a:ext cx="2065432" cy="16561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529" y="787695"/>
            <a:ext cx="1847132" cy="165618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764703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0400" y="764704"/>
            <a:ext cx="231094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2967335"/>
            <a:ext cx="77048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Желаем 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дальнейших  успехов  </a:t>
            </a:r>
          </a:p>
          <a:p>
            <a:pPr algn="ctr"/>
            <a:r>
              <a:rPr lang="ru-RU" sz="44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 изучении  математики!</a:t>
            </a:r>
            <a:endParaRPr lang="ru-RU" sz="44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980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b="1" dirty="0"/>
              <a:t>Для  развивающего  обучения  старших  дошкольников  </a:t>
            </a:r>
          </a:p>
          <a:p>
            <a:pPr algn="ctr"/>
            <a:r>
              <a:rPr lang="ru-RU" b="1" dirty="0"/>
              <a:t>и  использования  на  уроках  математики  </a:t>
            </a:r>
          </a:p>
          <a:p>
            <a:pPr algn="ctr"/>
            <a:r>
              <a:rPr lang="ru-RU" b="1" dirty="0"/>
              <a:t>в  1  классе  общеобразовательной  школы.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В  основу  презентации  легла  книга  «Математика  для  малышей»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(автор – Ольга  Александрова,  издательство  «</a:t>
            </a:r>
            <a:r>
              <a:rPr lang="ru-RU" b="1" dirty="0" err="1">
                <a:solidFill>
                  <a:schemeClr val="bg1"/>
                </a:solidFill>
              </a:rPr>
              <a:t>Эксмо</a:t>
            </a:r>
            <a:r>
              <a:rPr lang="ru-RU" b="1" dirty="0">
                <a:solidFill>
                  <a:schemeClr val="bg1"/>
                </a:solidFill>
              </a:rPr>
              <a:t>»,  2012. –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(Ломоносовские  энциклопедии – мини),  Москва.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2000" b="1" dirty="0"/>
              <a:t> </a:t>
            </a:r>
            <a:r>
              <a:rPr lang="ru-RU" b="1" dirty="0"/>
              <a:t>Презентация  подготовлена  учителем  начальных  классов</a:t>
            </a:r>
          </a:p>
          <a:p>
            <a:pPr algn="ctr"/>
            <a:r>
              <a:rPr lang="ru-RU" b="1" dirty="0"/>
              <a:t>Григорьевой  В.Д.</a:t>
            </a:r>
          </a:p>
          <a:p>
            <a:pPr algn="ctr"/>
            <a:r>
              <a:rPr lang="ru-RU" b="1" dirty="0"/>
              <a:t>МОУ  «Неклюдовская СОШ им. В.А. Русакова»</a:t>
            </a:r>
          </a:p>
          <a:p>
            <a:pPr algn="ctr"/>
            <a:r>
              <a:rPr lang="ru-RU" b="1" dirty="0"/>
              <a:t> Тверская  область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43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1124744"/>
            <a:ext cx="64807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Часть  </a:t>
            </a:r>
            <a:r>
              <a:rPr lang="ru-RU" sz="4000" b="1" spc="50" dirty="0" smtClean="0">
                <a:ln w="11430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ru-RU" sz="4000" b="1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8000" b="1" spc="50" dirty="0" smtClean="0">
                <a:ln w="11430">
                  <a:solidFill>
                    <a:srgbClr val="FFFF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ИЗУЧАЮ</a:t>
            </a:r>
            <a:endParaRPr lang="ru-RU" sz="8000" b="1" spc="50" dirty="0">
              <a:ln w="11430">
                <a:solidFill>
                  <a:srgbClr val="FFFF00"/>
                </a:solidFill>
              </a:ln>
              <a:solidFill>
                <a:srgbClr val="00CC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расположение</a:t>
            </a:r>
          </a:p>
          <a:p>
            <a:pPr algn="ctr"/>
            <a:r>
              <a:rPr lang="ru-RU" sz="6600" b="1" spc="50" dirty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66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пространстве</a:t>
            </a:r>
            <a:endParaRPr lang="ru-RU" sz="6600" b="1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613782"/>
            <a:ext cx="142875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3" y="4772938"/>
            <a:ext cx="1496824" cy="178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</a:p>
          <a:p>
            <a:pPr algn="ctr"/>
            <a:endParaRPr lang="ru-RU" dirty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/>
          </a:p>
          <a:p>
            <a:pPr algn="ctr"/>
            <a:r>
              <a:rPr lang="ru-RU" sz="2000" b="1" dirty="0" smtClean="0"/>
              <a:t>- Рассмотри  картинку.</a:t>
            </a:r>
          </a:p>
          <a:p>
            <a:pPr algn="ctr"/>
            <a:r>
              <a:rPr lang="ru-RU" sz="2000" b="1" dirty="0" smtClean="0"/>
              <a:t>- Что  находится  справа,  </a:t>
            </a:r>
          </a:p>
          <a:p>
            <a:pPr algn="ctr"/>
            <a:r>
              <a:rPr lang="ru-RU" sz="2000" b="1" dirty="0"/>
              <a:t>ч</a:t>
            </a:r>
            <a:r>
              <a:rPr lang="ru-RU" sz="2000" b="1" dirty="0" smtClean="0"/>
              <a:t>то  слева?</a:t>
            </a:r>
          </a:p>
          <a:p>
            <a:pPr algn="ctr"/>
            <a:r>
              <a:rPr lang="ru-RU" b="1" dirty="0"/>
              <a:t> </a:t>
            </a:r>
            <a:r>
              <a:rPr lang="ru-RU" sz="2000" b="1" dirty="0"/>
              <a:t>- А  теперь?</a:t>
            </a:r>
          </a:p>
          <a:p>
            <a:pPr algn="ctr"/>
            <a:r>
              <a:rPr lang="ru-RU" sz="2000" b="1" dirty="0"/>
              <a:t> - Что  изменилось?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2000" b="1" dirty="0" smtClean="0"/>
              <a:t> - Какой  кораблик  плывёт</a:t>
            </a:r>
          </a:p>
          <a:p>
            <a:pPr algn="ctr"/>
            <a:r>
              <a:rPr lang="ru-RU" sz="2000" b="1" dirty="0"/>
              <a:t>н</a:t>
            </a:r>
            <a:r>
              <a:rPr lang="ru-RU" sz="2000" b="1" dirty="0" smtClean="0"/>
              <a:t>аправо,  а  какой</a:t>
            </a:r>
          </a:p>
          <a:p>
            <a:pPr algn="ctr"/>
            <a:r>
              <a:rPr lang="ru-RU" sz="2000" b="1" dirty="0"/>
              <a:t>н</a:t>
            </a:r>
            <a:r>
              <a:rPr lang="ru-RU" sz="2000" b="1" dirty="0" smtClean="0"/>
              <a:t>алево?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938" y="3455169"/>
            <a:ext cx="1931385" cy="23148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3448577"/>
            <a:ext cx="1944216" cy="2287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192" y="764703"/>
            <a:ext cx="2147631" cy="19175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764703"/>
            <a:ext cx="2304256" cy="191752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430" y="764703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771320" y="3140968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</a:t>
            </a:r>
          </a:p>
          <a:p>
            <a:r>
              <a:rPr lang="ru-RU" sz="2000" b="1" dirty="0" smtClean="0"/>
              <a:t>        - Кто  стоит  перед  Чипол -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лино?</a:t>
            </a:r>
          </a:p>
          <a:p>
            <a:r>
              <a:rPr lang="ru-RU" sz="2000" b="1" dirty="0" smtClean="0"/>
              <a:t>       - Кто  стоит  рядом  с  Незнай - </a:t>
            </a:r>
            <a:endParaRPr lang="ru-RU" sz="2000" b="1" dirty="0"/>
          </a:p>
          <a:p>
            <a:r>
              <a:rPr lang="ru-RU" sz="2000" b="1" dirty="0" smtClean="0"/>
              <a:t> кой?</a:t>
            </a:r>
          </a:p>
          <a:p>
            <a:r>
              <a:rPr lang="ru-RU" sz="2000" b="1" dirty="0" smtClean="0"/>
              <a:t>       - Кто  стоит   между  Красной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Шапочкой  и  Буратино?</a:t>
            </a:r>
            <a:endParaRPr lang="ru-RU" sz="2000" b="1" dirty="0"/>
          </a:p>
          <a:p>
            <a:r>
              <a:rPr lang="ru-RU" sz="2000" b="1" dirty="0" smtClean="0"/>
              <a:t>     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pPr algn="r"/>
            <a:endParaRPr lang="ru-RU" sz="2000" b="1" dirty="0" smtClean="0"/>
          </a:p>
          <a:p>
            <a:r>
              <a:rPr lang="ru-RU" sz="2000" b="1" dirty="0" smtClean="0"/>
              <a:t>                                                                                    - Что  изменилось  на  этой  </a:t>
            </a:r>
            <a:endParaRPr lang="ru-RU" sz="2000" b="1" dirty="0"/>
          </a:p>
          <a:p>
            <a:r>
              <a:rPr lang="ru-RU" sz="2000" b="1" dirty="0" smtClean="0"/>
              <a:t>                                                                                 картинке?</a:t>
            </a:r>
          </a:p>
          <a:p>
            <a:r>
              <a:rPr lang="ru-RU" sz="2000" b="1" dirty="0" smtClean="0"/>
              <a:t>                                                                                    Используй  слова:  </a:t>
            </a:r>
            <a:r>
              <a:rPr lang="ru-RU" sz="2000" b="1" i="1" dirty="0" smtClean="0">
                <a:solidFill>
                  <a:srgbClr val="0033CC"/>
                </a:solidFill>
              </a:rPr>
              <a:t>справа</a:t>
            </a:r>
            <a:r>
              <a:rPr lang="ru-RU" sz="2000" b="1" i="1" dirty="0" smtClean="0">
                <a:solidFill>
                  <a:schemeClr val="tx1"/>
                </a:solidFill>
              </a:rPr>
              <a:t>,</a:t>
            </a:r>
            <a:r>
              <a:rPr lang="ru-RU" sz="2000" b="1" i="1" dirty="0" smtClean="0">
                <a:solidFill>
                  <a:srgbClr val="0033CC"/>
                </a:solidFill>
              </a:rPr>
              <a:t> </a:t>
            </a:r>
            <a:endParaRPr lang="ru-RU" sz="2000" b="1" i="1" dirty="0">
              <a:solidFill>
                <a:srgbClr val="0033CC"/>
              </a:solidFill>
            </a:endParaRPr>
          </a:p>
          <a:p>
            <a:r>
              <a:rPr lang="ru-RU" sz="2000" b="1" i="1" dirty="0" smtClean="0">
                <a:solidFill>
                  <a:srgbClr val="0033CC"/>
                </a:solidFill>
              </a:rPr>
              <a:t>                                                                                 за</a:t>
            </a:r>
            <a:r>
              <a:rPr lang="ru-RU" sz="2000" b="1" i="1" dirty="0" smtClean="0">
                <a:solidFill>
                  <a:schemeClr val="tx1"/>
                </a:solidFill>
              </a:rPr>
              <a:t>, </a:t>
            </a:r>
            <a:r>
              <a:rPr lang="ru-RU" sz="2000" b="1" i="1" dirty="0" smtClean="0">
                <a:solidFill>
                  <a:srgbClr val="0033CC"/>
                </a:solidFill>
              </a:rPr>
              <a:t> перед</a:t>
            </a:r>
            <a:r>
              <a:rPr lang="ru-RU" sz="2000" b="1" i="1" dirty="0" smtClean="0">
                <a:solidFill>
                  <a:schemeClr val="tx1"/>
                </a:solidFill>
              </a:rPr>
              <a:t>, </a:t>
            </a:r>
            <a:r>
              <a:rPr lang="ru-RU" sz="2000" b="1" i="1" dirty="0" smtClean="0">
                <a:solidFill>
                  <a:srgbClr val="0033CC"/>
                </a:solidFill>
              </a:rPr>
              <a:t> между</a:t>
            </a:r>
            <a:r>
              <a:rPr lang="ru-RU" sz="2000" b="1" i="1" dirty="0" smtClean="0">
                <a:solidFill>
                  <a:schemeClr val="tx1"/>
                </a:solidFill>
              </a:rPr>
              <a:t>, </a:t>
            </a:r>
            <a:r>
              <a:rPr lang="ru-RU" sz="2000" b="1" i="1" dirty="0" smtClean="0">
                <a:solidFill>
                  <a:srgbClr val="0033CC"/>
                </a:solidFill>
              </a:rPr>
              <a:t> направо</a:t>
            </a:r>
            <a:r>
              <a:rPr lang="ru-RU" sz="2000" b="1" i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sz="2000" b="1" i="1" dirty="0" smtClean="0">
                <a:solidFill>
                  <a:srgbClr val="0033CC"/>
                </a:solidFill>
              </a:rPr>
              <a:t>                                                                                 налево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437" y="3645024"/>
            <a:ext cx="4442759" cy="2375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5782" y="772473"/>
            <a:ext cx="4126658" cy="222447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64" y="764703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633804" y="3421228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                                                                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</a:t>
            </a:r>
          </a:p>
          <a:p>
            <a:endParaRPr lang="ru-RU" sz="2000" b="1" dirty="0"/>
          </a:p>
          <a:p>
            <a:r>
              <a:rPr lang="ru-RU" sz="2000" b="1" dirty="0" smtClean="0"/>
              <a:t>                                                                          -  Какая  машина  едет  впереди?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-  Какая  позади?</a:t>
            </a:r>
            <a:endParaRPr lang="ru-RU" sz="2000" b="1" dirty="0"/>
          </a:p>
          <a:p>
            <a:r>
              <a:rPr lang="ru-RU" sz="2000" b="1" dirty="0" smtClean="0"/>
              <a:t>                                                                          -  В  какую  сторону  они  едут:</a:t>
            </a:r>
          </a:p>
          <a:p>
            <a:r>
              <a:rPr lang="ru-RU" sz="2000" b="1" dirty="0" smtClean="0"/>
              <a:t>                                                                             направо  или  налево?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- Опиши  картинку.  Скажи,  в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какую  сторону  едут  машины,  </a:t>
            </a:r>
          </a:p>
          <a:p>
            <a:r>
              <a:rPr lang="ru-RU" sz="2000" b="1" dirty="0" smtClean="0"/>
              <a:t> в  какую  сторону  идут  люди?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 smtClean="0"/>
              <a:t>    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7076" y="3573016"/>
            <a:ext cx="3869645" cy="2531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719151"/>
            <a:ext cx="4128977" cy="244827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1898" y="719151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721221" y="3408179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                                                                        </a:t>
            </a:r>
            <a:r>
              <a:rPr lang="ru-RU" sz="2000" b="1" dirty="0" smtClean="0"/>
              <a:t>- Покажи  детей,  которые  по -</a:t>
            </a:r>
          </a:p>
          <a:p>
            <a:r>
              <a:rPr lang="ru-RU" sz="2000" b="1" dirty="0" smtClean="0"/>
              <a:t>                                                                                вернулись  направо,  и  тех,</a:t>
            </a:r>
            <a:endParaRPr lang="ru-RU" sz="2000" b="1" dirty="0"/>
          </a:p>
          <a:p>
            <a:r>
              <a:rPr lang="ru-RU" sz="2000" b="1" dirty="0" smtClean="0"/>
              <a:t>                                                                                которые  повернулись  нале -</a:t>
            </a:r>
          </a:p>
          <a:p>
            <a:r>
              <a:rPr lang="ru-RU" sz="2000" b="1" dirty="0" smtClean="0"/>
              <a:t>                                                                                во.</a:t>
            </a:r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- Опиши  картинку.  Скажи,  </a:t>
            </a:r>
          </a:p>
          <a:p>
            <a:r>
              <a:rPr lang="ru-RU" sz="2000" b="1" dirty="0" smtClean="0"/>
              <a:t> какое  дерево  где  находится.</a:t>
            </a:r>
            <a:endParaRPr lang="ru-RU" sz="2000" b="1" dirty="0"/>
          </a:p>
          <a:p>
            <a:r>
              <a:rPr lang="ru-RU" sz="2000" b="1" dirty="0" smtClean="0"/>
              <a:t> Используй  слова:  </a:t>
            </a:r>
            <a:r>
              <a:rPr lang="ru-RU" sz="2000" b="1" i="1" dirty="0" smtClean="0">
                <a:solidFill>
                  <a:srgbClr val="0033CC"/>
                </a:solidFill>
              </a:rPr>
              <a:t>перед</a:t>
            </a:r>
            <a:r>
              <a:rPr lang="ru-RU" sz="2000" b="1" dirty="0" smtClean="0"/>
              <a:t>, </a:t>
            </a:r>
            <a:r>
              <a:rPr lang="ru-RU" sz="2000" b="1" i="1" dirty="0" smtClean="0">
                <a:solidFill>
                  <a:srgbClr val="0033CC"/>
                </a:solidFill>
              </a:rPr>
              <a:t> за</a:t>
            </a:r>
            <a:r>
              <a:rPr lang="ru-RU" sz="2000" b="1" dirty="0" smtClean="0"/>
              <a:t>,  </a:t>
            </a:r>
          </a:p>
          <a:p>
            <a:r>
              <a:rPr lang="ru-RU" sz="2000" b="1" dirty="0" smtClean="0"/>
              <a:t> </a:t>
            </a:r>
            <a:r>
              <a:rPr lang="ru-RU" sz="2000" b="1" i="1" dirty="0" smtClean="0">
                <a:solidFill>
                  <a:srgbClr val="0033CC"/>
                </a:solidFill>
              </a:rPr>
              <a:t>между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3861048"/>
            <a:ext cx="4225838" cy="2187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794455"/>
            <a:ext cx="4249767" cy="230425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794455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702659" y="3427933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4" y="-956138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3" y="635807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 - Где  находится  паучок? </a:t>
            </a:r>
          </a:p>
          <a:p>
            <a:r>
              <a:rPr lang="ru-RU" sz="2000" b="1" dirty="0" smtClean="0"/>
              <a:t>   опиши  картинку,  используя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слова:  </a:t>
            </a:r>
            <a:r>
              <a:rPr lang="ru-RU" sz="2000" b="1" i="1" dirty="0" smtClean="0">
                <a:solidFill>
                  <a:srgbClr val="0033CC"/>
                </a:solidFill>
              </a:rPr>
              <a:t>под</a:t>
            </a:r>
            <a:r>
              <a:rPr lang="ru-RU" sz="2000" b="1" dirty="0" smtClean="0"/>
              <a:t>,  </a:t>
            </a:r>
            <a:r>
              <a:rPr lang="ru-RU" sz="2000" b="1" i="1" dirty="0" smtClean="0">
                <a:solidFill>
                  <a:srgbClr val="0033CC"/>
                </a:solidFill>
              </a:rPr>
              <a:t>над</a:t>
            </a:r>
            <a:r>
              <a:rPr lang="ru-RU" sz="2000" b="1" dirty="0" smtClean="0"/>
              <a:t>,  </a:t>
            </a:r>
            <a:r>
              <a:rPr lang="ru-RU" sz="2000" b="1" i="1" dirty="0" smtClean="0">
                <a:solidFill>
                  <a:srgbClr val="0033CC"/>
                </a:solidFill>
              </a:rPr>
              <a:t>перед</a:t>
            </a:r>
            <a:r>
              <a:rPr lang="ru-RU" sz="2000" b="1" dirty="0" smtClean="0"/>
              <a:t>.</a:t>
            </a:r>
          </a:p>
          <a:p>
            <a:endParaRPr lang="ru-RU" sz="2000" b="1" dirty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 - Покажи  шар,  который  </a:t>
            </a:r>
          </a:p>
          <a:p>
            <a:r>
              <a:rPr lang="ru-RU" sz="2000" b="1" dirty="0" smtClean="0"/>
              <a:t>лежит  </a:t>
            </a:r>
            <a:r>
              <a:rPr lang="ru-RU" sz="2000" b="1" i="1" dirty="0" smtClean="0">
                <a:solidFill>
                  <a:srgbClr val="0033CC"/>
                </a:solidFill>
              </a:rPr>
              <a:t>на</a:t>
            </a:r>
            <a:r>
              <a:rPr lang="ru-RU" sz="2000" b="1" dirty="0" smtClean="0"/>
              <a:t>  кубике. </a:t>
            </a:r>
          </a:p>
          <a:p>
            <a:r>
              <a:rPr lang="ru-RU" sz="2000" b="1" dirty="0" smtClean="0"/>
              <a:t>   - Покажи  шар,  который  </a:t>
            </a:r>
          </a:p>
          <a:p>
            <a:r>
              <a:rPr lang="ru-RU" sz="2000" b="1" dirty="0" smtClean="0"/>
              <a:t>лежит  </a:t>
            </a:r>
            <a:r>
              <a:rPr lang="ru-RU" sz="2000" b="1" i="1" dirty="0" smtClean="0">
                <a:solidFill>
                  <a:srgbClr val="0033CC"/>
                </a:solidFill>
              </a:rPr>
              <a:t>под  </a:t>
            </a:r>
            <a:r>
              <a:rPr lang="ru-RU" sz="2000" b="1" dirty="0" smtClean="0"/>
              <a:t>кубиком.  </a:t>
            </a:r>
          </a:p>
          <a:p>
            <a:r>
              <a:rPr lang="ru-RU" sz="2000" b="1" dirty="0" smtClean="0"/>
              <a:t>   - Покажи  шар,  который  </a:t>
            </a:r>
          </a:p>
          <a:p>
            <a:r>
              <a:rPr lang="ru-RU" sz="2000" b="1" dirty="0" smtClean="0"/>
              <a:t>находится  </a:t>
            </a:r>
            <a:r>
              <a:rPr lang="ru-RU" sz="2000" b="1" i="1" dirty="0" smtClean="0">
                <a:solidFill>
                  <a:srgbClr val="0033CC"/>
                </a:solidFill>
              </a:rPr>
              <a:t>за</a:t>
            </a:r>
            <a:r>
              <a:rPr lang="ru-RU" sz="2000" b="1" dirty="0" smtClean="0"/>
              <a:t>  кубиком.  </a:t>
            </a:r>
          </a:p>
          <a:p>
            <a:r>
              <a:rPr lang="ru-RU" sz="2000" b="1" dirty="0" smtClean="0"/>
              <a:t>  - Покажи  шар,  который</a:t>
            </a:r>
            <a:endParaRPr lang="ru-RU" sz="2000" b="1" dirty="0"/>
          </a:p>
          <a:p>
            <a:r>
              <a:rPr lang="ru-RU" sz="2000" b="1" dirty="0"/>
              <a:t>н</a:t>
            </a:r>
            <a:r>
              <a:rPr lang="ru-RU" sz="2000" b="1" dirty="0" smtClean="0"/>
              <a:t>аходится  </a:t>
            </a:r>
            <a:r>
              <a:rPr lang="ru-RU" sz="2000" b="1" i="1" dirty="0" smtClean="0">
                <a:solidFill>
                  <a:srgbClr val="0033CC"/>
                </a:solidFill>
              </a:rPr>
              <a:t>перед</a:t>
            </a:r>
            <a:r>
              <a:rPr lang="ru-RU" sz="2000" b="1" dirty="0" smtClean="0"/>
              <a:t>  кубиком.</a:t>
            </a:r>
          </a:p>
          <a:p>
            <a:endParaRPr lang="ru-RU" sz="2000" b="1" dirty="0"/>
          </a:p>
          <a:p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4915" y="3812221"/>
            <a:ext cx="4316807" cy="2160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2529" y="707815"/>
            <a:ext cx="4289194" cy="230425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3" y="816399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5325413" y="4119856"/>
            <a:ext cx="576064" cy="529208"/>
          </a:xfrm>
          <a:prstGeom prst="ellipse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232558" y="5277780"/>
            <a:ext cx="576064" cy="529208"/>
          </a:xfrm>
          <a:prstGeom prst="ellipse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Хорда 11"/>
          <p:cNvSpPr/>
          <p:nvPr/>
        </p:nvSpPr>
        <p:spPr>
          <a:xfrm rot="12226040">
            <a:off x="7626357" y="5012917"/>
            <a:ext cx="518331" cy="554360"/>
          </a:xfrm>
          <a:prstGeom prst="chord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Хорда 12"/>
          <p:cNvSpPr/>
          <p:nvPr/>
        </p:nvSpPr>
        <p:spPr>
          <a:xfrm rot="17585383">
            <a:off x="6210981" y="4971461"/>
            <a:ext cx="437003" cy="531435"/>
          </a:xfrm>
          <a:prstGeom prst="chord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355976" y="5290097"/>
            <a:ext cx="576064" cy="514226"/>
          </a:xfrm>
          <a:prstGeom prst="ellipse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134914" y="3812221"/>
            <a:ext cx="4316807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685918" y="3140968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23873" y="-971257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7495" y="612918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   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  - Опиши  картинки,  используя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   слова:  </a:t>
            </a:r>
            <a:r>
              <a:rPr lang="ru-RU" sz="2000" b="1" i="1" dirty="0" smtClean="0">
                <a:solidFill>
                  <a:srgbClr val="0033CC"/>
                </a:solidFill>
              </a:rPr>
              <a:t>перед</a:t>
            </a:r>
            <a:r>
              <a:rPr lang="ru-RU" sz="2000" b="1" dirty="0" smtClean="0"/>
              <a:t>,  </a:t>
            </a:r>
            <a:r>
              <a:rPr lang="ru-RU" sz="2000" b="1" i="1" dirty="0" smtClean="0">
                <a:solidFill>
                  <a:srgbClr val="0033CC"/>
                </a:solidFill>
              </a:rPr>
              <a:t>в</a:t>
            </a:r>
            <a:r>
              <a:rPr lang="ru-RU" sz="2000" b="1" dirty="0" smtClean="0"/>
              <a:t>, </a:t>
            </a:r>
            <a:r>
              <a:rPr lang="ru-RU" sz="2000" b="1" i="1" dirty="0" smtClean="0">
                <a:solidFill>
                  <a:srgbClr val="0033CC"/>
                </a:solidFill>
              </a:rPr>
              <a:t> на</a:t>
            </a:r>
            <a:r>
              <a:rPr lang="ru-RU" sz="2000" b="1" dirty="0" smtClean="0"/>
              <a:t>,  </a:t>
            </a:r>
            <a:r>
              <a:rPr lang="ru-RU" sz="2000" b="1" i="1" dirty="0" smtClean="0">
                <a:solidFill>
                  <a:srgbClr val="0033CC"/>
                </a:solidFill>
              </a:rPr>
              <a:t>справа</a:t>
            </a:r>
            <a:r>
              <a:rPr lang="ru-RU" sz="2000" b="1" dirty="0" smtClean="0"/>
              <a:t>,                                                                                  </a:t>
            </a:r>
          </a:p>
          <a:p>
            <a:pPr marL="285750" indent="-285750">
              <a:buFontTx/>
              <a:buChar char="-"/>
            </a:pPr>
            <a:r>
              <a:rPr lang="ru-RU" sz="2000" b="1" i="1" dirty="0" smtClean="0">
                <a:solidFill>
                  <a:srgbClr val="0033CC"/>
                </a:solidFill>
              </a:rPr>
              <a:t>                                                                 слева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r>
              <a:rPr lang="ru-RU" sz="2000" b="1" dirty="0" smtClean="0"/>
              <a:t>               - Выбери  рисунок,  где  стулья  стоят  </a:t>
            </a:r>
            <a:r>
              <a:rPr lang="ru-RU" sz="2000" b="1" i="1" dirty="0" smtClean="0">
                <a:solidFill>
                  <a:srgbClr val="0033CC"/>
                </a:solidFill>
              </a:rPr>
              <a:t>рядом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              - Выбери  рисунок,  где  стулья  стоят  </a:t>
            </a:r>
            <a:r>
              <a:rPr lang="ru-RU" sz="2000" b="1" i="1" dirty="0" smtClean="0">
                <a:solidFill>
                  <a:srgbClr val="0033CC"/>
                </a:solidFill>
              </a:rPr>
              <a:t>напротив  друг  друга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sz="2000" b="1" dirty="0" smtClean="0"/>
              <a:t>               - Выбери  рисунок,  где  стулья  стоят  </a:t>
            </a:r>
            <a:r>
              <a:rPr lang="ru-RU" sz="2000" b="1" i="1" dirty="0" smtClean="0">
                <a:solidFill>
                  <a:srgbClr val="0033CC"/>
                </a:solidFill>
              </a:rPr>
              <a:t>один  позади  другого</a:t>
            </a:r>
            <a:r>
              <a:rPr lang="ru-RU" sz="2000" b="1" dirty="0" smtClean="0"/>
              <a:t>.</a:t>
            </a:r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 smtClean="0"/>
          </a:p>
          <a:p>
            <a:pPr marL="285750" indent="-285750">
              <a:buFontTx/>
              <a:buChar char="-"/>
            </a:pPr>
            <a:endParaRPr lang="ru-RU" sz="2000" b="1" dirty="0"/>
          </a:p>
          <a:p>
            <a:pPr marL="285750" indent="-285750">
              <a:buFontTx/>
              <a:buChar char="-"/>
            </a:pP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7630" y="672320"/>
            <a:ext cx="681689" cy="19442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2360" y="677129"/>
            <a:ext cx="1236660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2174" y="677129"/>
            <a:ext cx="774550" cy="1944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673" y="677129"/>
            <a:ext cx="795608" cy="19442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8368" y="4956302"/>
            <a:ext cx="1356711" cy="1161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9670" y="4934375"/>
            <a:ext cx="1264542" cy="11618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1199" y="4934375"/>
            <a:ext cx="1018993" cy="1161826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764703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2262" y="3062334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3950266" y="5728660"/>
            <a:ext cx="333702" cy="32272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46678" y="5696803"/>
            <a:ext cx="365481" cy="32272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124328" y="5723488"/>
            <a:ext cx="359440" cy="32272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646226" y="2924944"/>
            <a:ext cx="7772166" cy="2"/>
          </a:xfrm>
          <a:prstGeom prst="line">
            <a:avLst/>
          </a:prstGeom>
          <a:ln w="1905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345717" y="-955719"/>
            <a:ext cx="6496256" cy="8784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1397" y="741589"/>
            <a:ext cx="8064896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                                                                 - Чем  похожи  картинки  в  каждом                                           </a:t>
            </a:r>
          </a:p>
          <a:p>
            <a:r>
              <a:rPr lang="ru-RU" sz="2000" b="1" dirty="0" smtClean="0"/>
              <a:t>                                                                  ряду?  Чем  отличаются?</a:t>
            </a:r>
            <a:endParaRPr lang="ru-RU" sz="2000" b="1" dirty="0"/>
          </a:p>
          <a:p>
            <a:r>
              <a:rPr lang="ru-RU" sz="2000" b="1" dirty="0" smtClean="0"/>
              <a:t>                                                              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                                                                   -  Где  предметов  больше? 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-  Где   предметов  меньше?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           -  Где  предметов  поровну?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136" y="4335341"/>
            <a:ext cx="1685901" cy="13447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9213" y="4335342"/>
            <a:ext cx="1559859" cy="13447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2243" y="2595787"/>
            <a:ext cx="1516829" cy="13016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548" y="2595787"/>
            <a:ext cx="1516828" cy="1301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7435" y="749789"/>
            <a:ext cx="1574628" cy="13124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411" y="762340"/>
            <a:ext cx="1549101" cy="128733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8019" y="719826"/>
            <a:ext cx="279357" cy="358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17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аркет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2277</TotalTime>
  <Words>492</Words>
  <Application>Microsoft Office PowerPoint</Application>
  <PresentationFormat>Экран (4:3)</PresentationFormat>
  <Paragraphs>212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Паркет</vt:lpstr>
      <vt:lpstr>МАТЕМАТИКА для МАЛЫШЕЙ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для МАЛЫШЕЙ</dc:title>
  <dc:creator>Вера</dc:creator>
  <cp:lastModifiedBy>1 класс</cp:lastModifiedBy>
  <cp:revision>217</cp:revision>
  <dcterms:created xsi:type="dcterms:W3CDTF">2012-06-16T17:43:15Z</dcterms:created>
  <dcterms:modified xsi:type="dcterms:W3CDTF">2022-11-18T06:32:58Z</dcterms:modified>
</cp:coreProperties>
</file>