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0" r:id="rId3"/>
  </p:sldMasterIdLst>
  <p:notesMasterIdLst>
    <p:notesMasterId r:id="rId36"/>
  </p:notesMasterIdLst>
  <p:handoutMasterIdLst>
    <p:handoutMasterId r:id="rId37"/>
  </p:handoutMasterIdLst>
  <p:sldIdLst>
    <p:sldId id="258" r:id="rId4"/>
    <p:sldId id="311" r:id="rId5"/>
    <p:sldId id="390" r:id="rId6"/>
    <p:sldId id="382" r:id="rId7"/>
    <p:sldId id="384" r:id="rId8"/>
    <p:sldId id="385" r:id="rId9"/>
    <p:sldId id="309" r:id="rId10"/>
    <p:sldId id="308" r:id="rId11"/>
    <p:sldId id="391" r:id="rId12"/>
    <p:sldId id="335" r:id="rId13"/>
    <p:sldId id="351" r:id="rId14"/>
    <p:sldId id="348" r:id="rId15"/>
    <p:sldId id="352" r:id="rId16"/>
    <p:sldId id="349" r:id="rId17"/>
    <p:sldId id="359" r:id="rId18"/>
    <p:sldId id="389" r:id="rId19"/>
    <p:sldId id="356" r:id="rId20"/>
    <p:sldId id="379" r:id="rId21"/>
    <p:sldId id="358" r:id="rId22"/>
    <p:sldId id="360" r:id="rId23"/>
    <p:sldId id="363" r:id="rId24"/>
    <p:sldId id="362" r:id="rId25"/>
    <p:sldId id="380" r:id="rId26"/>
    <p:sldId id="361" r:id="rId27"/>
    <p:sldId id="387" r:id="rId28"/>
    <p:sldId id="388" r:id="rId29"/>
    <p:sldId id="395" r:id="rId30"/>
    <p:sldId id="392" r:id="rId31"/>
    <p:sldId id="393" r:id="rId32"/>
    <p:sldId id="394" r:id="rId33"/>
    <p:sldId id="396" r:id="rId34"/>
    <p:sldId id="269" r:id="rId35"/>
  </p:sldIdLst>
  <p:sldSz cx="9144000" cy="6858000" type="screen4x3"/>
  <p:notesSz cx="6797675" cy="9928225"/>
  <p:defaultTextStyle>
    <a:defPPr>
      <a:defRPr lang="en-US"/>
    </a:defPPr>
    <a:lvl1pPr marL="0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7236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54471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31707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08943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86179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63414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40650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17886" algn="l" defTabSz="75447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242"/>
    <a:srgbClr val="AAD200"/>
    <a:srgbClr val="CCFF33"/>
    <a:srgbClr val="0076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20" autoAdjust="0"/>
    <p:restoredTop sz="95324" autoAdjust="0"/>
  </p:normalViewPr>
  <p:slideViewPr>
    <p:cSldViewPr snapToGrid="0">
      <p:cViewPr>
        <p:scale>
          <a:sx n="55" d="100"/>
          <a:sy n="55" d="100"/>
        </p:scale>
        <p:origin x="-306" y="-4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800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ru-RU" smtClean="0"/>
              <a:pPr/>
              <a:t>25.02.2020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ru-RU" smtClean="0"/>
              <a:pPr/>
              <a:t>25.02.2020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77236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54471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31707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08943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86179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63414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40650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17886" algn="l" defTabSz="7544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Corbel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 dirty="0"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1"/>
            <a:ext cx="1117854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00150" y="0"/>
            <a:ext cx="37719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054348" y="2057401"/>
            <a:ext cx="1545575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82217" y="2057401"/>
            <a:ext cx="2462022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833" y="3019707"/>
            <a:ext cx="363474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3833" y="5381895"/>
            <a:ext cx="3634740" cy="44805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>
                <a:solidFill>
                  <a:schemeClr val="bg1"/>
                </a:solidFill>
              </a:defRPr>
            </a:lvl1pPr>
            <a:lvl2pPr marL="377236" indent="0" algn="ctr">
              <a:buNone/>
              <a:defRPr sz="1700"/>
            </a:lvl2pPr>
            <a:lvl3pPr marL="754471" indent="0" algn="ctr">
              <a:buNone/>
              <a:defRPr sz="1500"/>
            </a:lvl3pPr>
            <a:lvl4pPr marL="1131707" indent="0" algn="ctr">
              <a:buNone/>
              <a:defRPr sz="1300"/>
            </a:lvl4pPr>
            <a:lvl5pPr marL="1508943" indent="0" algn="ctr">
              <a:buNone/>
              <a:defRPr sz="1300"/>
            </a:lvl5pPr>
            <a:lvl6pPr marL="1886179" indent="0" algn="ctr">
              <a:buNone/>
              <a:defRPr sz="1300"/>
            </a:lvl6pPr>
            <a:lvl7pPr marL="2263414" indent="0" algn="ctr">
              <a:buNone/>
              <a:defRPr sz="1300"/>
            </a:lvl7pPr>
            <a:lvl8pPr marL="2640650" indent="0" algn="ctr">
              <a:buNone/>
              <a:defRPr sz="1300"/>
            </a:lvl8pPr>
            <a:lvl9pPr marL="3017886" indent="0" algn="ctr">
              <a:buNone/>
              <a:defRPr sz="13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190501"/>
            <a:ext cx="154305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90501"/>
            <a:ext cx="5800725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1"/>
            <a:ext cx="1117854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00150" y="0"/>
            <a:ext cx="37719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054348" y="2057401"/>
            <a:ext cx="1545575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82217" y="2057401"/>
            <a:ext cx="2462022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833" y="3019707"/>
            <a:ext cx="363474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3833" y="5381895"/>
            <a:ext cx="3634740" cy="44805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>
                <a:solidFill>
                  <a:schemeClr val="bg1"/>
                </a:solidFill>
              </a:defRPr>
            </a:lvl1pPr>
            <a:lvl2pPr marL="377236" indent="0" algn="ctr">
              <a:buNone/>
              <a:defRPr sz="1700"/>
            </a:lvl2pPr>
            <a:lvl3pPr marL="754471" indent="0" algn="ctr">
              <a:buNone/>
              <a:defRPr sz="1500"/>
            </a:lvl3pPr>
            <a:lvl4pPr marL="1131707" indent="0" algn="ctr">
              <a:buNone/>
              <a:defRPr sz="1300"/>
            </a:lvl4pPr>
            <a:lvl5pPr marL="1508943" indent="0" algn="ctr">
              <a:buNone/>
              <a:defRPr sz="1300"/>
            </a:lvl5pPr>
            <a:lvl6pPr marL="1886179" indent="0" algn="ctr">
              <a:buNone/>
              <a:defRPr sz="1300"/>
            </a:lvl6pPr>
            <a:lvl7pPr marL="2263414" indent="0" algn="ctr">
              <a:buNone/>
              <a:defRPr sz="1300"/>
            </a:lvl7pPr>
            <a:lvl8pPr marL="2640650" indent="0" algn="ctr">
              <a:buNone/>
              <a:defRPr sz="1300"/>
            </a:lvl8pPr>
            <a:lvl9pPr marL="3017886" indent="0" algn="ctr">
              <a:buNone/>
              <a:defRPr sz="13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D:\Экоурок\Материалы для урока\Логотип (растровый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2329" y="1"/>
            <a:ext cx="1378527" cy="1299588"/>
          </a:xfrm>
          <a:prstGeom prst="rect">
            <a:avLst/>
          </a:prstGeom>
          <a:noFill/>
        </p:spPr>
      </p:pic>
      <p:sp>
        <p:nvSpPr>
          <p:cNvPr id="8" name="Пятиугольник 7"/>
          <p:cNvSpPr/>
          <p:nvPr userDrawn="1"/>
        </p:nvSpPr>
        <p:spPr>
          <a:xfrm>
            <a:off x="2" y="457200"/>
            <a:ext cx="756397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00149" y="2059146"/>
            <a:ext cx="5399772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833" y="2263914"/>
            <a:ext cx="5212080" cy="3143392"/>
          </a:xfrm>
        </p:spPr>
        <p:txBody>
          <a:bodyPr anchor="b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13833" y="5381893"/>
            <a:ext cx="5212080" cy="44952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377236" indent="0">
              <a:buNone/>
              <a:defRPr sz="1700"/>
            </a:lvl2pPr>
            <a:lvl3pPr marL="754471" indent="0">
              <a:buNone/>
              <a:defRPr sz="1500"/>
            </a:lvl3pPr>
            <a:lvl4pPr marL="1131707" indent="0">
              <a:buNone/>
              <a:defRPr sz="1300"/>
            </a:lvl4pPr>
            <a:lvl5pPr marL="1508943" indent="0">
              <a:buNone/>
              <a:defRPr sz="1300"/>
            </a:lvl5pPr>
            <a:lvl6pPr marL="1886179" indent="0">
              <a:buNone/>
              <a:defRPr sz="1300"/>
            </a:lvl6pPr>
            <a:lvl7pPr marL="2263414" indent="0">
              <a:buNone/>
              <a:defRPr sz="1300"/>
            </a:lvl7pPr>
            <a:lvl8pPr marL="2640650" indent="0">
              <a:buNone/>
              <a:defRPr sz="1300"/>
            </a:lvl8pPr>
            <a:lvl9pPr marL="3017886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82217" y="2059146"/>
            <a:ext cx="2462022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117854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7277" y="1556281"/>
            <a:ext cx="3457574" cy="462068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1" y="1556281"/>
            <a:ext cx="3457331" cy="462068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7274" y="1554480"/>
            <a:ext cx="3456432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77236" indent="0">
              <a:buNone/>
              <a:defRPr sz="1700" b="1"/>
            </a:lvl2pPr>
            <a:lvl3pPr marL="754471" indent="0">
              <a:buNone/>
              <a:defRPr sz="1500" b="1"/>
            </a:lvl3pPr>
            <a:lvl4pPr marL="1131707" indent="0">
              <a:buNone/>
              <a:defRPr sz="1300" b="1"/>
            </a:lvl4pPr>
            <a:lvl5pPr marL="1508943" indent="0">
              <a:buNone/>
              <a:defRPr sz="1300" b="1"/>
            </a:lvl5pPr>
            <a:lvl6pPr marL="1886179" indent="0">
              <a:buNone/>
              <a:defRPr sz="1300" b="1"/>
            </a:lvl6pPr>
            <a:lvl7pPr marL="2263414" indent="0">
              <a:buNone/>
              <a:defRPr sz="1300" b="1"/>
            </a:lvl7pPr>
            <a:lvl8pPr marL="2640650" indent="0">
              <a:buNone/>
              <a:defRPr sz="1300" b="1"/>
            </a:lvl8pPr>
            <a:lvl9pPr marL="3017886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57274" y="2378394"/>
            <a:ext cx="3456432" cy="381127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54480"/>
            <a:ext cx="3457575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77236" indent="0">
              <a:buNone/>
              <a:defRPr sz="1700" b="1"/>
            </a:lvl2pPr>
            <a:lvl3pPr marL="754471" indent="0">
              <a:buNone/>
              <a:defRPr sz="1500" b="1"/>
            </a:lvl3pPr>
            <a:lvl4pPr marL="1131707" indent="0">
              <a:buNone/>
              <a:defRPr sz="1300" b="1"/>
            </a:lvl4pPr>
            <a:lvl5pPr marL="1508943" indent="0">
              <a:buNone/>
              <a:defRPr sz="1300" b="1"/>
            </a:lvl5pPr>
            <a:lvl6pPr marL="1886179" indent="0">
              <a:buNone/>
              <a:defRPr sz="1300" b="1"/>
            </a:lvl6pPr>
            <a:lvl7pPr marL="2263414" indent="0">
              <a:buNone/>
              <a:defRPr sz="1300" b="1"/>
            </a:lvl7pPr>
            <a:lvl8pPr marL="2640650" indent="0">
              <a:buNone/>
              <a:defRPr sz="1300" b="1"/>
            </a:lvl8pPr>
            <a:lvl9pPr marL="3017886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378394"/>
            <a:ext cx="3457575" cy="381127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009" y="919616"/>
            <a:ext cx="3116717" cy="2532889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275" y="915924"/>
            <a:ext cx="3912734" cy="506577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0009" y="3446397"/>
            <a:ext cx="3116717" cy="2535304"/>
          </a:xfrm>
        </p:spPr>
        <p:txBody>
          <a:bodyPr>
            <a:normAutofit/>
          </a:bodyPr>
          <a:lstStyle>
            <a:lvl1pPr marL="0" indent="0">
              <a:spcBef>
                <a:spcPts val="743"/>
              </a:spcBef>
              <a:buNone/>
              <a:defRPr sz="1500"/>
            </a:lvl1pPr>
            <a:lvl2pPr marL="377236" indent="0">
              <a:buNone/>
              <a:defRPr sz="1200"/>
            </a:lvl2pPr>
            <a:lvl3pPr marL="754471" indent="0">
              <a:buNone/>
              <a:defRPr sz="1000"/>
            </a:lvl3pPr>
            <a:lvl4pPr marL="1131707" indent="0">
              <a:buNone/>
              <a:defRPr sz="800"/>
            </a:lvl4pPr>
            <a:lvl5pPr marL="1508943" indent="0">
              <a:buNone/>
              <a:defRPr sz="800"/>
            </a:lvl5pPr>
            <a:lvl6pPr marL="1886179" indent="0">
              <a:buNone/>
              <a:defRPr sz="800"/>
            </a:lvl6pPr>
            <a:lvl7pPr marL="2263414" indent="0">
              <a:buNone/>
              <a:defRPr sz="800"/>
            </a:lvl7pPr>
            <a:lvl8pPr marL="2640650" indent="0">
              <a:buNone/>
              <a:defRPr sz="800"/>
            </a:lvl8pPr>
            <a:lvl9pPr marL="3017886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photodune-1895990-green-grass-l.jpg"/>
          <p:cNvPicPr>
            <a:picLocks noChangeAspect="1"/>
          </p:cNvPicPr>
          <p:nvPr userDrawn="1"/>
        </p:nvPicPr>
        <p:blipFill>
          <a:blip r:embed="rId2" cstate="print"/>
          <a:srcRect b="1562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ятиугольник 7"/>
          <p:cNvSpPr/>
          <p:nvPr userDrawn="1"/>
        </p:nvSpPr>
        <p:spPr>
          <a:xfrm>
            <a:off x="2" y="457200"/>
            <a:ext cx="756397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010" y="919616"/>
            <a:ext cx="3116717" cy="2532889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4"/>
            <a:ext cx="4970008" cy="5065776"/>
          </a:xfrm>
        </p:spPr>
        <p:txBody>
          <a:bodyPr tIns="1131707">
            <a:normAutofit/>
          </a:bodyPr>
          <a:lstStyle>
            <a:lvl1pPr marL="0" indent="0" algn="ctr">
              <a:spcBef>
                <a:spcPts val="0"/>
              </a:spcBef>
              <a:buNone/>
              <a:defRPr sz="1800"/>
            </a:lvl1pPr>
            <a:lvl2pPr marL="377236" indent="0">
              <a:buNone/>
              <a:defRPr sz="2300"/>
            </a:lvl2pPr>
            <a:lvl3pPr marL="754471" indent="0">
              <a:buNone/>
              <a:defRPr sz="2000"/>
            </a:lvl3pPr>
            <a:lvl4pPr marL="1131707" indent="0">
              <a:buNone/>
              <a:defRPr sz="1700"/>
            </a:lvl4pPr>
            <a:lvl5pPr marL="1508943" indent="0">
              <a:buNone/>
              <a:defRPr sz="1700"/>
            </a:lvl5pPr>
            <a:lvl6pPr marL="1886179" indent="0">
              <a:buNone/>
              <a:defRPr sz="1700"/>
            </a:lvl6pPr>
            <a:lvl7pPr marL="2263414" indent="0">
              <a:buNone/>
              <a:defRPr sz="1700"/>
            </a:lvl7pPr>
            <a:lvl8pPr marL="2640650" indent="0">
              <a:buNone/>
              <a:defRPr sz="1700"/>
            </a:lvl8pPr>
            <a:lvl9pPr marL="3017886" indent="0">
              <a:buNone/>
              <a:defRPr sz="17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0010" y="3446397"/>
            <a:ext cx="3116717" cy="2535305"/>
          </a:xfrm>
        </p:spPr>
        <p:txBody>
          <a:bodyPr>
            <a:normAutofit/>
          </a:bodyPr>
          <a:lstStyle>
            <a:lvl1pPr marL="0" indent="0">
              <a:spcBef>
                <a:spcPts val="743"/>
              </a:spcBef>
              <a:buNone/>
              <a:defRPr sz="1500"/>
            </a:lvl1pPr>
            <a:lvl2pPr marL="377236" indent="0">
              <a:buNone/>
              <a:defRPr sz="1200"/>
            </a:lvl2pPr>
            <a:lvl3pPr marL="754471" indent="0">
              <a:buNone/>
              <a:defRPr sz="1000"/>
            </a:lvl3pPr>
            <a:lvl4pPr marL="1131707" indent="0">
              <a:buNone/>
              <a:defRPr sz="800"/>
            </a:lvl4pPr>
            <a:lvl5pPr marL="1508943" indent="0">
              <a:buNone/>
              <a:defRPr sz="800"/>
            </a:lvl5pPr>
            <a:lvl6pPr marL="1886179" indent="0">
              <a:buNone/>
              <a:defRPr sz="800"/>
            </a:lvl6pPr>
            <a:lvl7pPr marL="2263414" indent="0">
              <a:buNone/>
              <a:defRPr sz="800"/>
            </a:lvl7pPr>
            <a:lvl8pPr marL="2640650" indent="0">
              <a:buNone/>
              <a:defRPr sz="800"/>
            </a:lvl8pPr>
            <a:lvl9pPr marL="3017886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190501"/>
            <a:ext cx="154305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90501"/>
            <a:ext cx="5800725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00149" y="2059146"/>
            <a:ext cx="5399772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833" y="2263914"/>
            <a:ext cx="5212080" cy="3143392"/>
          </a:xfrm>
        </p:spPr>
        <p:txBody>
          <a:bodyPr anchor="b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13833" y="5381893"/>
            <a:ext cx="5212080" cy="44952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377236" indent="0">
              <a:buNone/>
              <a:defRPr sz="1700"/>
            </a:lvl2pPr>
            <a:lvl3pPr marL="754471" indent="0">
              <a:buNone/>
              <a:defRPr sz="1500"/>
            </a:lvl3pPr>
            <a:lvl4pPr marL="1131707" indent="0">
              <a:buNone/>
              <a:defRPr sz="1300"/>
            </a:lvl4pPr>
            <a:lvl5pPr marL="1508943" indent="0">
              <a:buNone/>
              <a:defRPr sz="1300"/>
            </a:lvl5pPr>
            <a:lvl6pPr marL="1886179" indent="0">
              <a:buNone/>
              <a:defRPr sz="1300"/>
            </a:lvl6pPr>
            <a:lvl7pPr marL="2263414" indent="0">
              <a:buNone/>
              <a:defRPr sz="1300"/>
            </a:lvl7pPr>
            <a:lvl8pPr marL="2640650" indent="0">
              <a:buNone/>
              <a:defRPr sz="1300"/>
            </a:lvl8pPr>
            <a:lvl9pPr marL="3017886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82217" y="2059146"/>
            <a:ext cx="2462022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117854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7277" y="1556281"/>
            <a:ext cx="3457574" cy="462068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1" y="1556281"/>
            <a:ext cx="3457331" cy="462068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7274" y="1554480"/>
            <a:ext cx="3456432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77236" indent="0">
              <a:buNone/>
              <a:defRPr sz="1700" b="1"/>
            </a:lvl2pPr>
            <a:lvl3pPr marL="754471" indent="0">
              <a:buNone/>
              <a:defRPr sz="1500" b="1"/>
            </a:lvl3pPr>
            <a:lvl4pPr marL="1131707" indent="0">
              <a:buNone/>
              <a:defRPr sz="1300" b="1"/>
            </a:lvl4pPr>
            <a:lvl5pPr marL="1508943" indent="0">
              <a:buNone/>
              <a:defRPr sz="1300" b="1"/>
            </a:lvl5pPr>
            <a:lvl6pPr marL="1886179" indent="0">
              <a:buNone/>
              <a:defRPr sz="1300" b="1"/>
            </a:lvl6pPr>
            <a:lvl7pPr marL="2263414" indent="0">
              <a:buNone/>
              <a:defRPr sz="1300" b="1"/>
            </a:lvl7pPr>
            <a:lvl8pPr marL="2640650" indent="0">
              <a:buNone/>
              <a:defRPr sz="1300" b="1"/>
            </a:lvl8pPr>
            <a:lvl9pPr marL="3017886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57274" y="2378394"/>
            <a:ext cx="3456432" cy="381127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54480"/>
            <a:ext cx="3457575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77236" indent="0">
              <a:buNone/>
              <a:defRPr sz="1700" b="1"/>
            </a:lvl2pPr>
            <a:lvl3pPr marL="754471" indent="0">
              <a:buNone/>
              <a:defRPr sz="1500" b="1"/>
            </a:lvl3pPr>
            <a:lvl4pPr marL="1131707" indent="0">
              <a:buNone/>
              <a:defRPr sz="1300" b="1"/>
            </a:lvl4pPr>
            <a:lvl5pPr marL="1508943" indent="0">
              <a:buNone/>
              <a:defRPr sz="1300" b="1"/>
            </a:lvl5pPr>
            <a:lvl6pPr marL="1886179" indent="0">
              <a:buNone/>
              <a:defRPr sz="1300" b="1"/>
            </a:lvl6pPr>
            <a:lvl7pPr marL="2263414" indent="0">
              <a:buNone/>
              <a:defRPr sz="1300" b="1"/>
            </a:lvl7pPr>
            <a:lvl8pPr marL="2640650" indent="0">
              <a:buNone/>
              <a:defRPr sz="1300" b="1"/>
            </a:lvl8pPr>
            <a:lvl9pPr marL="3017886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378394"/>
            <a:ext cx="3457575" cy="381127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009" y="919616"/>
            <a:ext cx="3116717" cy="2532889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275" y="915924"/>
            <a:ext cx="3912734" cy="506577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0009" y="3446397"/>
            <a:ext cx="3116717" cy="2535304"/>
          </a:xfrm>
        </p:spPr>
        <p:txBody>
          <a:bodyPr>
            <a:normAutofit/>
          </a:bodyPr>
          <a:lstStyle>
            <a:lvl1pPr marL="0" indent="0">
              <a:spcBef>
                <a:spcPts val="743"/>
              </a:spcBef>
              <a:buNone/>
              <a:defRPr sz="1500"/>
            </a:lvl1pPr>
            <a:lvl2pPr marL="377236" indent="0">
              <a:buNone/>
              <a:defRPr sz="1200"/>
            </a:lvl2pPr>
            <a:lvl3pPr marL="754471" indent="0">
              <a:buNone/>
              <a:defRPr sz="1000"/>
            </a:lvl3pPr>
            <a:lvl4pPr marL="1131707" indent="0">
              <a:buNone/>
              <a:defRPr sz="800"/>
            </a:lvl4pPr>
            <a:lvl5pPr marL="1508943" indent="0">
              <a:buNone/>
              <a:defRPr sz="800"/>
            </a:lvl5pPr>
            <a:lvl6pPr marL="1886179" indent="0">
              <a:buNone/>
              <a:defRPr sz="800"/>
            </a:lvl6pPr>
            <a:lvl7pPr marL="2263414" indent="0">
              <a:buNone/>
              <a:defRPr sz="800"/>
            </a:lvl7pPr>
            <a:lvl8pPr marL="2640650" indent="0">
              <a:buNone/>
              <a:defRPr sz="800"/>
            </a:lvl8pPr>
            <a:lvl9pPr marL="3017886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010" y="919616"/>
            <a:ext cx="3116717" cy="2532889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4"/>
            <a:ext cx="4970008" cy="5065776"/>
          </a:xfrm>
        </p:spPr>
        <p:txBody>
          <a:bodyPr tIns="1131707">
            <a:normAutofit/>
          </a:bodyPr>
          <a:lstStyle>
            <a:lvl1pPr marL="0" indent="0" algn="ctr">
              <a:spcBef>
                <a:spcPts val="0"/>
              </a:spcBef>
              <a:buNone/>
              <a:defRPr sz="1800"/>
            </a:lvl1pPr>
            <a:lvl2pPr marL="377236" indent="0">
              <a:buNone/>
              <a:defRPr sz="2300"/>
            </a:lvl2pPr>
            <a:lvl3pPr marL="754471" indent="0">
              <a:buNone/>
              <a:defRPr sz="2000"/>
            </a:lvl3pPr>
            <a:lvl4pPr marL="1131707" indent="0">
              <a:buNone/>
              <a:defRPr sz="1700"/>
            </a:lvl4pPr>
            <a:lvl5pPr marL="1508943" indent="0">
              <a:buNone/>
              <a:defRPr sz="1700"/>
            </a:lvl5pPr>
            <a:lvl6pPr marL="1886179" indent="0">
              <a:buNone/>
              <a:defRPr sz="1700"/>
            </a:lvl6pPr>
            <a:lvl7pPr marL="2263414" indent="0">
              <a:buNone/>
              <a:defRPr sz="1700"/>
            </a:lvl7pPr>
            <a:lvl8pPr marL="2640650" indent="0">
              <a:buNone/>
              <a:defRPr sz="1700"/>
            </a:lvl8pPr>
            <a:lvl9pPr marL="3017886" indent="0">
              <a:buNone/>
              <a:defRPr sz="17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0010" y="3446397"/>
            <a:ext cx="3116717" cy="2535305"/>
          </a:xfrm>
        </p:spPr>
        <p:txBody>
          <a:bodyPr>
            <a:normAutofit/>
          </a:bodyPr>
          <a:lstStyle>
            <a:lvl1pPr marL="0" indent="0">
              <a:spcBef>
                <a:spcPts val="743"/>
              </a:spcBef>
              <a:buNone/>
              <a:defRPr sz="1500"/>
            </a:lvl1pPr>
            <a:lvl2pPr marL="377236" indent="0">
              <a:buNone/>
              <a:defRPr sz="1200"/>
            </a:lvl2pPr>
            <a:lvl3pPr marL="754471" indent="0">
              <a:buNone/>
              <a:defRPr sz="1000"/>
            </a:lvl3pPr>
            <a:lvl4pPr marL="1131707" indent="0">
              <a:buNone/>
              <a:defRPr sz="800"/>
            </a:lvl4pPr>
            <a:lvl5pPr marL="1508943" indent="0">
              <a:buNone/>
              <a:defRPr sz="800"/>
            </a:lvl5pPr>
            <a:lvl6pPr marL="1886179" indent="0">
              <a:buNone/>
              <a:defRPr sz="800"/>
            </a:lvl6pPr>
            <a:lvl7pPr marL="2263414" indent="0">
              <a:buNone/>
              <a:defRPr sz="800"/>
            </a:lvl7pPr>
            <a:lvl8pPr marL="2640650" indent="0">
              <a:buNone/>
              <a:defRPr sz="800"/>
            </a:lvl8pPr>
            <a:lvl9pPr marL="3017886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124712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07008" y="6629400"/>
            <a:ext cx="7936992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520" y="276087"/>
            <a:ext cx="7028962" cy="1183566"/>
          </a:xfrm>
          <a:prstGeom prst="rect">
            <a:avLst/>
          </a:prstGeom>
        </p:spPr>
        <p:txBody>
          <a:bodyPr vert="horz" lIns="75447" tIns="37724" rIns="75447" bIns="37724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7520" y="1566002"/>
            <a:ext cx="7028961" cy="4620682"/>
          </a:xfrm>
          <a:prstGeom prst="rect">
            <a:avLst/>
          </a:prstGeom>
        </p:spPr>
        <p:txBody>
          <a:bodyPr vert="horz" lIns="75447" tIns="37724" rIns="75447" bIns="37724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307802" cy="228600"/>
          </a:xfrm>
          <a:prstGeom prst="rect">
            <a:avLst/>
          </a:prstGeom>
        </p:spPr>
        <p:txBody>
          <a:bodyPr vert="horz" lIns="75447" tIns="37724" rIns="75447" bIns="37724" rtlCol="0" anchor="ctr"/>
          <a:lstStyle>
            <a:lvl1pPr algn="r">
              <a:defRPr sz="7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23326" y="6629400"/>
            <a:ext cx="750497" cy="228600"/>
          </a:xfrm>
          <a:prstGeom prst="rect">
            <a:avLst/>
          </a:prstGeom>
        </p:spPr>
        <p:txBody>
          <a:bodyPr vert="horz" lIns="75447" tIns="37724" rIns="75447" bIns="37724" rtlCol="0" anchor="ctr"/>
          <a:lstStyle>
            <a:lvl1pPr algn="r">
              <a:defRPr sz="7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28289" y="6629400"/>
            <a:ext cx="6858194" cy="228600"/>
          </a:xfrm>
          <a:prstGeom prst="rect">
            <a:avLst/>
          </a:prstGeom>
        </p:spPr>
        <p:txBody>
          <a:bodyPr vert="horz" lIns="75447" tIns="37724" rIns="75447" bIns="37724" rtlCol="0" anchor="ctr"/>
          <a:lstStyle>
            <a:lvl1pPr algn="l">
              <a:defRPr sz="7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754471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3528" indent="-173528" algn="l" defTabSz="754471" rtl="0" eaLnBrk="1" latinLnBrk="0" hangingPunct="1">
        <a:lnSpc>
          <a:spcPct val="90000"/>
        </a:lnSpc>
        <a:spcBef>
          <a:spcPts val="908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2146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58309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746927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935545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124162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312780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501398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690016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236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4471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707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943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79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3414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0650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17886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124712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07008" y="6629400"/>
            <a:ext cx="7936992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47" tIns="37724" rIns="75447" bIns="37724"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520" y="276087"/>
            <a:ext cx="7028962" cy="1183566"/>
          </a:xfrm>
          <a:prstGeom prst="rect">
            <a:avLst/>
          </a:prstGeom>
        </p:spPr>
        <p:txBody>
          <a:bodyPr vert="horz" lIns="75447" tIns="37724" rIns="75447" bIns="37724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7520" y="1566002"/>
            <a:ext cx="7028961" cy="4620682"/>
          </a:xfrm>
          <a:prstGeom prst="rect">
            <a:avLst/>
          </a:prstGeom>
        </p:spPr>
        <p:txBody>
          <a:bodyPr vert="horz" lIns="75447" tIns="37724" rIns="75447" bIns="37724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307802" cy="228600"/>
          </a:xfrm>
          <a:prstGeom prst="rect">
            <a:avLst/>
          </a:prstGeom>
        </p:spPr>
        <p:txBody>
          <a:bodyPr vert="horz" lIns="75447" tIns="37724" rIns="75447" bIns="37724" rtlCol="0" anchor="ctr"/>
          <a:lstStyle>
            <a:lvl1pPr algn="r">
              <a:defRPr sz="7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23326" y="6629400"/>
            <a:ext cx="750497" cy="228600"/>
          </a:xfrm>
          <a:prstGeom prst="rect">
            <a:avLst/>
          </a:prstGeom>
        </p:spPr>
        <p:txBody>
          <a:bodyPr vert="horz" lIns="75447" tIns="37724" rIns="75447" bIns="37724" rtlCol="0" anchor="ctr"/>
          <a:lstStyle>
            <a:lvl1pPr algn="r">
              <a:defRPr sz="7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28289" y="6629400"/>
            <a:ext cx="6858194" cy="228600"/>
          </a:xfrm>
          <a:prstGeom prst="rect">
            <a:avLst/>
          </a:prstGeom>
        </p:spPr>
        <p:txBody>
          <a:bodyPr vert="horz" lIns="75447" tIns="37724" rIns="75447" bIns="37724" rtlCol="0" anchor="ctr"/>
          <a:lstStyle>
            <a:lvl1pPr algn="l">
              <a:defRPr sz="7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754471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3528" indent="-173528" algn="l" defTabSz="754471" rtl="0" eaLnBrk="1" latinLnBrk="0" hangingPunct="1">
        <a:lnSpc>
          <a:spcPct val="90000"/>
        </a:lnSpc>
        <a:spcBef>
          <a:spcPts val="908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2146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58309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746927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935545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124162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312780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501398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690016" indent="-128260" algn="l" defTabSz="754471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236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4471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707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943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79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3414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0650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17886" algn="l" defTabSz="75447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104" y="2454207"/>
            <a:ext cx="7028962" cy="118356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Экология  </a:t>
            </a:r>
            <a:endParaRPr lang="ru-RU" sz="72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820" y="685800"/>
            <a:ext cx="7028962" cy="239691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Тема урока:</a:t>
            </a:r>
            <a:r>
              <a:rPr lang="ru-RU" sz="4400" b="1" dirty="0" smtClean="0">
                <a:latin typeface="Arial Black" pitchFamily="34" charset="0"/>
              </a:rPr>
              <a:t/>
            </a:r>
            <a:br>
              <a:rPr lang="ru-RU" sz="4400" b="1" dirty="0" smtClean="0">
                <a:latin typeface="Arial Black" pitchFamily="34" charset="0"/>
              </a:rPr>
            </a:br>
            <a:r>
              <a:rPr lang="ru-RU" sz="4400" b="1" dirty="0" smtClean="0">
                <a:latin typeface="Arial Black" pitchFamily="34" charset="0"/>
              </a:rPr>
              <a:t>Среда обитания. Экологические факторы</a:t>
            </a:r>
            <a:endParaRPr lang="ru-RU" sz="4400" b="1" dirty="0">
              <a:latin typeface="Arial Black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Цель: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Изучить  среду обитания, экологические факторы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u="sng" dirty="0" smtClean="0"/>
              <a:t>ЭКОЛОГИЯ</a:t>
            </a:r>
            <a:r>
              <a:rPr lang="ru-RU" sz="4000" b="1" dirty="0" smtClean="0"/>
              <a:t> -НАУКА О ВЗАИМООТНОШЕНИЯХ ОРГАНИЗМОВ МЕЖДУ СОБОЙ И С ОКРУЖАЮЩЕЙ ИХ СРЕДОЙ.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Э.Геккель, 1866 год</a:t>
            </a:r>
            <a:endParaRPr lang="ru-RU" sz="4000" b="1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39078" y="1540729"/>
            <a:ext cx="3544469" cy="4733297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418" y="534838"/>
            <a:ext cx="8120986" cy="11835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Работа в парах: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Распределите факторы по группам</a:t>
            </a:r>
            <a:endParaRPr lang="ru-RU" sz="3200" dirty="0">
              <a:latin typeface="Arial Black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10552" y="2220883"/>
          <a:ext cx="8609160" cy="1471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9720"/>
                <a:gridCol w="2869720"/>
                <a:gridCol w="2869720"/>
              </a:tblGrid>
              <a:tr h="95016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Биотические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Абиотические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Антропогенные</a:t>
                      </a:r>
                      <a:endParaRPr lang="ru-RU" sz="2800" dirty="0"/>
                    </a:p>
                  </a:txBody>
                  <a:tcPr/>
                </a:tc>
              </a:tr>
              <a:tr h="521059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014" y="-276004"/>
            <a:ext cx="7028962" cy="11835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Самопроверка</a:t>
            </a:r>
            <a:endParaRPr lang="ru-RU" sz="4000" dirty="0">
              <a:latin typeface="Arial Black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4838" y="1013185"/>
          <a:ext cx="751738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794"/>
                <a:gridCol w="2505794"/>
                <a:gridCol w="250579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Биотические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Абиотические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Антропогенные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4,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3,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5,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7,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10,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11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9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3088" y="2743199"/>
            <a:ext cx="445346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Самооценка</a:t>
            </a:r>
          </a:p>
          <a:p>
            <a:r>
              <a:rPr lang="ru-RU" sz="2800" dirty="0" smtClean="0">
                <a:latin typeface="Arial Black" pitchFamily="34" charset="0"/>
              </a:rPr>
              <a:t>5 баллов – всё верно</a:t>
            </a:r>
          </a:p>
          <a:p>
            <a:r>
              <a:rPr lang="ru-RU" sz="2800" dirty="0" smtClean="0">
                <a:latin typeface="Arial Black" pitchFamily="34" charset="0"/>
              </a:rPr>
              <a:t>4 балла – 1-4 ошибок</a:t>
            </a:r>
          </a:p>
          <a:p>
            <a:r>
              <a:rPr lang="ru-RU" sz="2800" dirty="0" smtClean="0">
                <a:latin typeface="Arial Black" pitchFamily="34" charset="0"/>
              </a:rPr>
              <a:t>3 балла – 5-7 ошибок</a:t>
            </a:r>
          </a:p>
          <a:p>
            <a:r>
              <a:rPr lang="ru-RU" sz="2800" dirty="0" smtClean="0">
                <a:latin typeface="Arial Black" pitchFamily="34" charset="0"/>
              </a:rPr>
              <a:t>2 балла – 8 и более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21297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Arial Black" pitchFamily="34" charset="0"/>
              </a:rPr>
              <a:t>Проблемный вопрос:</a:t>
            </a:r>
            <a:br>
              <a:rPr lang="ru-RU" sz="4400" b="1" dirty="0" smtClean="0">
                <a:latin typeface="Arial Black" pitchFamily="34" charset="0"/>
              </a:rPr>
            </a:br>
            <a:r>
              <a:rPr lang="ru-RU" sz="4400" b="1" dirty="0" smtClean="0">
                <a:latin typeface="Arial Black" pitchFamily="34" charset="0"/>
              </a:rPr>
              <a:t/>
            </a:r>
            <a:br>
              <a:rPr lang="ru-RU" sz="4400" b="1" dirty="0" smtClean="0">
                <a:latin typeface="Arial Black" pitchFamily="34" charset="0"/>
              </a:rPr>
            </a:br>
            <a:r>
              <a:rPr lang="ru-RU" sz="4400" dirty="0" smtClean="0">
                <a:latin typeface="Arial Black" pitchFamily="34" charset="0"/>
              </a:rPr>
              <a:t>Какой абиотический фактор является главным? </a:t>
            </a:r>
            <a:br>
              <a:rPr lang="ru-RU" sz="4400" dirty="0" smtClean="0">
                <a:latin typeface="Arial Black" pitchFamily="34" charset="0"/>
              </a:rPr>
            </a:br>
            <a:endParaRPr lang="ru-RU" sz="4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т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4889" y="195004"/>
            <a:ext cx="5362032" cy="3238306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027" name="Picture 3" descr="F:\Биология\5 класс\23. Три среды обитания\imgpreview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9183" y="161834"/>
            <a:ext cx="4004483" cy="3499244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2" descr="F:\Экологич.праздник\8986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7379" y="3712947"/>
            <a:ext cx="4192432" cy="31450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310" y="1164515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Какой абиотический фактор является главным? 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5"/>
            <a:ext cx="8229600" cy="3888432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Все факторы имеют равноценное влияние. Живые организмы приспособлены к влиянию всех факторов.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801" y="1566002"/>
            <a:ext cx="8577119" cy="46206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 </a:t>
            </a:r>
            <a:endParaRPr lang="ru-RU" sz="4000" dirty="0"/>
          </a:p>
          <a:p>
            <a:pPr marL="0" indent="0" algn="ctr">
              <a:buNone/>
            </a:pPr>
            <a:r>
              <a:rPr lang="ru-RU" sz="5400" dirty="0" smtClean="0"/>
              <a:t>Что такое дом?</a:t>
            </a:r>
          </a:p>
          <a:p>
            <a:pPr marL="0" indent="0" algn="ctr">
              <a:buNone/>
            </a:pPr>
            <a:endParaRPr lang="ru-RU" sz="5400" dirty="0" smtClean="0"/>
          </a:p>
          <a:p>
            <a:pPr marL="0" indent="0" algn="r">
              <a:buNone/>
            </a:pPr>
            <a:r>
              <a:rPr lang="ru-RU" sz="3000" dirty="0" smtClean="0"/>
              <a:t> </a:t>
            </a:r>
            <a:endParaRPr lang="ru-RU" sz="3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87697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520" y="-362309"/>
            <a:ext cx="7028962" cy="118356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Самооценка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4288" y="737866"/>
            <a:ext cx="8155492" cy="462068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/>
              <a:t>Оцениваем свою работу в группе</a:t>
            </a:r>
          </a:p>
          <a:p>
            <a:pPr algn="ctr">
              <a:buNone/>
            </a:pPr>
            <a:r>
              <a:rPr lang="ru-RU" sz="3600" u="sng" dirty="0" smtClean="0"/>
              <a:t>5 баллов </a:t>
            </a:r>
            <a:r>
              <a:rPr lang="ru-RU" sz="3600" dirty="0" smtClean="0"/>
              <a:t>– принимал активное участие, задание выполнено верно</a:t>
            </a:r>
          </a:p>
          <a:p>
            <a:pPr algn="ctr">
              <a:buNone/>
            </a:pPr>
            <a:r>
              <a:rPr lang="ru-RU" sz="3600" u="sng" dirty="0" smtClean="0"/>
              <a:t>4 балла </a:t>
            </a:r>
            <a:r>
              <a:rPr lang="ru-RU" sz="3600" dirty="0" smtClean="0"/>
              <a:t>– задание выполнено с незначительными  ошибками </a:t>
            </a:r>
          </a:p>
          <a:p>
            <a:pPr algn="ctr">
              <a:buNone/>
            </a:pPr>
            <a:r>
              <a:rPr lang="ru-RU" sz="3600" u="sng" dirty="0" smtClean="0"/>
              <a:t>3 балла </a:t>
            </a:r>
            <a:r>
              <a:rPr lang="ru-RU" sz="3600" dirty="0" smtClean="0"/>
              <a:t>– задание выполнено с грубыми ошибками</a:t>
            </a:r>
          </a:p>
          <a:p>
            <a:pPr algn="ctr">
              <a:buNone/>
            </a:pPr>
            <a:r>
              <a:rPr lang="ru-RU" sz="3600" u="sng" dirty="0" smtClean="0"/>
              <a:t>2 балла </a:t>
            </a:r>
            <a:r>
              <a:rPr lang="ru-RU" sz="3600" dirty="0" smtClean="0"/>
              <a:t>– не принимал участие в работе группы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1" y="51759"/>
            <a:ext cx="8540151" cy="11835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Биотические факторы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Инд.работа: Вставьте пропущенные слова, используя текст учебника на с.201-203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792" y="1173192"/>
            <a:ext cx="8678174" cy="5013492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Паразитизм,  травоядные, хищничество, взаимовыгодное существование(симбиоз) , паразиты, насекомые-опылители.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Животных, питающихся растительной пищей, называют ________________. Но и растения в свою очередь не могут жить без животных. Например, без _________________________ у многих цветковых растений не образовались бы семена. Они могут </a:t>
            </a:r>
            <a:r>
              <a:rPr lang="ru-RU" sz="2000" b="1" dirty="0" err="1" smtClean="0"/>
              <a:t>быть____________________</a:t>
            </a:r>
            <a:r>
              <a:rPr lang="ru-RU" sz="2000" b="1" dirty="0" smtClean="0"/>
              <a:t>, как у муравьев и тли. В других случаях отношения между живыми организмами- </a:t>
            </a:r>
            <a:r>
              <a:rPr lang="ru-RU" sz="2000" b="1" i="1" dirty="0" smtClean="0"/>
              <a:t>______________</a:t>
            </a:r>
            <a:r>
              <a:rPr lang="ru-RU" sz="2000" b="1" dirty="0" smtClean="0"/>
              <a:t>, когда животные одного вида ловят и поедают животных другого вида (волк – зайца, лиса – мышей и т.д.). Существует в природе и такие типы взаимоотношений между организмами, </a:t>
            </a:r>
            <a:r>
              <a:rPr lang="ru-RU" sz="2000" b="1" dirty="0" err="1" smtClean="0"/>
              <a:t>как</a:t>
            </a:r>
            <a:r>
              <a:rPr lang="ru-RU" sz="2000" b="1" i="1" dirty="0" err="1" smtClean="0"/>
              <a:t>____________________</a:t>
            </a:r>
            <a:r>
              <a:rPr lang="ru-RU" sz="2000" b="1" dirty="0" smtClean="0"/>
              <a:t>, они являются менее жесткими, чем хищничество, так как это не обязательно приводит к гибели хозяина. ____________ могут населять полости тела хозяина, проникать в ткани или внутрь отдельных клеток, они живут целиком за счет тела своего хозяина, принося ему только вред. 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0267" y="-362268"/>
            <a:ext cx="7028962" cy="118356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Взаимопроверка</a:t>
            </a:r>
            <a:endParaRPr lang="ru-RU" sz="4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776377"/>
            <a:ext cx="9144000" cy="54103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Животных, питающихся растительной пищей, называют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травоядными.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Но и растения в свою очередь не могут жить без животных. Например, без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насекомых-опылителей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 многих цветковых растений не образовались бы семена. Они могут быть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взаимовыгодными,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как у муравьев и тли. В других случаях отношения между живыми организмами -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хищничество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когда животные одного вида ловят и поедают животных другого вида (волк – зайца, лиса – мышей и т.д.). Существует в природе и такие типы взаимоотношений между организмами, как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паразитические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они являются менее жесткими, чем хищничество, так как это не обязательно приводит к гибели хозяина.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Паразиты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могут населять полости тела хозяина, проникать в ткани или внутрь отдельных клеток, они живут целиком за счет тела своего хозяина, принося ему только вред.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Самооценка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5 баллов- всё верно</a:t>
            </a:r>
          </a:p>
          <a:p>
            <a:pPr>
              <a:buNone/>
            </a:pPr>
            <a:r>
              <a:rPr lang="ru-RU" sz="3200" dirty="0" smtClean="0"/>
              <a:t>4 балла- 1-2 ошибки</a:t>
            </a:r>
          </a:p>
          <a:p>
            <a:pPr>
              <a:buNone/>
            </a:pPr>
            <a:r>
              <a:rPr lang="ru-RU" sz="3200" dirty="0" smtClean="0"/>
              <a:t>3 балла- 3 ошибки</a:t>
            </a:r>
          </a:p>
          <a:p>
            <a:pPr>
              <a:buNone/>
            </a:pPr>
            <a:r>
              <a:rPr lang="ru-RU" sz="3200" dirty="0" smtClean="0"/>
              <a:t>2 балла- 4 и более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0268" y="483080"/>
            <a:ext cx="7028962" cy="118356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Физминутка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Антропогенные факторы</a:t>
            </a:r>
            <a:endParaRPr lang="ru-RU" sz="40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Мини-проект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Проверим себя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Выбери карточку</a:t>
            </a:r>
          </a:p>
          <a:p>
            <a:pPr>
              <a:buNone/>
            </a:pPr>
            <a:r>
              <a:rPr lang="ru-RU" sz="4000" dirty="0" smtClean="0"/>
              <a:t>Оранжевая – 5 баллов</a:t>
            </a:r>
          </a:p>
          <a:p>
            <a:pPr>
              <a:buNone/>
            </a:pPr>
            <a:r>
              <a:rPr lang="ru-RU" sz="4000" dirty="0" smtClean="0"/>
              <a:t>Синяя – 3 балла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682" y="0"/>
            <a:ext cx="3721514" cy="16389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Взаимопроверка </a:t>
            </a:r>
            <a:br>
              <a:rPr lang="ru-RU" sz="4000" dirty="0" smtClean="0"/>
            </a:br>
            <a:r>
              <a:rPr lang="ru-RU" sz="4000" dirty="0" smtClean="0"/>
              <a:t>Синяя карточка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237318"/>
            <a:ext cx="4566903" cy="46206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Правильный ответ:</a:t>
            </a:r>
          </a:p>
          <a:p>
            <a:pPr>
              <a:buNone/>
            </a:pPr>
            <a:r>
              <a:rPr lang="ru-RU" sz="4000" b="1" dirty="0" smtClean="0"/>
              <a:t>А-4,5,6. Б-1,2,3</a:t>
            </a: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22796" y="255958"/>
            <a:ext cx="3721514" cy="1638977"/>
          </a:xfrm>
          <a:prstGeom prst="rect">
            <a:avLst/>
          </a:prstGeom>
        </p:spPr>
        <p:txBody>
          <a:bodyPr vert="horz" lIns="75447" tIns="37724" rIns="75447" bIns="37724" rtlCol="0" anchor="b">
            <a:normAutofit fontScale="90000" lnSpcReduction="10000"/>
          </a:bodyPr>
          <a:lstStyle/>
          <a:p>
            <a:pPr marL="0" marR="0" lvl="0" indent="0" algn="ctr" defTabSz="75447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Взаимопроверка 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Оранжевая карточка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4577097" y="2237318"/>
            <a:ext cx="4566903" cy="3024795"/>
          </a:xfrm>
          <a:prstGeom prst="rect">
            <a:avLst/>
          </a:prstGeom>
        </p:spPr>
        <p:txBody>
          <a:bodyPr vert="horz" lIns="75447" tIns="37724" rIns="75447" bIns="37724" rtlCol="0">
            <a:normAutofit fontScale="77500" lnSpcReduction="20000"/>
          </a:bodyPr>
          <a:lstStyle/>
          <a:p>
            <a:r>
              <a:rPr lang="ru-RU" sz="4000" b="1" dirty="0" smtClean="0"/>
              <a:t>1-на Абиотические, Биотические и Антропогенные.</a:t>
            </a:r>
            <a:endParaRPr lang="ru-RU" sz="4000" dirty="0" smtClean="0"/>
          </a:p>
          <a:p>
            <a:r>
              <a:rPr lang="ru-RU" sz="4000" b="1" dirty="0" smtClean="0"/>
              <a:t>2-этоХищничество, паразитизм, конкуренция и симбиоз.</a:t>
            </a:r>
            <a:endParaRPr lang="ru-RU" sz="4000" dirty="0" smtClean="0"/>
          </a:p>
          <a:p>
            <a:r>
              <a:rPr lang="ru-RU" sz="4000" b="1" dirty="0" smtClean="0"/>
              <a:t>3-правильно</a:t>
            </a:r>
            <a:endParaRPr lang="ru-RU" sz="4000" dirty="0" smtClean="0"/>
          </a:p>
          <a:p>
            <a:pPr marL="173528" marR="0" lvl="0" indent="-173528" algn="l" defTabSz="754471" rtl="0" eaLnBrk="1" fontAlgn="auto" latinLnBrk="0" hangingPunct="1">
              <a:lnSpc>
                <a:spcPct val="90000"/>
              </a:lnSpc>
              <a:spcBef>
                <a:spcPts val="90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Цель: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Изучить  среду обитания, экологические факторы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 Учебник с.198-204, вопросы, термины.</a:t>
            </a:r>
          </a:p>
          <a:p>
            <a:r>
              <a:rPr lang="ru-RU" sz="2800" dirty="0" smtClean="0"/>
              <a:t>2.Выполнить задание в рабочей тетради №209, 210</a:t>
            </a:r>
          </a:p>
          <a:p>
            <a:r>
              <a:rPr lang="ru-RU" sz="2800" dirty="0" smtClean="0"/>
              <a:t>*Дополнительно №211,212</a:t>
            </a:r>
          </a:p>
          <a:p>
            <a:r>
              <a:rPr lang="ru-RU" sz="2800" dirty="0" smtClean="0"/>
              <a:t>*Сообщение «Правило десяти процентов»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zaydan-dunyanin-res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00608" y="0"/>
            <a:ext cx="11477464" cy="7173415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/>
              <a:t>Самооценивание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Оценка «5» – 25-23 баллов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Оценка «4» – 22-17 баллов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Оценка «3» - 16 и менее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Я узнал(а)…</a:t>
            </a:r>
          </a:p>
          <a:p>
            <a:pPr>
              <a:buNone/>
            </a:pPr>
            <a:r>
              <a:rPr lang="ru-RU" sz="3200" dirty="0" smtClean="0"/>
              <a:t>Мне было трудно \ легко…</a:t>
            </a:r>
          </a:p>
          <a:p>
            <a:pPr>
              <a:buNone/>
            </a:pPr>
            <a:r>
              <a:rPr lang="ru-RU" sz="3200" dirty="0" smtClean="0"/>
              <a:t>Мне понравилось \ не понравилось…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833" y="2263914"/>
            <a:ext cx="5212080" cy="1857710"/>
          </a:xfrm>
        </p:spPr>
        <p:txBody>
          <a:bodyPr>
            <a:noAutofit/>
          </a:bodyPr>
          <a:lstStyle/>
          <a:p>
            <a:pPr algn="ctr"/>
            <a:r>
              <a:rPr lang="ru-RU" altLang="ru-RU" sz="2600" b="1" dirty="0" smtClean="0">
                <a:latin typeface="Meiryo" panose="020B0604030504040204" pitchFamily="34" charset="-128"/>
              </a:rPr>
              <a:t>Спасибо за внимание! </a:t>
            </a:r>
            <a:endParaRPr lang="ru-RU" altLang="ru-RU" sz="2600" b="1" dirty="0"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599"/>
            <a:ext cx="9753600" cy="7315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ransition spd="med" advTm="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яблоня"/>
          <p:cNvPicPr>
            <a:picLocks noChangeAspect="1" noChangeArrowheads="1"/>
          </p:cNvPicPr>
          <p:nvPr/>
        </p:nvPicPr>
        <p:blipFill>
          <a:blip r:embed="rId2" cstate="print">
            <a:lum contrast="42000"/>
          </a:blip>
          <a:srcRect/>
          <a:stretch>
            <a:fillRect/>
          </a:stretch>
        </p:blipFill>
        <p:spPr bwMode="auto">
          <a:xfrm>
            <a:off x="0" y="1"/>
            <a:ext cx="9144000" cy="70294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ransition spd="med" advTm="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2" cstate="print">
            <a:lum contrast="62000"/>
          </a:blip>
          <a:srcRect/>
          <a:stretch>
            <a:fillRect/>
          </a:stretch>
        </p:blipFill>
        <p:spPr bwMode="auto">
          <a:xfrm>
            <a:off x="0" y="0"/>
            <a:ext cx="9144000" cy="71008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  <p:transition spd="med" advTm="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48130" name="Picture 2" descr="Фреш Килл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026" name="Picture 2" descr="Свалки Великобритан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56592" y="-891480"/>
            <a:ext cx="11617290" cy="8712967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Экологичные фотопанели</Template>
  <TotalTime>0</TotalTime>
  <Words>516</Words>
  <Application>Microsoft Office PowerPoint</Application>
  <PresentationFormat>Экран (4:3)</PresentationFormat>
  <Paragraphs>102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Ecology 16x9</vt:lpstr>
      <vt:lpstr>1_Ecology 16x9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Экология  </vt:lpstr>
      <vt:lpstr>Тема урока: Среда обитания. Экологические факторы</vt:lpstr>
      <vt:lpstr>Цель:</vt:lpstr>
      <vt:lpstr>Слайд 13</vt:lpstr>
      <vt:lpstr>Э.Геккель, 1866 год</vt:lpstr>
      <vt:lpstr>Работа в парах: Распределите факторы по группам</vt:lpstr>
      <vt:lpstr>Самопроверка</vt:lpstr>
      <vt:lpstr>Проблемный вопрос:  Какой абиотический фактор является главным?  </vt:lpstr>
      <vt:lpstr>Слайд 18</vt:lpstr>
      <vt:lpstr>  Какой абиотический фактор является главным?  </vt:lpstr>
      <vt:lpstr>Самооценка</vt:lpstr>
      <vt:lpstr>Биотические факторы Инд.работа: Вставьте пропущенные слова, используя текст учебника на с.201-203</vt:lpstr>
      <vt:lpstr>Взаимопроверка</vt:lpstr>
      <vt:lpstr>Самооценка</vt:lpstr>
      <vt:lpstr>Физминутка</vt:lpstr>
      <vt:lpstr>Антропогенные факторы</vt:lpstr>
      <vt:lpstr>Проверим себя</vt:lpstr>
      <vt:lpstr>Взаимопроверка  Синяя карточка</vt:lpstr>
      <vt:lpstr>Цель:</vt:lpstr>
      <vt:lpstr>Домашнее задание</vt:lpstr>
      <vt:lpstr>Самооценивание</vt:lpstr>
      <vt:lpstr>Слайд 31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2015-07-16T09:07:17Z</dcterms:created>
  <dcterms:modified xsi:type="dcterms:W3CDTF">2020-02-25T09:46:13Z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