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4" r:id="rId1"/>
  </p:sldMasterIdLst>
  <p:notesMasterIdLst>
    <p:notesMasterId r:id="rId13"/>
  </p:notesMasterIdLst>
  <p:sldIdLst>
    <p:sldId id="256" r:id="rId2"/>
    <p:sldId id="261" r:id="rId3"/>
    <p:sldId id="258" r:id="rId4"/>
    <p:sldId id="257" r:id="rId5"/>
    <p:sldId id="259" r:id="rId6"/>
    <p:sldId id="260" r:id="rId7"/>
    <p:sldId id="262" r:id="rId8"/>
    <p:sldId id="264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66FF66"/>
    <a:srgbClr val="07AB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BE40E-10F1-45CF-BF4A-CD0D67AE8FC8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6607F4-D467-419E-8B39-59EF87D9D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609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607F4-D467-419E-8B39-59EF87D9D67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85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8361-D167-4377-8ACF-731B436892DD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F6509F8-E46A-42A0-BB66-40A6539F3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054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8361-D167-4377-8ACF-731B436892DD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F6509F8-E46A-42A0-BB66-40A6539F3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412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8361-D167-4377-8ACF-731B436892DD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F6509F8-E46A-42A0-BB66-40A6539F3D8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8293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8361-D167-4377-8ACF-731B436892DD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F6509F8-E46A-42A0-BB66-40A6539F3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735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8361-D167-4377-8ACF-731B436892DD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F6509F8-E46A-42A0-BB66-40A6539F3D8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5053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8361-D167-4377-8ACF-731B436892DD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F6509F8-E46A-42A0-BB66-40A6539F3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4135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8361-D167-4377-8ACF-731B436892DD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09F8-E46A-42A0-BB66-40A6539F3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701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8361-D167-4377-8ACF-731B436892DD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09F8-E46A-42A0-BB66-40A6539F3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128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8361-D167-4377-8ACF-731B436892DD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09F8-E46A-42A0-BB66-40A6539F3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146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8361-D167-4377-8ACF-731B436892DD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F6509F8-E46A-42A0-BB66-40A6539F3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725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8361-D167-4377-8ACF-731B436892DD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F6509F8-E46A-42A0-BB66-40A6539F3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902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8361-D167-4377-8ACF-731B436892DD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F6509F8-E46A-42A0-BB66-40A6539F3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725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8361-D167-4377-8ACF-731B436892DD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09F8-E46A-42A0-BB66-40A6539F3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812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8361-D167-4377-8ACF-731B436892DD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09F8-E46A-42A0-BB66-40A6539F3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840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8361-D167-4377-8ACF-731B436892DD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09F8-E46A-42A0-BB66-40A6539F3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737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8361-D167-4377-8ACF-731B436892DD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F6509F8-E46A-42A0-BB66-40A6539F3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862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F8361-D167-4377-8ACF-731B436892DD}" type="datetimeFigureOut">
              <a:rPr lang="ru-RU" smtClean="0"/>
              <a:t>пт 18.11.22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F6509F8-E46A-42A0-BB66-40A6539F3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40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  <p:sldLayoutId id="2147484026" r:id="rId12"/>
    <p:sldLayoutId id="2147484027" r:id="rId13"/>
    <p:sldLayoutId id="2147484028" r:id="rId14"/>
    <p:sldLayoutId id="2147484029" r:id="rId15"/>
    <p:sldLayoutId id="21474840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67997" y="2009104"/>
            <a:ext cx="8915399" cy="131364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6600"/>
                </a:solidFill>
              </a:rPr>
              <a:t>Формирование слоговой структуры слова, нарушения, пути коррекции</a:t>
            </a:r>
            <a:endParaRPr lang="ru-RU" sz="4000" b="1" dirty="0">
              <a:solidFill>
                <a:srgbClr val="0066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2080621"/>
          </a:xfrm>
        </p:spPr>
        <p:txBody>
          <a:bodyPr>
            <a:normAutofit/>
          </a:bodyPr>
          <a:lstStyle/>
          <a:p>
            <a:pPr algn="r"/>
            <a:r>
              <a:rPr lang="ru-RU" b="1" dirty="0">
                <a:solidFill>
                  <a:srgbClr val="07AB17"/>
                </a:solidFill>
              </a:rPr>
              <a:t>у</a:t>
            </a:r>
            <a:r>
              <a:rPr lang="ru-RU" b="1" dirty="0" smtClean="0">
                <a:solidFill>
                  <a:srgbClr val="07AB17"/>
                </a:solidFill>
              </a:rPr>
              <a:t>читель-логопед Михайлова О.В.</a:t>
            </a:r>
          </a:p>
          <a:p>
            <a:pPr algn="r"/>
            <a:r>
              <a:rPr lang="ru-RU" b="1" dirty="0" smtClean="0">
                <a:solidFill>
                  <a:srgbClr val="07AB17"/>
                </a:solidFill>
              </a:rPr>
              <a:t>МБДОУ «Ясли-сад № 355 </a:t>
            </a:r>
            <a:r>
              <a:rPr lang="ru-RU" b="1" dirty="0" err="1" smtClean="0">
                <a:solidFill>
                  <a:srgbClr val="07AB17"/>
                </a:solidFill>
              </a:rPr>
              <a:t>г.Донецка</a:t>
            </a:r>
            <a:r>
              <a:rPr lang="ru-RU" b="1" dirty="0" smtClean="0">
                <a:solidFill>
                  <a:srgbClr val="07AB17"/>
                </a:solidFill>
              </a:rPr>
              <a:t>»</a:t>
            </a:r>
          </a:p>
          <a:p>
            <a:pPr algn="r"/>
            <a:endParaRPr lang="ru-RU" dirty="0">
              <a:solidFill>
                <a:srgbClr val="07AB17"/>
              </a:solidFill>
            </a:endParaRPr>
          </a:p>
          <a:p>
            <a:pPr algn="r"/>
            <a:endParaRPr lang="ru-RU" dirty="0" smtClean="0">
              <a:solidFill>
                <a:srgbClr val="07AB17"/>
              </a:solidFill>
            </a:endParaRPr>
          </a:p>
          <a:p>
            <a:pPr algn="ctr"/>
            <a:r>
              <a:rPr lang="ru-RU" sz="1400" dirty="0" smtClean="0">
                <a:solidFill>
                  <a:srgbClr val="07AB17"/>
                </a:solidFill>
              </a:rPr>
              <a:t>2022г</a:t>
            </a:r>
            <a:r>
              <a:rPr lang="ru-RU" dirty="0" smtClean="0">
                <a:solidFill>
                  <a:srgbClr val="07AB17"/>
                </a:solidFill>
              </a:rPr>
              <a:t> </a:t>
            </a:r>
            <a:endParaRPr lang="ru-RU" dirty="0">
              <a:solidFill>
                <a:srgbClr val="07AB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41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622737" y="429854"/>
            <a:ext cx="9453093" cy="1481070"/>
          </a:xfrm>
          <a:prstGeom prst="round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Этапы работы над  слоговой структурой слова </a:t>
            </a:r>
          </a:p>
          <a:p>
            <a:pPr algn="ctr"/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17430" y="2105180"/>
            <a:ext cx="4108360" cy="934234"/>
          </a:xfrm>
          <a:prstGeom prst="roundRect">
            <a:avLst/>
          </a:prstGeom>
          <a:solidFill>
            <a:schemeClr val="accent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4"/>
                </a:solidFill>
              </a:rPr>
              <a:t>Подготовительный этап</a:t>
            </a:r>
            <a:endParaRPr lang="ru-RU" b="1" dirty="0">
              <a:ln/>
              <a:solidFill>
                <a:schemeClr val="accent4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1044" y="2068969"/>
            <a:ext cx="4108360" cy="934234"/>
          </a:xfrm>
          <a:prstGeom prst="roundRect">
            <a:avLst/>
          </a:prstGeom>
          <a:solidFill>
            <a:schemeClr val="accent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Коррекционный этап</a:t>
            </a:r>
            <a:endParaRPr lang="ru-RU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6246253" y="4677993"/>
            <a:ext cx="592428" cy="21894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246253" y="3161248"/>
            <a:ext cx="103031" cy="347137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368076" y="3177338"/>
            <a:ext cx="4559122" cy="88434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i="1" dirty="0" smtClean="0"/>
              <a:t>Этап формирования слоговой структуры слова </a:t>
            </a:r>
            <a:endParaRPr lang="ru-RU" sz="1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325663" y="4235820"/>
            <a:ext cx="4559122" cy="88434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i="1" dirty="0" smtClean="0"/>
              <a:t>Этапе закрепления навыков точного воспроизведения слов разной слоговой структуры  </a:t>
            </a:r>
            <a:endParaRPr lang="ru-RU" sz="12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325663" y="5498740"/>
            <a:ext cx="4559122" cy="88434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i="1" dirty="0" smtClean="0"/>
              <a:t>Заключительный </a:t>
            </a:r>
            <a:r>
              <a:rPr lang="ru-RU" sz="1200" b="1" i="1" dirty="0" smtClean="0"/>
              <a:t>этап: использование полученных навыков в самостоятельной речи</a:t>
            </a:r>
            <a:endParaRPr lang="ru-RU" sz="12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84326" y="3177338"/>
            <a:ext cx="4559122" cy="54504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/>
              <a:t>формирование пространственных представлений </a:t>
            </a:r>
            <a:r>
              <a:rPr lang="ru-RU" sz="1200" b="1" i="1" dirty="0" smtClean="0"/>
              <a:t> </a:t>
            </a:r>
            <a:endParaRPr lang="ru-RU" sz="12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84326" y="4015884"/>
            <a:ext cx="4559122" cy="54504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/>
              <a:t>формирование </a:t>
            </a:r>
            <a:r>
              <a:rPr lang="ru-RU" sz="1200" dirty="0" smtClean="0"/>
              <a:t>оптико-пространственных  ориентировок </a:t>
            </a:r>
            <a:r>
              <a:rPr lang="ru-RU" sz="1200" b="1" i="1" dirty="0" smtClean="0"/>
              <a:t> </a:t>
            </a:r>
            <a:endParaRPr lang="ru-RU" sz="12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892934" y="4893456"/>
            <a:ext cx="4559122" cy="54504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/>
              <a:t>развитие временно-пространственной ориентировки</a:t>
            </a:r>
            <a:endParaRPr lang="ru-RU" sz="12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92934" y="5788210"/>
            <a:ext cx="4559122" cy="54504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/>
              <a:t>развитие динамической и темпо-ритмической организации движений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75892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/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>
                <a:solidFill>
                  <a:srgbClr val="FF0000"/>
                </a:solidFill>
              </a:rPr>
              <a:t/>
            </a:r>
            <a:br>
              <a:rPr lang="ru-RU" sz="4400" b="1" dirty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/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>
                <a:solidFill>
                  <a:srgbClr val="FF0000"/>
                </a:solidFill>
              </a:rPr>
              <a:t/>
            </a:r>
            <a:br>
              <a:rPr lang="ru-RU" sz="4400" b="1" dirty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Спасибо за внимание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25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57588" y="128788"/>
            <a:ext cx="9697792" cy="2743201"/>
          </a:xfrm>
          <a:prstGeom prst="round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Слоговая структура слова – это порядок расположения и количество слогов в слове, умение чередовать ударные и безударные слоги различной организации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57588" y="3367311"/>
            <a:ext cx="9697791" cy="9213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rgbClr val="FFFF00"/>
                </a:solidFill>
              </a:rPr>
              <a:t>Слог</a:t>
            </a:r>
            <a:r>
              <a:rPr lang="ru-RU" dirty="0" smtClean="0"/>
              <a:t> – звук или сочетание звуков в слове, произносимые одним толчком выдыхаемого воздуха.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57588" y="4783987"/>
            <a:ext cx="9697791" cy="9015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rgbClr val="FFFF00"/>
                </a:solidFill>
              </a:rPr>
              <a:t>Слог</a:t>
            </a:r>
            <a:r>
              <a:rPr lang="ru-RU" dirty="0" smtClean="0"/>
              <a:t> – это минимальная фонетико-фонологическая единица. характеризующаяся наибольшей акустико-артикуляционной слитностью своих компонентов, т.е. входящих в него звуков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994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15166" y="579549"/>
            <a:ext cx="8628845" cy="965916"/>
          </a:xfrm>
          <a:prstGeom prst="round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Слоговая структура слова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92925" y="2704563"/>
            <a:ext cx="8010101" cy="2743019"/>
          </a:xfrm>
          <a:prstGeom prst="roundRect">
            <a:avLst/>
          </a:prstGeom>
          <a:solidFill>
            <a:srgbClr val="0066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FFFF00"/>
                </a:solidFill>
              </a:rPr>
              <a:t>количество слогов в слове </a:t>
            </a:r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>
                <a:solidFill>
                  <a:srgbClr val="FFFF00"/>
                </a:solidFill>
              </a:rPr>
              <a:t>ударность</a:t>
            </a:r>
            <a:r>
              <a:rPr lang="ru-RU" b="1" dirty="0" smtClean="0">
                <a:solidFill>
                  <a:srgbClr val="FFFF00"/>
                </a:solidFill>
              </a:rPr>
              <a:t>,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>
                <a:solidFill>
                  <a:srgbClr val="FFFF00"/>
                </a:solidFill>
              </a:rPr>
              <a:t>последовательность слогов в слове</a:t>
            </a:r>
            <a:r>
              <a:rPr lang="ru-RU" b="1" dirty="0" smtClean="0">
                <a:solidFill>
                  <a:srgbClr val="FFFF00"/>
                </a:solidFill>
              </a:rPr>
              <a:t>,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>
                <a:solidFill>
                  <a:srgbClr val="FFFF00"/>
                </a:solidFill>
              </a:rPr>
              <a:t>строение отдельных </a:t>
            </a:r>
            <a:r>
              <a:rPr lang="ru-RU" b="1" dirty="0" smtClean="0">
                <a:solidFill>
                  <a:srgbClr val="FFFF00"/>
                </a:solidFill>
              </a:rPr>
              <a:t>слогов:  </a:t>
            </a:r>
            <a:r>
              <a:rPr lang="ru-RU" b="1" dirty="0">
                <a:solidFill>
                  <a:srgbClr val="FFFF00"/>
                </a:solidFill>
              </a:rPr>
              <a:t>прямой и обратный, открытый и закрытый, слог со стечением согласных или без </a:t>
            </a:r>
            <a:r>
              <a:rPr lang="ru-RU" b="1" dirty="0" smtClean="0">
                <a:solidFill>
                  <a:srgbClr val="FFFF00"/>
                </a:solidFill>
              </a:rPr>
              <a:t>него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6194738" y="1661117"/>
            <a:ext cx="347730" cy="888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84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0197" y="682580"/>
            <a:ext cx="8911687" cy="12808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215166" y="579549"/>
            <a:ext cx="8628845" cy="965916"/>
          </a:xfrm>
          <a:prstGeom prst="round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Типы слоговой структуры 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(по Макаровой А.К.)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71223" y="1648497"/>
            <a:ext cx="4623515" cy="502276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FFFF00"/>
                </a:solidFill>
              </a:rPr>
              <a:t>1 СС</a:t>
            </a:r>
            <a:r>
              <a:rPr lang="ru-RU" sz="1600" b="1" dirty="0" smtClean="0"/>
              <a:t>:  </a:t>
            </a:r>
            <a:r>
              <a:rPr lang="ru-RU" sz="1600" dirty="0"/>
              <a:t>д</a:t>
            </a:r>
            <a:r>
              <a:rPr lang="ru-RU" sz="1600" dirty="0" smtClean="0"/>
              <a:t>вухсложные </a:t>
            </a:r>
            <a:r>
              <a:rPr lang="ru-RU" sz="1600" dirty="0"/>
              <a:t>слова из открытых слогов </a:t>
            </a:r>
            <a:r>
              <a:rPr lang="ru-RU" sz="1600" dirty="0" smtClean="0"/>
              <a:t>(</a:t>
            </a:r>
            <a:r>
              <a:rPr lang="ru-RU" sz="1600" i="1" dirty="0" smtClean="0"/>
              <a:t>дача, оса</a:t>
            </a:r>
            <a:r>
              <a:rPr lang="ru-RU" sz="1600" dirty="0" smtClean="0"/>
              <a:t>)</a:t>
            </a:r>
            <a:endParaRPr lang="ru-RU" sz="1600" dirty="0"/>
          </a:p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FFFF00"/>
                </a:solidFill>
              </a:rPr>
              <a:t>2 СС</a:t>
            </a:r>
            <a:r>
              <a:rPr lang="ru-RU" sz="1600" b="1" dirty="0" smtClean="0"/>
              <a:t>:  </a:t>
            </a:r>
            <a:r>
              <a:rPr lang="ru-RU" sz="1600" dirty="0"/>
              <a:t>т</a:t>
            </a:r>
            <a:r>
              <a:rPr lang="ru-RU" sz="1600" dirty="0" smtClean="0"/>
              <a:t>рехсложные </a:t>
            </a:r>
            <a:r>
              <a:rPr lang="ru-RU" sz="1600" dirty="0"/>
              <a:t>слова из открытых слогов </a:t>
            </a:r>
            <a:r>
              <a:rPr lang="ru-RU" sz="1600" dirty="0" smtClean="0"/>
              <a:t>(</a:t>
            </a:r>
            <a:r>
              <a:rPr lang="ru-RU" sz="1600" i="1" dirty="0" smtClean="0"/>
              <a:t>посуда, панама</a:t>
            </a:r>
            <a:r>
              <a:rPr lang="ru-RU" sz="1600" dirty="0" smtClean="0"/>
              <a:t>)</a:t>
            </a:r>
          </a:p>
          <a:p>
            <a:pPr>
              <a:spcAft>
                <a:spcPts val="600"/>
              </a:spcAft>
            </a:pPr>
            <a:r>
              <a:rPr lang="ru-RU" sz="1600" dirty="0" smtClean="0"/>
              <a:t> </a:t>
            </a:r>
            <a:r>
              <a:rPr lang="ru-RU" sz="1600" b="1" dirty="0" smtClean="0">
                <a:solidFill>
                  <a:srgbClr val="FFFF00"/>
                </a:solidFill>
              </a:rPr>
              <a:t>3 СС</a:t>
            </a:r>
            <a:r>
              <a:rPr lang="ru-RU" sz="1600" b="1" dirty="0" smtClean="0"/>
              <a:t>: </a:t>
            </a:r>
            <a:r>
              <a:rPr lang="ru-RU" sz="1600" dirty="0"/>
              <a:t>о</a:t>
            </a:r>
            <a:r>
              <a:rPr lang="ru-RU" sz="1600" dirty="0" smtClean="0"/>
              <a:t>дносложные </a:t>
            </a:r>
            <a:r>
              <a:rPr lang="ru-RU" sz="1600" dirty="0"/>
              <a:t>слова </a:t>
            </a:r>
            <a:r>
              <a:rPr lang="ru-RU" sz="1600" dirty="0" smtClean="0"/>
              <a:t>(</a:t>
            </a:r>
            <a:r>
              <a:rPr lang="ru-RU" sz="1600" i="1" dirty="0" smtClean="0"/>
              <a:t>сок, кот</a:t>
            </a:r>
            <a:r>
              <a:rPr lang="ru-RU" sz="1600" dirty="0" smtClean="0"/>
              <a:t>)</a:t>
            </a:r>
            <a:endParaRPr lang="ru-RU" sz="1600" dirty="0"/>
          </a:p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FFFF00"/>
                </a:solidFill>
              </a:rPr>
              <a:t>4 СС</a:t>
            </a:r>
            <a:r>
              <a:rPr lang="ru-RU" sz="1600" dirty="0" smtClean="0"/>
              <a:t>: двухсложные </a:t>
            </a:r>
            <a:r>
              <a:rPr lang="ru-RU" sz="1600" dirty="0"/>
              <a:t>слова с закрытым слогом </a:t>
            </a:r>
            <a:r>
              <a:rPr lang="ru-RU" sz="1600" dirty="0" smtClean="0"/>
              <a:t>(</a:t>
            </a:r>
            <a:r>
              <a:rPr lang="ru-RU" sz="1600" i="1" dirty="0" smtClean="0"/>
              <a:t>халат, банан</a:t>
            </a:r>
            <a:r>
              <a:rPr lang="ru-RU" sz="1600" dirty="0" smtClean="0"/>
              <a:t>)</a:t>
            </a:r>
            <a:endParaRPr lang="ru-RU" sz="1600" dirty="0"/>
          </a:p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FFFF00"/>
                </a:solidFill>
              </a:rPr>
              <a:t>5 СС</a:t>
            </a:r>
            <a:r>
              <a:rPr lang="ru-RU" sz="1600" b="1" dirty="0" smtClean="0"/>
              <a:t>: </a:t>
            </a:r>
            <a:r>
              <a:rPr lang="ru-RU" sz="1600" dirty="0"/>
              <a:t>д</a:t>
            </a:r>
            <a:r>
              <a:rPr lang="ru-RU" sz="1600" dirty="0" smtClean="0"/>
              <a:t>вухсложные </a:t>
            </a:r>
            <a:r>
              <a:rPr lang="ru-RU" sz="1600" dirty="0"/>
              <a:t>слова со стечением согласных в середине слова </a:t>
            </a:r>
            <a:r>
              <a:rPr lang="ru-RU" sz="1600" dirty="0" smtClean="0"/>
              <a:t>(</a:t>
            </a:r>
            <a:r>
              <a:rPr lang="ru-RU" sz="1600" i="1" dirty="0" smtClean="0"/>
              <a:t>миска, банка</a:t>
            </a:r>
            <a:r>
              <a:rPr lang="ru-RU" sz="1600" dirty="0" smtClean="0"/>
              <a:t>)</a:t>
            </a:r>
            <a:endParaRPr lang="ru-RU" sz="1600" dirty="0"/>
          </a:p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FFFF00"/>
                </a:solidFill>
              </a:rPr>
              <a:t>6 СС</a:t>
            </a:r>
            <a:r>
              <a:rPr lang="ru-RU" sz="1600" dirty="0" smtClean="0"/>
              <a:t>:  </a:t>
            </a:r>
            <a:r>
              <a:rPr lang="ru-RU" sz="1600" dirty="0"/>
              <a:t>д</a:t>
            </a:r>
            <a:r>
              <a:rPr lang="ru-RU" sz="1600" dirty="0" smtClean="0"/>
              <a:t>вухсложные </a:t>
            </a:r>
            <a:r>
              <a:rPr lang="ru-RU" sz="1600" dirty="0"/>
              <a:t>слова из закрытых слогов </a:t>
            </a:r>
            <a:r>
              <a:rPr lang="ru-RU" sz="1600" i="1" dirty="0" smtClean="0"/>
              <a:t>(зонтик, кактус</a:t>
            </a:r>
            <a:r>
              <a:rPr lang="ru-RU" sz="1600" dirty="0" smtClean="0"/>
              <a:t>)</a:t>
            </a:r>
            <a:endParaRPr lang="ru-RU" sz="1600" dirty="0"/>
          </a:p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FFFF00"/>
                </a:solidFill>
              </a:rPr>
              <a:t>7СС</a:t>
            </a:r>
            <a:r>
              <a:rPr lang="ru-RU" sz="1600" b="1" dirty="0" smtClean="0"/>
              <a:t>: </a:t>
            </a:r>
            <a:r>
              <a:rPr lang="ru-RU" sz="1600" dirty="0" smtClean="0"/>
              <a:t>трехсложные слова </a:t>
            </a:r>
            <a:r>
              <a:rPr lang="ru-RU" sz="1600" dirty="0"/>
              <a:t>с закрытым </a:t>
            </a:r>
            <a:r>
              <a:rPr lang="ru-RU" sz="1600" dirty="0" smtClean="0"/>
              <a:t>слогом (чемодан, самокат)</a:t>
            </a:r>
          </a:p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FFFF00"/>
                </a:solidFill>
              </a:rPr>
              <a:t>8 СС: </a:t>
            </a:r>
            <a:r>
              <a:rPr lang="ru-RU" sz="1600" dirty="0" smtClean="0"/>
              <a:t>трехсложные </a:t>
            </a:r>
            <a:r>
              <a:rPr lang="ru-RU" sz="1600" dirty="0"/>
              <a:t>слова со стечением согласных (</a:t>
            </a:r>
            <a:r>
              <a:rPr lang="ru-RU" sz="1600" i="1" dirty="0" smtClean="0"/>
              <a:t>капуста, улитка</a:t>
            </a:r>
            <a:r>
              <a:rPr lang="ru-RU" sz="1600" dirty="0" smtClean="0"/>
              <a:t>)</a:t>
            </a:r>
            <a:endParaRPr lang="ru-RU" sz="16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746383" y="1648496"/>
            <a:ext cx="4546242" cy="5022761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FFFF00"/>
                </a:solidFill>
              </a:rPr>
              <a:t>9 СС: </a:t>
            </a:r>
            <a:r>
              <a:rPr lang="ru-RU" sz="1600" dirty="0" smtClean="0"/>
              <a:t>трехсложные </a:t>
            </a:r>
            <a:r>
              <a:rPr lang="ru-RU" sz="1600" dirty="0"/>
              <a:t>слова со стечением согласных и закрытым слогом </a:t>
            </a:r>
            <a:r>
              <a:rPr lang="ru-RU" sz="1600" dirty="0" smtClean="0"/>
              <a:t>(</a:t>
            </a:r>
            <a:r>
              <a:rPr lang="ru-RU" sz="1600" i="1" dirty="0" smtClean="0"/>
              <a:t>апельсин, фокусник</a:t>
            </a:r>
            <a:r>
              <a:rPr lang="ru-RU" sz="1600" dirty="0" smtClean="0"/>
              <a:t>)</a:t>
            </a:r>
            <a:endParaRPr lang="ru-RU" sz="1600" dirty="0"/>
          </a:p>
          <a:p>
            <a:r>
              <a:rPr lang="ru-RU" sz="1600" b="1" dirty="0" smtClean="0">
                <a:solidFill>
                  <a:srgbClr val="FFFF00"/>
                </a:solidFill>
              </a:rPr>
              <a:t>10 СС: </a:t>
            </a:r>
            <a:r>
              <a:rPr lang="ru-RU" sz="1600" dirty="0" smtClean="0"/>
              <a:t>трехсложные </a:t>
            </a:r>
            <a:r>
              <a:rPr lang="ru-RU" sz="1600" dirty="0"/>
              <a:t>слова с двумя стечениями согласных </a:t>
            </a:r>
            <a:r>
              <a:rPr lang="ru-RU" sz="1600" dirty="0" smtClean="0"/>
              <a:t>(</a:t>
            </a:r>
            <a:r>
              <a:rPr lang="ru-RU" sz="1600" i="1" dirty="0" smtClean="0"/>
              <a:t>кисточка, подсолнух</a:t>
            </a:r>
            <a:r>
              <a:rPr lang="ru-RU" sz="1600" dirty="0" smtClean="0"/>
              <a:t>)</a:t>
            </a:r>
            <a:endParaRPr lang="ru-RU" sz="1600" dirty="0"/>
          </a:p>
          <a:p>
            <a:r>
              <a:rPr lang="ru-RU" sz="1600" b="1" dirty="0" smtClean="0">
                <a:solidFill>
                  <a:srgbClr val="FFFF00"/>
                </a:solidFill>
              </a:rPr>
              <a:t>11 СС:  </a:t>
            </a:r>
            <a:r>
              <a:rPr lang="ru-RU" sz="1600" dirty="0"/>
              <a:t>о</a:t>
            </a:r>
            <a:r>
              <a:rPr lang="ru-RU" sz="1600" dirty="0" smtClean="0"/>
              <a:t>дносложные </a:t>
            </a:r>
            <a:r>
              <a:rPr lang="ru-RU" sz="1600" dirty="0"/>
              <a:t>слова со стечением согласных в начале слова </a:t>
            </a:r>
            <a:r>
              <a:rPr lang="ru-RU" sz="1600" dirty="0" smtClean="0"/>
              <a:t>(</a:t>
            </a:r>
            <a:r>
              <a:rPr lang="ru-RU" sz="1600" i="1" dirty="0" smtClean="0"/>
              <a:t>хлеб, кнут</a:t>
            </a:r>
            <a:r>
              <a:rPr lang="ru-RU" sz="1600" dirty="0" smtClean="0"/>
              <a:t>)</a:t>
            </a:r>
            <a:endParaRPr lang="ru-RU" sz="1600" dirty="0"/>
          </a:p>
          <a:p>
            <a:r>
              <a:rPr lang="ru-RU" sz="1600" b="1" dirty="0" smtClean="0">
                <a:solidFill>
                  <a:srgbClr val="FFFF00"/>
                </a:solidFill>
              </a:rPr>
              <a:t>12 СС</a:t>
            </a:r>
            <a:r>
              <a:rPr lang="ru-RU" sz="1600" dirty="0" smtClean="0"/>
              <a:t>: </a:t>
            </a:r>
            <a:r>
              <a:rPr lang="ru-RU" sz="1600" dirty="0"/>
              <a:t>о</a:t>
            </a:r>
            <a:r>
              <a:rPr lang="ru-RU" sz="1600" dirty="0" smtClean="0"/>
              <a:t>дносложные </a:t>
            </a:r>
            <a:r>
              <a:rPr lang="ru-RU" sz="1600" dirty="0"/>
              <a:t>слова со стечением согласных в конце слова </a:t>
            </a:r>
            <a:r>
              <a:rPr lang="ru-RU" sz="1600" dirty="0" smtClean="0"/>
              <a:t>(куст, бинт)</a:t>
            </a:r>
            <a:endParaRPr lang="ru-RU" sz="1600" dirty="0"/>
          </a:p>
          <a:p>
            <a:r>
              <a:rPr lang="ru-RU" sz="1600" b="1" dirty="0" smtClean="0">
                <a:solidFill>
                  <a:srgbClr val="FFFF00"/>
                </a:solidFill>
              </a:rPr>
              <a:t>13 СС</a:t>
            </a:r>
            <a:r>
              <a:rPr lang="ru-RU" sz="1600" dirty="0" smtClean="0"/>
              <a:t>: </a:t>
            </a:r>
            <a:r>
              <a:rPr lang="ru-RU" sz="1600" dirty="0"/>
              <a:t>д</a:t>
            </a:r>
            <a:r>
              <a:rPr lang="ru-RU" sz="1600" dirty="0" smtClean="0"/>
              <a:t>вухсложные </a:t>
            </a:r>
            <a:r>
              <a:rPr lang="ru-RU" sz="1600" dirty="0"/>
              <a:t>слова с двумя стечениями согласных (</a:t>
            </a:r>
            <a:r>
              <a:rPr lang="ru-RU" sz="1600" i="1" dirty="0"/>
              <a:t>плетка, кнопка</a:t>
            </a:r>
            <a:r>
              <a:rPr lang="ru-RU" sz="1600" dirty="0" smtClean="0"/>
              <a:t>)</a:t>
            </a:r>
            <a:endParaRPr lang="ru-RU" sz="1600" dirty="0"/>
          </a:p>
          <a:p>
            <a:r>
              <a:rPr lang="ru-RU" sz="1600" b="1" dirty="0" smtClean="0">
                <a:solidFill>
                  <a:srgbClr val="FFFF00"/>
                </a:solidFill>
              </a:rPr>
              <a:t>14 СС</a:t>
            </a:r>
            <a:r>
              <a:rPr lang="ru-RU" sz="1600" dirty="0" smtClean="0"/>
              <a:t>: </a:t>
            </a:r>
            <a:r>
              <a:rPr lang="ru-RU" sz="1600" dirty="0"/>
              <a:t>ч</a:t>
            </a:r>
            <a:r>
              <a:rPr lang="ru-RU" sz="1600" dirty="0" smtClean="0"/>
              <a:t>етырехсложные </a:t>
            </a:r>
            <a:r>
              <a:rPr lang="ru-RU" sz="1600" dirty="0"/>
              <a:t>слова из открытых слогов (</a:t>
            </a:r>
            <a:r>
              <a:rPr lang="ru-RU" sz="1600" i="1" dirty="0"/>
              <a:t>черепаха, пианино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732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215166" y="579549"/>
            <a:ext cx="8628845" cy="965916"/>
          </a:xfrm>
          <a:prstGeom prst="round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Возрастные нормы развития слоговой структуры слова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95139" y="1905000"/>
            <a:ext cx="8548872" cy="106411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rgbClr val="FFFF00"/>
                </a:solidFill>
              </a:rPr>
              <a:t>3 года</a:t>
            </a:r>
            <a:r>
              <a:rPr lang="ru-RU" sz="1400" dirty="0" smtClean="0">
                <a:solidFill>
                  <a:srgbClr val="FFFF00"/>
                </a:solidFill>
              </a:rPr>
              <a:t>: </a:t>
            </a:r>
            <a:r>
              <a:rPr lang="ru-RU" sz="1400" dirty="0">
                <a:solidFill>
                  <a:srgbClr val="FFFF00"/>
                </a:solidFill>
              </a:rPr>
              <a:t>воспроизведение слов, состоящих:</a:t>
            </a:r>
          </a:p>
          <a:p>
            <a:r>
              <a:rPr lang="ru-RU" sz="1400" dirty="0"/>
              <a:t>-  из 2-х слогов, например, (вата, ива, сова и т. д.),</a:t>
            </a:r>
          </a:p>
          <a:p>
            <a:r>
              <a:rPr lang="ru-RU" sz="1400" dirty="0"/>
              <a:t>-  из 3-х слогов (кабина, машина, утята и т.д.)</a:t>
            </a:r>
          </a:p>
          <a:p>
            <a:r>
              <a:rPr lang="ru-RU" sz="1400" dirty="0"/>
              <a:t>- из 1 слога, например, (мак, сок, дым, и т.д</a:t>
            </a:r>
            <a:r>
              <a:rPr lang="ru-RU" sz="1400" dirty="0" smtClean="0"/>
              <a:t>.)</a:t>
            </a:r>
            <a:endParaRPr lang="ru-RU" sz="1600" dirty="0" smtClean="0">
              <a:solidFill>
                <a:srgbClr val="FFFF00"/>
              </a:solidFill>
            </a:endParaRPr>
          </a:p>
          <a:p>
            <a:r>
              <a:rPr lang="ru-RU" sz="1600" dirty="0"/>
              <a:t>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95139" y="3287318"/>
            <a:ext cx="8474580" cy="123046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rgbClr val="FFFF00"/>
                </a:solidFill>
              </a:rPr>
              <a:t>4-5 лет:</a:t>
            </a:r>
            <a:r>
              <a:rPr lang="ru-RU" sz="1400" dirty="0">
                <a:solidFill>
                  <a:srgbClr val="FFFF00"/>
                </a:solidFill>
              </a:rPr>
              <a:t> воспроизведение слов:</a:t>
            </a:r>
          </a:p>
          <a:p>
            <a:r>
              <a:rPr lang="ru-RU" sz="1400" dirty="0"/>
              <a:t>-из открытых слогов без стечения согласных (малина, пуговица</a:t>
            </a:r>
            <a:r>
              <a:rPr lang="ru-RU" sz="1400" dirty="0" smtClean="0"/>
              <a:t>, помидоры</a:t>
            </a:r>
            <a:r>
              <a:rPr lang="ru-RU" sz="1400" dirty="0"/>
              <a:t>…);</a:t>
            </a:r>
          </a:p>
          <a:p>
            <a:r>
              <a:rPr lang="ru-RU" sz="1400" dirty="0"/>
              <a:t>-из 4-5 слогов со стечением согласных в начале, середине, конце слова (снег, капуста, крыша, кошка, мостик, скворечник, простокваша, лекарство, сквозняк, телевизор, сковорода, свисток, милиционер, аквариум, парикмахерская, строительство...)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292298" y="4766038"/>
            <a:ext cx="8474580" cy="123046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rgbClr val="FFFF00"/>
                </a:solidFill>
              </a:rPr>
              <a:t>После 5 лет</a:t>
            </a:r>
            <a:r>
              <a:rPr lang="ru-RU" sz="1400" dirty="0">
                <a:solidFill>
                  <a:srgbClr val="FFFF00"/>
                </a:solidFill>
              </a:rPr>
              <a:t> дети повторяют за взрослым предложения с большой концентрацией сложных слов, например:</a:t>
            </a:r>
          </a:p>
          <a:p>
            <a:r>
              <a:rPr lang="ru-RU" sz="1400" i="1" dirty="0"/>
              <a:t>Водопроводчик чинил водопровод.</a:t>
            </a:r>
            <a:endParaRPr lang="ru-RU" sz="1400" dirty="0"/>
          </a:p>
          <a:p>
            <a:r>
              <a:rPr lang="ru-RU" sz="1400" i="1" dirty="0"/>
              <a:t>Милиционер регулирует уличное </a:t>
            </a:r>
            <a:r>
              <a:rPr lang="ru-RU" sz="1400" i="1" dirty="0" smtClean="0"/>
              <a:t>движение.</a:t>
            </a:r>
            <a:endParaRPr lang="ru-RU" sz="1400" dirty="0"/>
          </a:p>
          <a:p>
            <a:r>
              <a:rPr lang="ru-RU" sz="1400" i="1" dirty="0"/>
              <a:t>Волосы подстригают в парикмахерской.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83762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80315" y="502276"/>
            <a:ext cx="9453093" cy="1481070"/>
          </a:xfrm>
          <a:prstGeom prst="round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Типы нарушения слоговой структуры 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(по Макаровой А.К. и  </a:t>
            </a:r>
            <a:r>
              <a:rPr lang="ru-RU" sz="2400" b="1" dirty="0" err="1" smtClean="0">
                <a:solidFill>
                  <a:srgbClr val="FFFF00"/>
                </a:solidFill>
              </a:rPr>
              <a:t>Четвертушкиной</a:t>
            </a:r>
            <a:r>
              <a:rPr lang="ru-RU" sz="2400" b="1" dirty="0" smtClean="0">
                <a:solidFill>
                  <a:srgbClr val="FFFF00"/>
                </a:solidFill>
              </a:rPr>
              <a:t> Н.С)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468969" y="2083718"/>
            <a:ext cx="4559122" cy="114995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i="1" dirty="0"/>
              <a:t>Нарушение количества слогов:</a:t>
            </a:r>
            <a:endParaRPr lang="ru-RU" sz="1200" dirty="0"/>
          </a:p>
          <a:p>
            <a:pPr lvl="0"/>
            <a:r>
              <a:rPr lang="ru-RU" sz="1200" dirty="0"/>
              <a:t>Сокращение (пропуск) слога: «моток» - молоток;</a:t>
            </a:r>
          </a:p>
          <a:p>
            <a:pPr lvl="0"/>
            <a:r>
              <a:rPr lang="ru-RU" sz="1200" dirty="0"/>
              <a:t>Опускание слогообразующей гласной: «</a:t>
            </a:r>
            <a:r>
              <a:rPr lang="ru-RU" sz="1200" dirty="0" err="1"/>
              <a:t>пинино</a:t>
            </a:r>
            <a:r>
              <a:rPr lang="ru-RU" sz="1200" dirty="0"/>
              <a:t>» - пианино;</a:t>
            </a:r>
          </a:p>
          <a:p>
            <a:pPr lvl="0"/>
            <a:r>
              <a:rPr lang="ru-RU" sz="1200" dirty="0"/>
              <a:t>Увеличение числа слогов за счет вставки гласных в стечения согласных: «</a:t>
            </a:r>
            <a:r>
              <a:rPr lang="ru-RU" sz="1200" dirty="0" err="1"/>
              <a:t>команата</a:t>
            </a:r>
            <a:r>
              <a:rPr lang="ru-RU" sz="1200" dirty="0"/>
              <a:t>» - комната;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51526" y="3438118"/>
            <a:ext cx="4559122" cy="86288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i="1" dirty="0" smtClean="0"/>
              <a:t>Нарушение </a:t>
            </a:r>
            <a:r>
              <a:rPr lang="ru-RU" sz="1200" b="1" i="1" dirty="0"/>
              <a:t>последовательности слогов в слове:</a:t>
            </a:r>
            <a:endParaRPr lang="ru-RU" sz="1200" dirty="0"/>
          </a:p>
          <a:p>
            <a:pPr lvl="0"/>
            <a:r>
              <a:rPr lang="ru-RU" sz="1200" dirty="0"/>
              <a:t>Перестановка слогов: «</a:t>
            </a:r>
            <a:r>
              <a:rPr lang="ru-RU" sz="1200" dirty="0" err="1"/>
              <a:t>деворе</a:t>
            </a:r>
            <a:r>
              <a:rPr lang="ru-RU" sz="1200" dirty="0"/>
              <a:t>» - дерево;</a:t>
            </a:r>
          </a:p>
          <a:p>
            <a:pPr lvl="0"/>
            <a:r>
              <a:rPr lang="ru-RU" sz="1200" dirty="0"/>
              <a:t>Перестановка звуков соседних слогов: «</a:t>
            </a:r>
            <a:r>
              <a:rPr lang="ru-RU" sz="1200" dirty="0" err="1"/>
              <a:t>гебемот</a:t>
            </a:r>
            <a:r>
              <a:rPr lang="ru-RU" sz="1200" dirty="0"/>
              <a:t>» - бегемот;</a:t>
            </a:r>
          </a:p>
          <a:p>
            <a:pPr lvl="0"/>
            <a:endParaRPr lang="ru-RU" sz="1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51526" y="4483991"/>
            <a:ext cx="4559122" cy="86288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i="1" dirty="0"/>
              <a:t>Искажение структуры отдельного слога:</a:t>
            </a:r>
            <a:endParaRPr lang="ru-RU" sz="1200" dirty="0"/>
          </a:p>
          <a:p>
            <a:pPr lvl="0"/>
            <a:r>
              <a:rPr lang="ru-RU" sz="1200" dirty="0"/>
              <a:t>Сокращение стечений согласных: «</a:t>
            </a:r>
            <a:r>
              <a:rPr lang="ru-RU" sz="1200" dirty="0" err="1"/>
              <a:t>тул</a:t>
            </a:r>
            <a:r>
              <a:rPr lang="ru-RU" sz="1200" dirty="0"/>
              <a:t>» - стул;</a:t>
            </a:r>
          </a:p>
          <a:p>
            <a:pPr lvl="0"/>
            <a:r>
              <a:rPr lang="ru-RU" sz="1200" dirty="0"/>
              <a:t>Вставки согласных в слог: «</a:t>
            </a:r>
            <a:r>
              <a:rPr lang="ru-RU" sz="1200" dirty="0" err="1"/>
              <a:t>лимонт</a:t>
            </a:r>
            <a:r>
              <a:rPr lang="ru-RU" sz="1200" dirty="0"/>
              <a:t>» - лимон;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51526" y="5529864"/>
            <a:ext cx="4559122" cy="86288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i="1" dirty="0"/>
              <a:t>Уподобление слогов</a:t>
            </a:r>
            <a:r>
              <a:rPr lang="ru-RU" sz="1200" dirty="0"/>
              <a:t>: «</a:t>
            </a:r>
            <a:r>
              <a:rPr lang="ru-RU" sz="1200" dirty="0" err="1"/>
              <a:t>кококосы</a:t>
            </a:r>
            <a:r>
              <a:rPr lang="ru-RU" sz="1200" dirty="0"/>
              <a:t>» - абрикосы;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945489" y="5529864"/>
            <a:ext cx="4559122" cy="86288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i="1" dirty="0"/>
              <a:t>Контаминации</a:t>
            </a:r>
            <a:r>
              <a:rPr lang="ru-RU" sz="1200" dirty="0"/>
              <a:t> (смешение элементов слов): «</a:t>
            </a:r>
            <a:r>
              <a:rPr lang="ru-RU" sz="1200" dirty="0" err="1"/>
              <a:t>кабудка</a:t>
            </a:r>
            <a:r>
              <a:rPr lang="ru-RU" sz="1200" dirty="0"/>
              <a:t>» - конура + </a:t>
            </a:r>
            <a:r>
              <a:rPr lang="ru-RU" sz="1200" dirty="0" smtClean="0"/>
              <a:t>будка</a:t>
            </a:r>
            <a:endParaRPr lang="ru-RU" sz="1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945489" y="4483991"/>
            <a:ext cx="4559122" cy="86288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i="1" dirty="0"/>
              <a:t>Антиципации</a:t>
            </a:r>
            <a:r>
              <a:rPr lang="ru-RU" sz="1200" dirty="0"/>
              <a:t> (замена предшествующих звуков последующими): «</a:t>
            </a:r>
            <a:r>
              <a:rPr lang="ru-RU" sz="1200" dirty="0" err="1"/>
              <a:t>нананасы</a:t>
            </a:r>
            <a:r>
              <a:rPr lang="ru-RU" sz="1200" dirty="0"/>
              <a:t>» - ананасы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945489" y="3416656"/>
            <a:ext cx="4559122" cy="88434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i="1" dirty="0"/>
              <a:t>Персеверации</a:t>
            </a:r>
            <a:r>
              <a:rPr lang="ru-RU" sz="1200" dirty="0"/>
              <a:t> (циклическое повторение одного слога</a:t>
            </a:r>
            <a:r>
              <a:rPr lang="ru-RU" sz="1200" dirty="0" smtClean="0"/>
              <a:t>)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37610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331077" y="511140"/>
            <a:ext cx="9015211" cy="1249251"/>
          </a:xfrm>
          <a:prstGeom prst="round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Возможные причины нарушения слоговой структуры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75738" y="1873361"/>
            <a:ext cx="656822" cy="459775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Снижение физического слуха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67451" y="1905000"/>
            <a:ext cx="671848" cy="459775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Нарушение фонематического восприятия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51105" y="1918719"/>
            <a:ext cx="671848" cy="459775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Недостаточность </a:t>
            </a:r>
            <a:r>
              <a:rPr lang="ru-RU" dirty="0"/>
              <a:t>артикуляционных возможностей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52328" y="1918719"/>
            <a:ext cx="671848" cy="459775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/>
              <a:t>Сниженный уровень развития оптико-пространственной организации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935982" y="1905000"/>
            <a:ext cx="671848" cy="459775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dirty="0" err="1"/>
              <a:t>Несформированность</a:t>
            </a:r>
            <a:r>
              <a:rPr lang="ru-RU" sz="1600" dirty="0"/>
              <a:t> ритмической и динамической организации движений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305211" y="1918719"/>
            <a:ext cx="671848" cy="459775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dirty="0"/>
              <a:t>Неспособность к серийно-последовательной обработке информации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674440" y="1905000"/>
            <a:ext cx="671848" cy="459775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/>
              <a:t>Сниженная мотивационная деятельность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740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28800" y="283336"/>
            <a:ext cx="9272788" cy="1159098"/>
          </a:xfrm>
          <a:prstGeom prst="round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На какие компоненты речи негативно влияет нарушение развития слоговой структуры слова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38897" y="3693013"/>
            <a:ext cx="6117465" cy="64394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лексического состава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87146" y="5340084"/>
            <a:ext cx="6117465" cy="64394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грамматического строя речи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 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25390" y="2123589"/>
            <a:ext cx="6117465" cy="64394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Формирование </a:t>
            </a:r>
            <a:r>
              <a:rPr lang="ru-RU" dirty="0" smtClean="0"/>
              <a:t>произносительной стороны </a:t>
            </a:r>
            <a:r>
              <a:rPr lang="ru-RU" dirty="0"/>
              <a:t>речи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0469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7437" y="746974"/>
            <a:ext cx="9916732" cy="1158025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</a:rPr>
              <a:t/>
            </a:r>
            <a:br>
              <a:rPr lang="ru-RU" b="1" dirty="0" smtClean="0">
                <a:solidFill>
                  <a:srgbClr val="006600"/>
                </a:solidFill>
              </a:rPr>
            </a:b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530437" y="132999"/>
            <a:ext cx="9994006" cy="970799"/>
          </a:xfrm>
          <a:prstGeom prst="round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</a:rPr>
              <a:t>Современные </a:t>
            </a:r>
            <a:r>
              <a:rPr lang="ru-RU" sz="2000" b="1" dirty="0" smtClean="0">
                <a:solidFill>
                  <a:srgbClr val="FFFF00"/>
                </a:solidFill>
              </a:rPr>
              <a:t>методики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>
                <a:solidFill>
                  <a:srgbClr val="FFFF00"/>
                </a:solidFill>
              </a:rPr>
              <a:t>формирования слоговой структуры слова</a:t>
            </a:r>
            <a:br>
              <a:rPr lang="ru-RU" sz="2000" b="1" dirty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</a:rPr>
              <a:t> у детей с общим недоразвитие речи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04828" y="1261055"/>
            <a:ext cx="6117465" cy="64394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Маркова А.К.  Особенности усвоения слоговой структуры у детей, страдающих алалией</a:t>
            </a:r>
            <a:endParaRPr lang="ru-RU" sz="16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6053" y="2009981"/>
            <a:ext cx="6117465" cy="64394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err="1" smtClean="0"/>
              <a:t>Агранович</a:t>
            </a:r>
            <a:r>
              <a:rPr lang="ru-RU" sz="1600" dirty="0" smtClean="0"/>
              <a:t> З.Е. Логопедическая работа по преодолению нарушений слоговой структуры слов у детей </a:t>
            </a:r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 </a:t>
            </a:r>
            <a:endParaRPr lang="ru-RU" sz="16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69214" y="2797808"/>
            <a:ext cx="6117465" cy="64394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Большакова С.Е.  Преодоление нарушений слоговой структуры слова у детей</a:t>
            </a:r>
            <a:endParaRPr lang="ru-RU" sz="16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6052" y="3621345"/>
            <a:ext cx="6117465" cy="64394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Бабина Г.В., </a:t>
            </a:r>
            <a:r>
              <a:rPr lang="ru-RU" sz="1400" dirty="0" err="1" smtClean="0"/>
              <a:t>Сафонкина</a:t>
            </a:r>
            <a:r>
              <a:rPr lang="ru-RU" sz="1400" dirty="0" smtClean="0"/>
              <a:t> Н.Ю. Слоговая структура слова: обследование и формирование у детей с недоразвитием речи </a:t>
            </a:r>
            <a:endParaRPr lang="ru-RU" sz="1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69214" y="4369228"/>
            <a:ext cx="6117465" cy="64394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err="1" smtClean="0"/>
              <a:t>Курдвановская</a:t>
            </a:r>
            <a:r>
              <a:rPr lang="ru-RU" sz="1400" dirty="0" smtClean="0"/>
              <a:t> Н.В., Ванюкова Л.С.  Формирование слоговой структуры слова: логопедические задания</a:t>
            </a:r>
            <a:endParaRPr lang="ru-RU" sz="1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6052" y="5117111"/>
            <a:ext cx="6117465" cy="64394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err="1" smtClean="0"/>
              <a:t>Четвертушкина</a:t>
            </a:r>
            <a:r>
              <a:rPr lang="ru-RU" sz="1400" dirty="0" smtClean="0"/>
              <a:t> Н.С. Система коррекционных упражнений по преодолению нарушений слоговой структуры слова у детей дошкольного возраста </a:t>
            </a:r>
            <a:endParaRPr lang="ru-RU" sz="1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469214" y="5864994"/>
            <a:ext cx="6117465" cy="64394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Ткаченко Т.А. Коррекция нарушения слоговой структуры слова</a:t>
            </a:r>
            <a:endParaRPr lang="ru-RU" sz="1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2541429" y="1416688"/>
            <a:ext cx="2189408" cy="33267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2541429" y="2945690"/>
            <a:ext cx="2189408" cy="33267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2541429" y="4458227"/>
            <a:ext cx="2189408" cy="33267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0800000">
            <a:off x="7263683" y="2165614"/>
            <a:ext cx="2189408" cy="33267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0800000">
            <a:off x="7237924" y="3776979"/>
            <a:ext cx="2189408" cy="33267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0800000">
            <a:off x="7263683" y="5272744"/>
            <a:ext cx="2189408" cy="33267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24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210</TotalTime>
  <Words>630</Words>
  <Application>Microsoft Office PowerPoint</Application>
  <PresentationFormat>Широкоэкранный</PresentationFormat>
  <Paragraphs>94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 3</vt:lpstr>
      <vt:lpstr>Легкий дым</vt:lpstr>
      <vt:lpstr>Формирование слоговой структуры слова, нарушения, пути коррекции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    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слоговой структуры слова, нарушения, пути коррекции</dc:title>
  <dc:creator>Пользователь</dc:creator>
  <cp:lastModifiedBy>Пользователь</cp:lastModifiedBy>
  <cp:revision>33</cp:revision>
  <dcterms:created xsi:type="dcterms:W3CDTF">2022-11-18T05:20:09Z</dcterms:created>
  <dcterms:modified xsi:type="dcterms:W3CDTF">2022-11-18T08:54:32Z</dcterms:modified>
</cp:coreProperties>
</file>