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2"/>
  </p:notesMasterIdLst>
  <p:sldIdLst>
    <p:sldId id="256" r:id="rId2"/>
    <p:sldId id="295" r:id="rId3"/>
    <p:sldId id="304" r:id="rId4"/>
    <p:sldId id="322" r:id="rId5"/>
    <p:sldId id="344" r:id="rId6"/>
    <p:sldId id="310" r:id="rId7"/>
    <p:sldId id="325" r:id="rId8"/>
    <p:sldId id="331" r:id="rId9"/>
    <p:sldId id="348" r:id="rId10"/>
    <p:sldId id="347" r:id="rId11"/>
    <p:sldId id="327" r:id="rId12"/>
    <p:sldId id="330" r:id="rId13"/>
    <p:sldId id="342" r:id="rId14"/>
    <p:sldId id="349" r:id="rId15"/>
    <p:sldId id="326" r:id="rId16"/>
    <p:sldId id="351" r:id="rId17"/>
    <p:sldId id="350" r:id="rId18"/>
    <p:sldId id="341" r:id="rId19"/>
    <p:sldId id="328" r:id="rId20"/>
    <p:sldId id="332" r:id="rId21"/>
    <p:sldId id="354" r:id="rId22"/>
    <p:sldId id="329" r:id="rId23"/>
    <p:sldId id="333" r:id="rId24"/>
    <p:sldId id="355" r:id="rId25"/>
    <p:sldId id="309" r:id="rId26"/>
    <p:sldId id="334" r:id="rId27"/>
    <p:sldId id="336" r:id="rId28"/>
    <p:sldId id="338" r:id="rId29"/>
    <p:sldId id="357" r:id="rId30"/>
    <p:sldId id="340" r:id="rId3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0000FF"/>
    <a:srgbClr val="008000"/>
    <a:srgbClr val="7EF0F6"/>
    <a:srgbClr val="9900FF"/>
    <a:srgbClr val="BBB95D"/>
    <a:srgbClr val="DC90D8"/>
    <a:srgbClr val="0099FF"/>
    <a:srgbClr val="F56767"/>
    <a:srgbClr val="DDB1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82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AE931E-E031-4A95-9EC4-B651F4D39F93}" type="datetimeFigureOut">
              <a:rPr lang="ru-RU" smtClean="0"/>
              <a:t>18.11.2022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4FBCB6-C27D-4B1F-A30A-56077A367E71}" type="slidenum">
              <a:rPr lang="ru-RU" smtClean="0"/>
              <a:t>‹#›</a:t>
            </a:fld>
            <a:endParaRPr lang="ru-RU"/>
          </a:p>
        </p:txBody>
      </p:sp>
    </p:spTree>
    <p:extLst>
      <p:ext uri="{BB962C8B-B14F-4D97-AF65-F5344CB8AC3E}">
        <p14:creationId xmlns:p14="http://schemas.microsoft.com/office/powerpoint/2010/main" val="2719374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A4FBCB6-C27D-4B1F-A30A-56077A367E71}" type="slidenum">
              <a:rPr lang="ru-RU" smtClean="0"/>
              <a:t>19</a:t>
            </a:fld>
            <a:endParaRPr lang="ru-RU"/>
          </a:p>
        </p:txBody>
      </p:sp>
    </p:spTree>
    <p:extLst>
      <p:ext uri="{BB962C8B-B14F-4D97-AF65-F5344CB8AC3E}">
        <p14:creationId xmlns:p14="http://schemas.microsoft.com/office/powerpoint/2010/main" val="3455354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A4FBCB6-C27D-4B1F-A30A-56077A367E71}" type="slidenum">
              <a:rPr lang="ru-RU" smtClean="0"/>
              <a:t>23</a:t>
            </a:fld>
            <a:endParaRPr lang="ru-RU"/>
          </a:p>
        </p:txBody>
      </p:sp>
    </p:spTree>
    <p:extLst>
      <p:ext uri="{BB962C8B-B14F-4D97-AF65-F5344CB8AC3E}">
        <p14:creationId xmlns:p14="http://schemas.microsoft.com/office/powerpoint/2010/main" val="34457755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95" name="Group 94"/>
          <p:cNvGrpSpPr/>
          <p:nvPr/>
        </p:nvGrpSpPr>
        <p:grpSpPr>
          <a:xfrm>
            <a:off x="0" y="-30477"/>
            <a:ext cx="90678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0014BA7-96E8-46D1-A8C3-8FBE130AB059}" type="slidenum">
              <a:rPr lang="ru-RU" smtClean="0"/>
              <a:t>‹#›</a:t>
            </a:fld>
            <a:endParaRPr lang="ru-RU" dirty="0"/>
          </a:p>
        </p:txBody>
      </p:sp>
      <p:sp>
        <p:nvSpPr>
          <p:cNvPr id="113"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dirty="0">
              <a:solidFill>
                <a:prstClr val="white"/>
              </a:solidFill>
              <a:latin typeface="Tw Cen MT"/>
              <a:ea typeface="+mn-ea"/>
              <a:cs typeface="+mn-cs"/>
            </a:endParaRPr>
          </a:p>
        </p:txBody>
      </p:sp>
      <p:grpSp>
        <p:nvGrpSpPr>
          <p:cNvPr id="94" name="Group 93"/>
          <p:cNvGrpSpPr/>
          <p:nvPr/>
        </p:nvGrpSpPr>
        <p:grpSpPr>
          <a:xfrm>
            <a:off x="0" y="2057400"/>
            <a:ext cx="4801394"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0014BA7-96E8-46D1-A8C3-8FBE130AB059}" type="slidenum">
              <a:rPr lang="ru-RU" smtClean="0"/>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0014BA7-96E8-46D1-A8C3-8FBE130AB059}" type="slidenum">
              <a:rPr lang="ru-RU" smtClean="0"/>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0014BA7-96E8-46D1-A8C3-8FBE130AB059}" type="slidenum">
              <a:rPr lang="ru-RU" smtClean="0"/>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grpSp>
        <p:nvGrpSpPr>
          <p:cNvPr id="7" name="Group 92"/>
          <p:cNvGrpSpPr/>
          <p:nvPr/>
        </p:nvGrpSpPr>
        <p:grpSpPr>
          <a:xfrm>
            <a:off x="1" y="-30478"/>
            <a:ext cx="90677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dirty="0">
              <a:solidFill>
                <a:prstClr val="white"/>
              </a:solidFill>
              <a:latin typeface="Tw Cen MT"/>
              <a:ea typeface="+mn-ea"/>
              <a:cs typeface="+mn-cs"/>
            </a:endParaRPr>
          </a:p>
        </p:txBody>
      </p:sp>
      <p:cxnSp>
        <p:nvCxnSpPr>
          <p:cNvPr id="96" name="Straight Connector 95"/>
          <p:cNvCxnSpPr/>
          <p:nvPr/>
        </p:nvCxnSpPr>
        <p:spPr>
          <a:xfrm>
            <a:off x="0" y="4387368"/>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95" name="Title 94"/>
          <p:cNvSpPr>
            <a:spLocks noGrp="1"/>
          </p:cNvSpPr>
          <p:nvPr>
            <p:ph type="title"/>
          </p:nvPr>
        </p:nvSpPr>
        <p:spPr>
          <a:xfrm>
            <a:off x="457200" y="4463568"/>
            <a:ext cx="8305800" cy="1143000"/>
          </a:xfrm>
        </p:spPr>
        <p:txBody>
          <a:bodyPr/>
          <a:lstStyle/>
          <a:p>
            <a:r>
              <a:rPr lang="ru-RU" smtClean="0"/>
              <a:t>Образец заголовка</a:t>
            </a:r>
            <a:endParaRPr lang="en-US"/>
          </a:p>
        </p:txBody>
      </p:sp>
      <p:sp>
        <p:nvSpPr>
          <p:cNvPr id="2" name="Date Placeholder 1"/>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91" name="Footer Placeholder 90"/>
          <p:cNvSpPr>
            <a:spLocks noGrp="1"/>
          </p:cNvSpPr>
          <p:nvPr>
            <p:ph type="ftr" sz="quarter" idx="11"/>
          </p:nvPr>
        </p:nvSpPr>
        <p:spPr/>
        <p:txBody>
          <a:bodyPr/>
          <a:lstStyle/>
          <a:p>
            <a:endParaRPr lang="ru-RU" dirty="0"/>
          </a:p>
        </p:txBody>
      </p:sp>
      <p:sp>
        <p:nvSpPr>
          <p:cNvPr id="92" name="Slide Number Placeholder 91"/>
          <p:cNvSpPr>
            <a:spLocks noGrp="1"/>
          </p:cNvSpPr>
          <p:nvPr>
            <p:ph type="sldNum" sz="quarter" idx="12"/>
          </p:nvPr>
        </p:nvSpPr>
        <p:spPr/>
        <p:txBody>
          <a:bodyPr/>
          <a:lstStyle/>
          <a:p>
            <a:fld id="{A0014BA7-96E8-46D1-A8C3-8FBE130AB059}" type="slidenum">
              <a:rPr lang="ru-RU" smtClean="0"/>
              <a:t>‹#›</a:t>
            </a:fld>
            <a:endParaRPr lang="ru-RU" dirty="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A0014BA7-96E8-46D1-A8C3-8FBE130AB059}" type="slidenum">
              <a:rPr lang="ru-RU" smtClean="0"/>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8" name="Footer Placeholder 7"/>
          <p:cNvSpPr>
            <a:spLocks noGrp="1"/>
          </p:cNvSpPr>
          <p:nvPr>
            <p:ph type="ftr" sz="quarter" idx="11"/>
          </p:nvPr>
        </p:nvSpPr>
        <p:spPr/>
        <p:txBody>
          <a:bodyPr/>
          <a:lstStyle/>
          <a:p>
            <a:endParaRPr lang="ru-RU" dirty="0"/>
          </a:p>
        </p:txBody>
      </p:sp>
      <p:sp>
        <p:nvSpPr>
          <p:cNvPr id="9" name="Slide Number Placeholder 8"/>
          <p:cNvSpPr>
            <a:spLocks noGrp="1"/>
          </p:cNvSpPr>
          <p:nvPr>
            <p:ph type="sldNum" sz="quarter" idx="12"/>
          </p:nvPr>
        </p:nvSpPr>
        <p:spPr/>
        <p:txBody>
          <a:bodyPr/>
          <a:lstStyle/>
          <a:p>
            <a:fld id="{A0014BA7-96E8-46D1-A8C3-8FBE130AB059}" type="slidenum">
              <a:rPr lang="ru-RU" smtClean="0"/>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A0014BA7-96E8-46D1-A8C3-8FBE130AB059}" type="slidenum">
              <a:rPr lang="ru-RU" smtClean="0"/>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A0014BA7-96E8-46D1-A8C3-8FBE130AB059}" type="slidenum">
              <a:rPr lang="ru-RU" smtClean="0"/>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A0014BA7-96E8-46D1-A8C3-8FBE130AB059}" type="slidenum">
              <a:rPr lang="ru-RU" smtClean="0"/>
              <a:t>‹#›</a:t>
            </a:fld>
            <a:endParaRPr lang="ru-RU" dirty="0"/>
          </a:p>
        </p:txBody>
      </p:sp>
      <p:sp>
        <p:nvSpPr>
          <p:cNvPr id="37" name="Rectangle 36"/>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dirty="0">
              <a:solidFill>
                <a:prstClr val="white"/>
              </a:solidFill>
              <a:latin typeface="Tw Cen MT"/>
              <a:ea typeface="+mn-ea"/>
              <a:cs typeface="+mn-cs"/>
            </a:endParaRPr>
          </a:p>
        </p:txBody>
      </p:sp>
      <p:cxnSp>
        <p:nvCxnSpPr>
          <p:cNvPr id="39" name="Straight Connector 38"/>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1901952"/>
            <a:ext cx="237744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smtClean="0"/>
              <a:t>Вставка рисунка</a:t>
            </a:r>
            <a:endParaRPr lang="en-US" dirty="0"/>
          </a:p>
        </p:txBody>
      </p:sp>
      <p:sp>
        <p:nvSpPr>
          <p:cNvPr id="5" name="Date Placeholder 4"/>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A0014BA7-96E8-46D1-A8C3-8FBE130AB059}" type="slidenum">
              <a:rPr lang="ru-RU" smtClean="0"/>
              <a:t>‹#›</a:t>
            </a:fld>
            <a:endParaRPr lang="ru-RU" dirty="0"/>
          </a:p>
        </p:txBody>
      </p:sp>
      <p:sp>
        <p:nvSpPr>
          <p:cNvPr id="33" name="Rectangle 32"/>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dirty="0">
              <a:solidFill>
                <a:prstClr val="white"/>
              </a:solidFill>
              <a:latin typeface="Tw Cen MT"/>
              <a:ea typeface="+mn-ea"/>
              <a:cs typeface="+mn-cs"/>
            </a:endParaRPr>
          </a:p>
        </p:txBody>
      </p:sp>
      <p:cxnSp>
        <p:nvCxnSpPr>
          <p:cNvPr id="34" name="Straight Connector 33"/>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448" y="1905000"/>
            <a:ext cx="237744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49352" y="137160"/>
            <a:ext cx="886968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dirty="0">
              <a:solidFill>
                <a:prstClr val="white"/>
              </a:solidFill>
              <a:latin typeface="Tw Cen MT"/>
              <a:ea typeface="+mn-ea"/>
              <a:cs typeface="+mn-cs"/>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57200" y="6312408"/>
            <a:ext cx="2133600" cy="365125"/>
          </a:xfrm>
          <a:prstGeom prst="rect">
            <a:avLst/>
          </a:prstGeom>
        </p:spPr>
        <p:txBody>
          <a:bodyPr vert="horz" lIns="91440" tIns="45720" rIns="91440" bIns="45720" rtlCol="0" anchor="ctr"/>
          <a:lstStyle>
            <a:lvl1pPr algn="l">
              <a:defRPr sz="1200">
                <a:solidFill>
                  <a:schemeClr val="tx2"/>
                </a:solidFill>
              </a:defRPr>
            </a:lvl1pPr>
          </a:lstStyle>
          <a:p>
            <a:fld id="{9373C550-14A7-4ED2-8A48-102C01CA0191}" type="datetimeFigureOut">
              <a:rPr lang="ru-RU" smtClean="0"/>
              <a:t>18.11.2022</a:t>
            </a:fld>
            <a:endParaRPr lang="ru-RU" dirty="0"/>
          </a:p>
        </p:txBody>
      </p:sp>
      <p:sp>
        <p:nvSpPr>
          <p:cNvPr id="5" name="Footer Placeholder 4"/>
          <p:cNvSpPr>
            <a:spLocks noGrp="1"/>
          </p:cNvSpPr>
          <p:nvPr>
            <p:ph type="ftr" sz="quarter" idx="3"/>
          </p:nvPr>
        </p:nvSpPr>
        <p:spPr>
          <a:xfrm>
            <a:off x="2831123" y="6312408"/>
            <a:ext cx="3481754" cy="365125"/>
          </a:xfrm>
          <a:prstGeom prst="rect">
            <a:avLst/>
          </a:prstGeom>
        </p:spPr>
        <p:txBody>
          <a:bodyPr vert="horz" lIns="91440" tIns="45720" rIns="91440" bIns="45720" rtlCol="0" anchor="ctr"/>
          <a:lstStyle>
            <a:lvl1pPr algn="ctr">
              <a:defRPr sz="1200">
                <a:solidFill>
                  <a:schemeClr val="tx2"/>
                </a:solidFill>
              </a:defRPr>
            </a:lvl1pPr>
          </a:lstStyle>
          <a:p>
            <a:endParaRPr lang="ru-RU" dirty="0"/>
          </a:p>
        </p:txBody>
      </p:sp>
      <p:sp>
        <p:nvSpPr>
          <p:cNvPr id="6" name="Slide Number Placeholder 5"/>
          <p:cNvSpPr>
            <a:spLocks noGrp="1"/>
          </p:cNvSpPr>
          <p:nvPr>
            <p:ph type="sldNum" sz="quarter" idx="4"/>
          </p:nvPr>
        </p:nvSpPr>
        <p:spPr>
          <a:xfrm>
            <a:off x="6553200" y="6312408"/>
            <a:ext cx="2133600" cy="365125"/>
          </a:xfrm>
          <a:prstGeom prst="rect">
            <a:avLst/>
          </a:prstGeom>
        </p:spPr>
        <p:txBody>
          <a:bodyPr vert="horz" lIns="91440" tIns="45720" rIns="91440" bIns="45720" rtlCol="0" anchor="ctr"/>
          <a:lstStyle>
            <a:lvl1pPr algn="r">
              <a:defRPr sz="1200">
                <a:solidFill>
                  <a:schemeClr val="tx2"/>
                </a:solidFill>
              </a:defRPr>
            </a:lvl1pPr>
          </a:lstStyle>
          <a:p>
            <a:fld id="{A0014BA7-96E8-46D1-A8C3-8FBE130AB059}" type="slidenum">
              <a:rPr lang="ru-RU" smtClean="0"/>
              <a:t>‹#›</a:t>
            </a:fld>
            <a:endParaRPr lang="ru-RU" dirty="0"/>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1.tiff"/><Relationship Id="rId3" Type="http://schemas.microsoft.com/office/2007/relationships/hdphoto" Target="../media/hdphoto2.wdp"/><Relationship Id="rId7" Type="http://schemas.openxmlformats.org/officeDocument/2006/relationships/image" Target="../media/image50.tiff"/><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9.tiff"/><Relationship Id="rId11" Type="http://schemas.openxmlformats.org/officeDocument/2006/relationships/image" Target="../media/image12.emf"/><Relationship Id="rId5" Type="http://schemas.openxmlformats.org/officeDocument/2006/relationships/image" Target="../media/image48.jpeg"/><Relationship Id="rId10" Type="http://schemas.openxmlformats.org/officeDocument/2006/relationships/image" Target="../media/image53.jpeg"/><Relationship Id="rId4" Type="http://schemas.openxmlformats.org/officeDocument/2006/relationships/image" Target="../media/image47.jpeg"/><Relationship Id="rId9" Type="http://schemas.openxmlformats.org/officeDocument/2006/relationships/image" Target="../media/image52.jpeg"/></Relationships>
</file>

<file path=ppt/slides/_rels/slide11.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59.png"/><Relationship Id="rId3" Type="http://schemas.microsoft.com/office/2007/relationships/hdphoto" Target="../media/hdphoto2.wdp"/><Relationship Id="rId7" Type="http://schemas.microsoft.com/office/2007/relationships/hdphoto" Target="../media/hdphoto28.wdp"/><Relationship Id="rId12" Type="http://schemas.openxmlformats.org/officeDocument/2006/relationships/image" Target="../media/image58.png"/><Relationship Id="rId2" Type="http://schemas.openxmlformats.org/officeDocument/2006/relationships/image" Target="../media/image2.png"/><Relationship Id="rId16" Type="http://schemas.openxmlformats.org/officeDocument/2006/relationships/image" Target="../media/image12.emf"/><Relationship Id="rId1" Type="http://schemas.openxmlformats.org/officeDocument/2006/relationships/slideLayout" Target="../slideLayouts/slideLayout7.xml"/><Relationship Id="rId6" Type="http://schemas.openxmlformats.org/officeDocument/2006/relationships/image" Target="../media/image55.png"/><Relationship Id="rId11" Type="http://schemas.microsoft.com/office/2007/relationships/hdphoto" Target="../media/hdphoto30.wdp"/><Relationship Id="rId5" Type="http://schemas.microsoft.com/office/2007/relationships/hdphoto" Target="../media/hdphoto27.wdp"/><Relationship Id="rId15" Type="http://schemas.openxmlformats.org/officeDocument/2006/relationships/image" Target="../media/image61.tiff"/><Relationship Id="rId10" Type="http://schemas.openxmlformats.org/officeDocument/2006/relationships/image" Target="../media/image57.png"/><Relationship Id="rId4" Type="http://schemas.openxmlformats.org/officeDocument/2006/relationships/image" Target="../media/image54.png"/><Relationship Id="rId9" Type="http://schemas.microsoft.com/office/2007/relationships/hdphoto" Target="../media/hdphoto29.wdp"/><Relationship Id="rId14" Type="http://schemas.openxmlformats.org/officeDocument/2006/relationships/image" Target="../media/image60.png"/></Relationships>
</file>

<file path=ppt/slides/_rels/slide12.xml.rels><?xml version="1.0" encoding="UTF-8" standalone="yes"?>
<Relationships xmlns="http://schemas.openxmlformats.org/package/2006/relationships"><Relationship Id="rId8" Type="http://schemas.openxmlformats.org/officeDocument/2006/relationships/image" Target="../media/image64.png"/><Relationship Id="rId13" Type="http://schemas.microsoft.com/office/2007/relationships/hdphoto" Target="../media/hdphoto35.wdp"/><Relationship Id="rId18" Type="http://schemas.openxmlformats.org/officeDocument/2006/relationships/image" Target="../media/image12.emf"/><Relationship Id="rId3" Type="http://schemas.microsoft.com/office/2007/relationships/hdphoto" Target="../media/hdphoto2.wdp"/><Relationship Id="rId7" Type="http://schemas.microsoft.com/office/2007/relationships/hdphoto" Target="../media/hdphoto32.wdp"/><Relationship Id="rId12" Type="http://schemas.openxmlformats.org/officeDocument/2006/relationships/image" Target="../media/image66.png"/><Relationship Id="rId17" Type="http://schemas.microsoft.com/office/2007/relationships/hdphoto" Target="../media/hdphoto37.wdp"/><Relationship Id="rId2" Type="http://schemas.openxmlformats.org/officeDocument/2006/relationships/image" Target="../media/image2.png"/><Relationship Id="rId16" Type="http://schemas.openxmlformats.org/officeDocument/2006/relationships/image" Target="../media/image68.png"/><Relationship Id="rId1" Type="http://schemas.openxmlformats.org/officeDocument/2006/relationships/slideLayout" Target="../slideLayouts/slideLayout7.xml"/><Relationship Id="rId6" Type="http://schemas.openxmlformats.org/officeDocument/2006/relationships/image" Target="../media/image63.png"/><Relationship Id="rId11" Type="http://schemas.microsoft.com/office/2007/relationships/hdphoto" Target="../media/hdphoto34.wdp"/><Relationship Id="rId5" Type="http://schemas.microsoft.com/office/2007/relationships/hdphoto" Target="../media/hdphoto31.wdp"/><Relationship Id="rId15" Type="http://schemas.microsoft.com/office/2007/relationships/hdphoto" Target="../media/hdphoto36.wdp"/><Relationship Id="rId10" Type="http://schemas.openxmlformats.org/officeDocument/2006/relationships/image" Target="../media/image65.png"/><Relationship Id="rId4" Type="http://schemas.openxmlformats.org/officeDocument/2006/relationships/image" Target="../media/image62.png"/><Relationship Id="rId9" Type="http://schemas.microsoft.com/office/2007/relationships/hdphoto" Target="../media/hdphoto33.wdp"/><Relationship Id="rId14" Type="http://schemas.openxmlformats.org/officeDocument/2006/relationships/image" Target="../media/image67.png"/></Relationships>
</file>

<file path=ppt/slides/_rels/slide13.xml.rels><?xml version="1.0" encoding="UTF-8" standalone="yes"?>
<Relationships xmlns="http://schemas.openxmlformats.org/package/2006/relationships"><Relationship Id="rId8" Type="http://schemas.microsoft.com/office/2007/relationships/hdphoto" Target="../media/hdphoto39.wdp"/><Relationship Id="rId3" Type="http://schemas.microsoft.com/office/2007/relationships/hdphoto" Target="../media/hdphoto2.wdp"/><Relationship Id="rId7" Type="http://schemas.openxmlformats.org/officeDocument/2006/relationships/image" Target="../media/image71.png"/><Relationship Id="rId2" Type="http://schemas.openxmlformats.org/officeDocument/2006/relationships/image" Target="../media/image2.png"/><Relationship Id="rId1" Type="http://schemas.openxmlformats.org/officeDocument/2006/relationships/slideLayout" Target="../slideLayouts/slideLayout7.xml"/><Relationship Id="rId6" Type="http://schemas.microsoft.com/office/2007/relationships/hdphoto" Target="../media/hdphoto38.wdp"/><Relationship Id="rId11" Type="http://schemas.openxmlformats.org/officeDocument/2006/relationships/image" Target="../media/image12.emf"/><Relationship Id="rId5" Type="http://schemas.openxmlformats.org/officeDocument/2006/relationships/image" Target="../media/image70.png"/><Relationship Id="rId10" Type="http://schemas.microsoft.com/office/2007/relationships/hdphoto" Target="../media/hdphoto40.wdp"/><Relationship Id="rId4" Type="http://schemas.openxmlformats.org/officeDocument/2006/relationships/image" Target="../media/image69.png"/><Relationship Id="rId9" Type="http://schemas.openxmlformats.org/officeDocument/2006/relationships/image" Target="../media/image72.png"/></Relationships>
</file>

<file path=ppt/slides/_rels/slide14.xml.rels><?xml version="1.0" encoding="UTF-8" standalone="yes"?>
<Relationships xmlns="http://schemas.openxmlformats.org/package/2006/relationships"><Relationship Id="rId8" Type="http://schemas.microsoft.com/office/2007/relationships/hdphoto" Target="../media/hdphoto42.wdp"/><Relationship Id="rId13" Type="http://schemas.openxmlformats.org/officeDocument/2006/relationships/image" Target="../media/image78.png"/><Relationship Id="rId3" Type="http://schemas.microsoft.com/office/2007/relationships/hdphoto" Target="../media/hdphoto2.wdp"/><Relationship Id="rId7" Type="http://schemas.openxmlformats.org/officeDocument/2006/relationships/image" Target="../media/image75.png"/><Relationship Id="rId12" Type="http://schemas.microsoft.com/office/2007/relationships/hdphoto" Target="../media/hdphoto44.wdp"/><Relationship Id="rId17" Type="http://schemas.openxmlformats.org/officeDocument/2006/relationships/image" Target="../media/image12.emf"/><Relationship Id="rId2" Type="http://schemas.openxmlformats.org/officeDocument/2006/relationships/image" Target="../media/image2.png"/><Relationship Id="rId16" Type="http://schemas.openxmlformats.org/officeDocument/2006/relationships/image" Target="../media/image81.png"/><Relationship Id="rId1" Type="http://schemas.openxmlformats.org/officeDocument/2006/relationships/slideLayout" Target="../slideLayouts/slideLayout7.xml"/><Relationship Id="rId6" Type="http://schemas.microsoft.com/office/2007/relationships/hdphoto" Target="../media/hdphoto41.wdp"/><Relationship Id="rId11" Type="http://schemas.openxmlformats.org/officeDocument/2006/relationships/image" Target="../media/image77.png"/><Relationship Id="rId5" Type="http://schemas.openxmlformats.org/officeDocument/2006/relationships/image" Target="../media/image74.png"/><Relationship Id="rId15" Type="http://schemas.openxmlformats.org/officeDocument/2006/relationships/image" Target="../media/image80.png"/><Relationship Id="rId10" Type="http://schemas.microsoft.com/office/2007/relationships/hdphoto" Target="../media/hdphoto43.wdp"/><Relationship Id="rId4" Type="http://schemas.openxmlformats.org/officeDocument/2006/relationships/image" Target="../media/image73.png"/><Relationship Id="rId9" Type="http://schemas.openxmlformats.org/officeDocument/2006/relationships/image" Target="../media/image76.png"/><Relationship Id="rId14" Type="http://schemas.openxmlformats.org/officeDocument/2006/relationships/image" Target="../media/image79.png"/></Relationships>
</file>

<file path=ppt/slides/_rels/slide15.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7.tiff"/><Relationship Id="rId3" Type="http://schemas.microsoft.com/office/2007/relationships/hdphoto" Target="../media/hdphoto2.wdp"/><Relationship Id="rId7" Type="http://schemas.microsoft.com/office/2007/relationships/hdphoto" Target="../media/hdphoto46.wdp"/><Relationship Id="rId12" Type="http://schemas.microsoft.com/office/2007/relationships/hdphoto" Target="../media/hdphoto48.wdp"/><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83.png"/><Relationship Id="rId11" Type="http://schemas.openxmlformats.org/officeDocument/2006/relationships/image" Target="../media/image86.png"/><Relationship Id="rId5" Type="http://schemas.microsoft.com/office/2007/relationships/hdphoto" Target="../media/hdphoto45.wdp"/><Relationship Id="rId10" Type="http://schemas.microsoft.com/office/2007/relationships/hdphoto" Target="../media/hdphoto47.wdp"/><Relationship Id="rId4" Type="http://schemas.openxmlformats.org/officeDocument/2006/relationships/image" Target="../media/image82.png"/><Relationship Id="rId9" Type="http://schemas.openxmlformats.org/officeDocument/2006/relationships/image" Target="../media/image85.png"/><Relationship Id="rId14" Type="http://schemas.openxmlformats.org/officeDocument/2006/relationships/image" Target="../media/image12.emf"/></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12.emf"/><Relationship Id="rId2" Type="http://schemas.openxmlformats.org/officeDocument/2006/relationships/image" Target="../media/image2.png"/><Relationship Id="rId1" Type="http://schemas.openxmlformats.org/officeDocument/2006/relationships/slideLayout" Target="../slideLayouts/slideLayout7.xml"/><Relationship Id="rId6" Type="http://schemas.microsoft.com/office/2007/relationships/hdphoto" Target="../media/hdphoto49.wdp"/><Relationship Id="rId5" Type="http://schemas.openxmlformats.org/officeDocument/2006/relationships/image" Target="../media/image89.png"/><Relationship Id="rId4" Type="http://schemas.openxmlformats.org/officeDocument/2006/relationships/image" Target="../media/image88.png"/></Relationships>
</file>

<file path=ppt/slides/_rels/slide17.xml.rels><?xml version="1.0" encoding="UTF-8" standalone="yes"?>
<Relationships xmlns="http://schemas.openxmlformats.org/package/2006/relationships"><Relationship Id="rId8" Type="http://schemas.openxmlformats.org/officeDocument/2006/relationships/image" Target="../media/image92.png"/><Relationship Id="rId13" Type="http://schemas.microsoft.com/office/2007/relationships/hdphoto" Target="../media/hdphoto53.wdp"/><Relationship Id="rId3" Type="http://schemas.microsoft.com/office/2007/relationships/hdphoto" Target="../media/hdphoto2.wdp"/><Relationship Id="rId7" Type="http://schemas.microsoft.com/office/2007/relationships/hdphoto" Target="../media/hdphoto51.wdp"/><Relationship Id="rId12" Type="http://schemas.openxmlformats.org/officeDocument/2006/relationships/image" Target="../media/image94.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91.png"/><Relationship Id="rId11" Type="http://schemas.microsoft.com/office/2007/relationships/hdphoto" Target="../media/hdphoto52.wdp"/><Relationship Id="rId5" Type="http://schemas.microsoft.com/office/2007/relationships/hdphoto" Target="../media/hdphoto50.wdp"/><Relationship Id="rId10" Type="http://schemas.openxmlformats.org/officeDocument/2006/relationships/image" Target="../media/image93.png"/><Relationship Id="rId4" Type="http://schemas.openxmlformats.org/officeDocument/2006/relationships/image" Target="../media/image90.png"/><Relationship Id="rId9" Type="http://schemas.openxmlformats.org/officeDocument/2006/relationships/image" Target="../media/image12.emf"/></Relationships>
</file>

<file path=ppt/slides/_rels/slide18.xml.rels><?xml version="1.0" encoding="UTF-8" standalone="yes"?>
<Relationships xmlns="http://schemas.openxmlformats.org/package/2006/relationships"><Relationship Id="rId3" Type="http://schemas.microsoft.com/office/2007/relationships/hdphoto" Target="../media/hdphoto54.wdp"/><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microsoft.com/office/2007/relationships/hdphoto" Target="../media/hdphoto56.wdp"/><Relationship Id="rId13" Type="http://schemas.openxmlformats.org/officeDocument/2006/relationships/image" Target="../media/image24.png"/><Relationship Id="rId3" Type="http://schemas.openxmlformats.org/officeDocument/2006/relationships/image" Target="../media/image2.png"/><Relationship Id="rId7" Type="http://schemas.openxmlformats.org/officeDocument/2006/relationships/image" Target="../media/image97.png"/><Relationship Id="rId12" Type="http://schemas.microsoft.com/office/2007/relationships/hdphoto" Target="../media/hdphoto58.wdp"/><Relationship Id="rId2" Type="http://schemas.openxmlformats.org/officeDocument/2006/relationships/notesSlide" Target="../notesSlides/notesSlide1.xml"/><Relationship Id="rId16" Type="http://schemas.microsoft.com/office/2007/relationships/hdphoto" Target="../media/hdphoto59.wdp"/><Relationship Id="rId1" Type="http://schemas.openxmlformats.org/officeDocument/2006/relationships/slideLayout" Target="../slideLayouts/slideLayout7.xml"/><Relationship Id="rId6" Type="http://schemas.microsoft.com/office/2007/relationships/hdphoto" Target="../media/hdphoto55.wdp"/><Relationship Id="rId11" Type="http://schemas.openxmlformats.org/officeDocument/2006/relationships/image" Target="../media/image99.png"/><Relationship Id="rId5" Type="http://schemas.openxmlformats.org/officeDocument/2006/relationships/image" Target="../media/image96.png"/><Relationship Id="rId15" Type="http://schemas.openxmlformats.org/officeDocument/2006/relationships/image" Target="../media/image101.png"/><Relationship Id="rId10" Type="http://schemas.microsoft.com/office/2007/relationships/hdphoto" Target="../media/hdphoto57.wdp"/><Relationship Id="rId4" Type="http://schemas.microsoft.com/office/2007/relationships/hdphoto" Target="../media/hdphoto2.wdp"/><Relationship Id="rId9" Type="http://schemas.openxmlformats.org/officeDocument/2006/relationships/image" Target="../media/image98.png"/><Relationship Id="rId14" Type="http://schemas.openxmlformats.org/officeDocument/2006/relationships/image" Target="../media/image100.jpeg"/></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104.png"/><Relationship Id="rId13" Type="http://schemas.microsoft.com/office/2007/relationships/hdphoto" Target="../media/hdphoto64.wdp"/><Relationship Id="rId18" Type="http://schemas.openxmlformats.org/officeDocument/2006/relationships/image" Target="../media/image12.emf"/><Relationship Id="rId3" Type="http://schemas.microsoft.com/office/2007/relationships/hdphoto" Target="../media/hdphoto2.wdp"/><Relationship Id="rId7" Type="http://schemas.microsoft.com/office/2007/relationships/hdphoto" Target="../media/hdphoto61.wdp"/><Relationship Id="rId12" Type="http://schemas.openxmlformats.org/officeDocument/2006/relationships/image" Target="../media/image106.jpeg"/><Relationship Id="rId17" Type="http://schemas.microsoft.com/office/2007/relationships/hdphoto" Target="../media/hdphoto66.wdp"/><Relationship Id="rId2" Type="http://schemas.openxmlformats.org/officeDocument/2006/relationships/image" Target="../media/image2.png"/><Relationship Id="rId16" Type="http://schemas.openxmlformats.org/officeDocument/2006/relationships/image" Target="../media/image108.png"/><Relationship Id="rId1" Type="http://schemas.openxmlformats.org/officeDocument/2006/relationships/slideLayout" Target="../slideLayouts/slideLayout7.xml"/><Relationship Id="rId6" Type="http://schemas.openxmlformats.org/officeDocument/2006/relationships/image" Target="../media/image103.png"/><Relationship Id="rId11" Type="http://schemas.microsoft.com/office/2007/relationships/hdphoto" Target="../media/hdphoto63.wdp"/><Relationship Id="rId5" Type="http://schemas.microsoft.com/office/2007/relationships/hdphoto" Target="../media/hdphoto60.wdp"/><Relationship Id="rId15" Type="http://schemas.microsoft.com/office/2007/relationships/hdphoto" Target="../media/hdphoto65.wdp"/><Relationship Id="rId10" Type="http://schemas.openxmlformats.org/officeDocument/2006/relationships/image" Target="../media/image105.png"/><Relationship Id="rId4" Type="http://schemas.openxmlformats.org/officeDocument/2006/relationships/image" Target="../media/image102.png"/><Relationship Id="rId9" Type="http://schemas.microsoft.com/office/2007/relationships/hdphoto" Target="../media/hdphoto62.wdp"/><Relationship Id="rId14" Type="http://schemas.openxmlformats.org/officeDocument/2006/relationships/image" Target="../media/image107.png"/></Relationships>
</file>

<file path=ppt/slides/_rels/slide21.xml.rels><?xml version="1.0" encoding="UTF-8" standalone="yes"?>
<Relationships xmlns="http://schemas.openxmlformats.org/package/2006/relationships"><Relationship Id="rId8" Type="http://schemas.openxmlformats.org/officeDocument/2006/relationships/image" Target="../media/image111.jpeg"/><Relationship Id="rId3" Type="http://schemas.microsoft.com/office/2007/relationships/hdphoto" Target="../media/hdphoto2.wdp"/><Relationship Id="rId7" Type="http://schemas.openxmlformats.org/officeDocument/2006/relationships/image" Target="../media/image110.png"/><Relationship Id="rId2" Type="http://schemas.openxmlformats.org/officeDocument/2006/relationships/image" Target="../media/image2.png"/><Relationship Id="rId1" Type="http://schemas.openxmlformats.org/officeDocument/2006/relationships/slideLayout" Target="../slideLayouts/slideLayout7.xml"/><Relationship Id="rId6" Type="http://schemas.microsoft.com/office/2007/relationships/hdphoto" Target="../media/hdphoto67.wdp"/><Relationship Id="rId5" Type="http://schemas.openxmlformats.org/officeDocument/2006/relationships/image" Target="../media/image109.png"/><Relationship Id="rId4" Type="http://schemas.openxmlformats.org/officeDocument/2006/relationships/image" Target="../media/image12.emf"/></Relationships>
</file>

<file path=ppt/slides/_rels/slide22.xml.rels><?xml version="1.0" encoding="UTF-8" standalone="yes"?>
<Relationships xmlns="http://schemas.openxmlformats.org/package/2006/relationships"><Relationship Id="rId8" Type="http://schemas.microsoft.com/office/2007/relationships/hdphoto" Target="../media/hdphoto69.wdp"/><Relationship Id="rId13" Type="http://schemas.openxmlformats.org/officeDocument/2006/relationships/image" Target="../media/image117.tiff"/><Relationship Id="rId3" Type="http://schemas.microsoft.com/office/2007/relationships/hdphoto" Target="../media/hdphoto2.wdp"/><Relationship Id="rId7" Type="http://schemas.openxmlformats.org/officeDocument/2006/relationships/image" Target="../media/image114.png"/><Relationship Id="rId12" Type="http://schemas.microsoft.com/office/2007/relationships/hdphoto" Target="../media/hdphoto71.wdp"/><Relationship Id="rId2" Type="http://schemas.openxmlformats.org/officeDocument/2006/relationships/image" Target="../media/image2.png"/><Relationship Id="rId1" Type="http://schemas.openxmlformats.org/officeDocument/2006/relationships/slideLayout" Target="../slideLayouts/slideLayout7.xml"/><Relationship Id="rId6" Type="http://schemas.microsoft.com/office/2007/relationships/hdphoto" Target="../media/hdphoto68.wdp"/><Relationship Id="rId11" Type="http://schemas.openxmlformats.org/officeDocument/2006/relationships/image" Target="../media/image116.png"/><Relationship Id="rId5" Type="http://schemas.openxmlformats.org/officeDocument/2006/relationships/image" Target="../media/image113.png"/><Relationship Id="rId10" Type="http://schemas.microsoft.com/office/2007/relationships/hdphoto" Target="../media/hdphoto70.wdp"/><Relationship Id="rId4" Type="http://schemas.openxmlformats.org/officeDocument/2006/relationships/image" Target="../media/image112.tiff"/><Relationship Id="rId9" Type="http://schemas.openxmlformats.org/officeDocument/2006/relationships/image" Target="../media/image115.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2.em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microsoft.com/office/2007/relationships/hdphoto" Target="../media/hdphoto72.wdp"/><Relationship Id="rId5" Type="http://schemas.openxmlformats.org/officeDocument/2006/relationships/image" Target="../media/image118.png"/><Relationship Id="rId4" Type="http://schemas.microsoft.com/office/2007/relationships/hdphoto" Target="../media/hdphoto2.wdp"/></Relationships>
</file>

<file path=ppt/slides/_rels/slide24.xml.rels><?xml version="1.0" encoding="UTF-8" standalone="yes"?>
<Relationships xmlns="http://schemas.openxmlformats.org/package/2006/relationships"><Relationship Id="rId8" Type="http://schemas.openxmlformats.org/officeDocument/2006/relationships/image" Target="../media/image121.png"/><Relationship Id="rId13" Type="http://schemas.microsoft.com/office/2007/relationships/hdphoto" Target="../media/hdphoto77.wdp"/><Relationship Id="rId3" Type="http://schemas.microsoft.com/office/2007/relationships/hdphoto" Target="../media/hdphoto2.wdp"/><Relationship Id="rId7" Type="http://schemas.microsoft.com/office/2007/relationships/hdphoto" Target="../media/hdphoto74.wdp"/><Relationship Id="rId12" Type="http://schemas.openxmlformats.org/officeDocument/2006/relationships/image" Target="../media/image123.png"/><Relationship Id="rId2" Type="http://schemas.openxmlformats.org/officeDocument/2006/relationships/image" Target="../media/image2.png"/><Relationship Id="rId16" Type="http://schemas.openxmlformats.org/officeDocument/2006/relationships/image" Target="../media/image12.emf"/><Relationship Id="rId1" Type="http://schemas.openxmlformats.org/officeDocument/2006/relationships/slideLayout" Target="../slideLayouts/slideLayout7.xml"/><Relationship Id="rId6" Type="http://schemas.openxmlformats.org/officeDocument/2006/relationships/image" Target="../media/image120.png"/><Relationship Id="rId11" Type="http://schemas.microsoft.com/office/2007/relationships/hdphoto" Target="../media/hdphoto76.wdp"/><Relationship Id="rId5" Type="http://schemas.microsoft.com/office/2007/relationships/hdphoto" Target="../media/hdphoto73.wdp"/><Relationship Id="rId15" Type="http://schemas.microsoft.com/office/2007/relationships/hdphoto" Target="../media/hdphoto78.wdp"/><Relationship Id="rId10" Type="http://schemas.openxmlformats.org/officeDocument/2006/relationships/image" Target="../media/image122.png"/><Relationship Id="rId4" Type="http://schemas.openxmlformats.org/officeDocument/2006/relationships/image" Target="../media/image119.png"/><Relationship Id="rId9" Type="http://schemas.microsoft.com/office/2007/relationships/hdphoto" Target="../media/hdphoto75.wdp"/><Relationship Id="rId14" Type="http://schemas.openxmlformats.org/officeDocument/2006/relationships/image" Target="../media/image124.png"/></Relationships>
</file>

<file path=ppt/slides/_rels/slide25.xml.rels><?xml version="1.0" encoding="UTF-8" standalone="yes"?>
<Relationships xmlns="http://schemas.openxmlformats.org/package/2006/relationships"><Relationship Id="rId3" Type="http://schemas.microsoft.com/office/2007/relationships/hdphoto" Target="../media/hdphoto54.wdp"/><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127.png"/><Relationship Id="rId13" Type="http://schemas.openxmlformats.org/officeDocument/2006/relationships/image" Target="../media/image130.png"/><Relationship Id="rId18" Type="http://schemas.microsoft.com/office/2007/relationships/hdphoto" Target="../media/hdphoto85.wdp"/><Relationship Id="rId3" Type="http://schemas.microsoft.com/office/2007/relationships/hdphoto" Target="../media/hdphoto2.wdp"/><Relationship Id="rId21" Type="http://schemas.openxmlformats.org/officeDocument/2006/relationships/image" Target="../media/image134.png"/><Relationship Id="rId7" Type="http://schemas.microsoft.com/office/2007/relationships/hdphoto" Target="../media/hdphoto80.wdp"/><Relationship Id="rId12" Type="http://schemas.microsoft.com/office/2007/relationships/hdphoto" Target="../media/hdphoto82.wdp"/><Relationship Id="rId17" Type="http://schemas.openxmlformats.org/officeDocument/2006/relationships/image" Target="../media/image132.png"/><Relationship Id="rId2" Type="http://schemas.openxmlformats.org/officeDocument/2006/relationships/image" Target="../media/image2.png"/><Relationship Id="rId16" Type="http://schemas.microsoft.com/office/2007/relationships/hdphoto" Target="../media/hdphoto84.wdp"/><Relationship Id="rId20" Type="http://schemas.microsoft.com/office/2007/relationships/hdphoto" Target="../media/hdphoto86.wdp"/><Relationship Id="rId1" Type="http://schemas.openxmlformats.org/officeDocument/2006/relationships/slideLayout" Target="../slideLayouts/slideLayout7.xml"/><Relationship Id="rId6" Type="http://schemas.openxmlformats.org/officeDocument/2006/relationships/image" Target="../media/image126.png"/><Relationship Id="rId11" Type="http://schemas.openxmlformats.org/officeDocument/2006/relationships/image" Target="../media/image129.png"/><Relationship Id="rId5" Type="http://schemas.microsoft.com/office/2007/relationships/hdphoto" Target="../media/hdphoto79.wdp"/><Relationship Id="rId15" Type="http://schemas.openxmlformats.org/officeDocument/2006/relationships/image" Target="../media/image131.png"/><Relationship Id="rId23" Type="http://schemas.openxmlformats.org/officeDocument/2006/relationships/image" Target="../media/image135.png"/><Relationship Id="rId10" Type="http://schemas.microsoft.com/office/2007/relationships/hdphoto" Target="../media/hdphoto81.wdp"/><Relationship Id="rId19" Type="http://schemas.openxmlformats.org/officeDocument/2006/relationships/image" Target="../media/image133.png"/><Relationship Id="rId4" Type="http://schemas.openxmlformats.org/officeDocument/2006/relationships/image" Target="../media/image125.png"/><Relationship Id="rId9" Type="http://schemas.openxmlformats.org/officeDocument/2006/relationships/image" Target="../media/image128.png"/><Relationship Id="rId14" Type="http://schemas.microsoft.com/office/2007/relationships/hdphoto" Target="../media/hdphoto83.wdp"/><Relationship Id="rId22" Type="http://schemas.microsoft.com/office/2007/relationships/hdphoto" Target="../media/hdphoto87.wdp"/></Relationships>
</file>

<file path=ppt/slides/_rels/slide2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37.gif"/><Relationship Id="rId5" Type="http://schemas.microsoft.com/office/2007/relationships/hdphoto" Target="../media/hdphoto88.wdp"/><Relationship Id="rId4" Type="http://schemas.openxmlformats.org/officeDocument/2006/relationships/image" Target="../media/image136.png"/></Relationships>
</file>

<file path=ppt/slides/_rels/slide2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7.xml"/><Relationship Id="rId5" Type="http://schemas.microsoft.com/office/2007/relationships/hdphoto" Target="../media/hdphoto89.wdp"/><Relationship Id="rId4" Type="http://schemas.openxmlformats.org/officeDocument/2006/relationships/image" Target="../media/image13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10.png"/><Relationship Id="rId3" Type="http://schemas.microsoft.com/office/2007/relationships/hdphoto" Target="../media/hdphoto2.wdp"/><Relationship Id="rId7" Type="http://schemas.openxmlformats.org/officeDocument/2006/relationships/image" Target="../media/image7.png"/><Relationship Id="rId12" Type="http://schemas.microsoft.com/office/2007/relationships/hdphoto" Target="../media/hdphoto6.wdp"/><Relationship Id="rId17" Type="http://schemas.openxmlformats.org/officeDocument/2006/relationships/image" Target="../media/image12.emf"/><Relationship Id="rId2" Type="http://schemas.openxmlformats.org/officeDocument/2006/relationships/image" Target="../media/image2.png"/><Relationship Id="rId16" Type="http://schemas.microsoft.com/office/2007/relationships/hdphoto" Target="../media/hdphoto8.wdp"/><Relationship Id="rId1" Type="http://schemas.openxmlformats.org/officeDocument/2006/relationships/slideLayout" Target="../slideLayouts/slideLayout7.xml"/><Relationship Id="rId6" Type="http://schemas.openxmlformats.org/officeDocument/2006/relationships/image" Target="../media/image6.tiff"/><Relationship Id="rId11" Type="http://schemas.openxmlformats.org/officeDocument/2006/relationships/image" Target="../media/image9.png"/><Relationship Id="rId5" Type="http://schemas.microsoft.com/office/2007/relationships/hdphoto" Target="../media/hdphoto3.wdp"/><Relationship Id="rId15" Type="http://schemas.openxmlformats.org/officeDocument/2006/relationships/image" Target="../media/image11.png"/><Relationship Id="rId10" Type="http://schemas.microsoft.com/office/2007/relationships/hdphoto" Target="../media/hdphoto5.wdp"/><Relationship Id="rId4" Type="http://schemas.openxmlformats.org/officeDocument/2006/relationships/image" Target="../media/image5.png"/><Relationship Id="rId9" Type="http://schemas.openxmlformats.org/officeDocument/2006/relationships/image" Target="../media/image8.png"/><Relationship Id="rId14" Type="http://schemas.microsoft.com/office/2007/relationships/hdphoto" Target="../media/hdphoto7.wdp"/></Relationships>
</file>

<file path=ppt/slides/_rels/slide30.xml.rels><?xml version="1.0" encoding="UTF-8" standalone="yes"?>
<Relationships xmlns="http://schemas.openxmlformats.org/package/2006/relationships"><Relationship Id="rId3" Type="http://schemas.microsoft.com/office/2007/relationships/hdphoto" Target="../media/hdphoto54.wdp"/><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7.png"/><Relationship Id="rId3" Type="http://schemas.microsoft.com/office/2007/relationships/hdphoto" Target="../media/hdphoto2.wdp"/><Relationship Id="rId7" Type="http://schemas.microsoft.com/office/2007/relationships/hdphoto" Target="../media/hdphoto10.wdp"/><Relationship Id="rId12" Type="http://schemas.openxmlformats.org/officeDocument/2006/relationships/image" Target="../media/image12.emf"/><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4.png"/><Relationship Id="rId11" Type="http://schemas.microsoft.com/office/2007/relationships/hdphoto" Target="../media/hdphoto12.wdp"/><Relationship Id="rId5" Type="http://schemas.microsoft.com/office/2007/relationships/hdphoto" Target="../media/hdphoto9.wdp"/><Relationship Id="rId10" Type="http://schemas.openxmlformats.org/officeDocument/2006/relationships/image" Target="../media/image16.png"/><Relationship Id="rId4" Type="http://schemas.openxmlformats.org/officeDocument/2006/relationships/image" Target="../media/image13.png"/><Relationship Id="rId9" Type="http://schemas.microsoft.com/office/2007/relationships/hdphoto" Target="../media/hdphoto11.wdp"/><Relationship Id="rId14" Type="http://schemas.microsoft.com/office/2007/relationships/hdphoto" Target="../media/hdphoto13.wdp"/></Relationships>
</file>

<file path=ppt/slides/_rels/slide5.xml.rels><?xml version="1.0" encoding="UTF-8" standalone="yes"?>
<Relationships xmlns="http://schemas.openxmlformats.org/package/2006/relationships"><Relationship Id="rId8" Type="http://schemas.openxmlformats.org/officeDocument/2006/relationships/image" Target="../media/image12.emf"/><Relationship Id="rId3" Type="http://schemas.microsoft.com/office/2007/relationships/hdphoto" Target="../media/hdphoto2.wdp"/><Relationship Id="rId7" Type="http://schemas.microsoft.com/office/2007/relationships/hdphoto" Target="../media/hdphoto15.wdp"/><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9.png"/><Relationship Id="rId5" Type="http://schemas.microsoft.com/office/2007/relationships/hdphoto" Target="../media/hdphoto14.wdp"/><Relationship Id="rId10" Type="http://schemas.microsoft.com/office/2007/relationships/hdphoto" Target="../media/hdphoto16.wdp"/><Relationship Id="rId4" Type="http://schemas.openxmlformats.org/officeDocument/2006/relationships/image" Target="../media/image18.png"/><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image" Target="../media/image25.wmf"/><Relationship Id="rId13" Type="http://schemas.openxmlformats.org/officeDocument/2006/relationships/image" Target="../media/image30.wmf"/><Relationship Id="rId3" Type="http://schemas.microsoft.com/office/2007/relationships/hdphoto" Target="../media/hdphoto2.wdp"/><Relationship Id="rId7" Type="http://schemas.openxmlformats.org/officeDocument/2006/relationships/image" Target="../media/image24.png"/><Relationship Id="rId12" Type="http://schemas.openxmlformats.org/officeDocument/2006/relationships/image" Target="../media/image29.wmf"/><Relationship Id="rId17" Type="http://schemas.openxmlformats.org/officeDocument/2006/relationships/image" Target="../media/image12.emf"/><Relationship Id="rId2" Type="http://schemas.openxmlformats.org/officeDocument/2006/relationships/image" Target="../media/image2.png"/><Relationship Id="rId16" Type="http://schemas.microsoft.com/office/2007/relationships/hdphoto" Target="../media/hdphoto17.wdp"/><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28.wmf"/><Relationship Id="rId5" Type="http://schemas.openxmlformats.org/officeDocument/2006/relationships/image" Target="../media/image22.jpeg"/><Relationship Id="rId15" Type="http://schemas.openxmlformats.org/officeDocument/2006/relationships/image" Target="../media/image32.png"/><Relationship Id="rId10" Type="http://schemas.openxmlformats.org/officeDocument/2006/relationships/image" Target="../media/image27.wmf"/><Relationship Id="rId4" Type="http://schemas.openxmlformats.org/officeDocument/2006/relationships/image" Target="../media/image21.png"/><Relationship Id="rId9" Type="http://schemas.openxmlformats.org/officeDocument/2006/relationships/image" Target="../media/image26.wmf"/><Relationship Id="rId14" Type="http://schemas.openxmlformats.org/officeDocument/2006/relationships/image" Target="../media/image31.wmf"/></Relationships>
</file>

<file path=ppt/slides/_rels/slide7.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39.jpeg"/><Relationship Id="rId3" Type="http://schemas.microsoft.com/office/2007/relationships/hdphoto" Target="../media/hdphoto2.wdp"/><Relationship Id="rId7" Type="http://schemas.microsoft.com/office/2007/relationships/hdphoto" Target="../media/hdphoto19.wdp"/><Relationship Id="rId12" Type="http://schemas.openxmlformats.org/officeDocument/2006/relationships/image" Target="../media/image38.tiff"/><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4.png"/><Relationship Id="rId11" Type="http://schemas.openxmlformats.org/officeDocument/2006/relationships/image" Target="../media/image37.jpeg"/><Relationship Id="rId5" Type="http://schemas.microsoft.com/office/2007/relationships/hdphoto" Target="../media/hdphoto18.wdp"/><Relationship Id="rId10" Type="http://schemas.openxmlformats.org/officeDocument/2006/relationships/image" Target="../media/image36.jpeg"/><Relationship Id="rId4" Type="http://schemas.openxmlformats.org/officeDocument/2006/relationships/image" Target="../media/image33.png"/><Relationship Id="rId9" Type="http://schemas.microsoft.com/office/2007/relationships/hdphoto" Target="../media/hdphoto20.wdp"/><Relationship Id="rId14" Type="http://schemas.openxmlformats.org/officeDocument/2006/relationships/image" Target="../media/image12.emf"/></Relationships>
</file>

<file path=ppt/slides/_rels/slide8.xml.rels><?xml version="1.0" encoding="UTF-8" standalone="yes"?>
<Relationships xmlns="http://schemas.openxmlformats.org/package/2006/relationships"><Relationship Id="rId8" Type="http://schemas.openxmlformats.org/officeDocument/2006/relationships/image" Target="../media/image42.png"/><Relationship Id="rId13" Type="http://schemas.microsoft.com/office/2007/relationships/hdphoto" Target="../media/hdphoto25.wdp"/><Relationship Id="rId3" Type="http://schemas.microsoft.com/office/2007/relationships/hdphoto" Target="../media/hdphoto2.wdp"/><Relationship Id="rId7" Type="http://schemas.microsoft.com/office/2007/relationships/hdphoto" Target="../media/hdphoto22.wdp"/><Relationship Id="rId12" Type="http://schemas.openxmlformats.org/officeDocument/2006/relationships/image" Target="../media/image44.png"/><Relationship Id="rId2" Type="http://schemas.openxmlformats.org/officeDocument/2006/relationships/image" Target="../media/image2.png"/><Relationship Id="rId16" Type="http://schemas.openxmlformats.org/officeDocument/2006/relationships/image" Target="../media/image12.emf"/><Relationship Id="rId1" Type="http://schemas.openxmlformats.org/officeDocument/2006/relationships/slideLayout" Target="../slideLayouts/slideLayout7.xml"/><Relationship Id="rId6" Type="http://schemas.openxmlformats.org/officeDocument/2006/relationships/image" Target="../media/image41.png"/><Relationship Id="rId11" Type="http://schemas.microsoft.com/office/2007/relationships/hdphoto" Target="../media/hdphoto24.wdp"/><Relationship Id="rId5" Type="http://schemas.microsoft.com/office/2007/relationships/hdphoto" Target="../media/hdphoto21.wdp"/><Relationship Id="rId15" Type="http://schemas.microsoft.com/office/2007/relationships/hdphoto" Target="../media/hdphoto26.wdp"/><Relationship Id="rId10" Type="http://schemas.openxmlformats.org/officeDocument/2006/relationships/image" Target="../media/image43.png"/><Relationship Id="rId4" Type="http://schemas.openxmlformats.org/officeDocument/2006/relationships/image" Target="../media/image40.png"/><Relationship Id="rId9" Type="http://schemas.microsoft.com/office/2007/relationships/hdphoto" Target="../media/hdphoto23.wdp"/><Relationship Id="rId14" Type="http://schemas.openxmlformats.org/officeDocument/2006/relationships/image" Target="../media/image45.png"/></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12.emf"/><Relationship Id="rId4" Type="http://schemas.openxmlformats.org/officeDocument/2006/relationships/image" Target="../media/image46.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a:xfrm>
            <a:off x="228600" y="1988840"/>
            <a:ext cx="4419600" cy="1872207"/>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000" spc="50" dirty="0" smtClean="0">
                <a:ln w="11430">
                  <a:solidFill>
                    <a:srgbClr val="FFFF00"/>
                  </a:solidFill>
                </a:ln>
                <a:solidFill>
                  <a:srgbClr val="009900"/>
                </a:solidFill>
                <a:effectLst>
                  <a:outerShdw blurRad="76200" dist="50800" dir="5400000" algn="tl" rotWithShape="0">
                    <a:srgbClr val="000000">
                      <a:alpha val="65000"/>
                    </a:srgbClr>
                  </a:outerShdw>
                </a:effectLst>
              </a:rPr>
              <a:t>МАТЕМАТИКА</a:t>
            </a:r>
            <a:br>
              <a:rPr lang="ru-RU" sz="4000" spc="50" dirty="0" smtClean="0">
                <a:ln w="11430">
                  <a:solidFill>
                    <a:srgbClr val="FFFF00"/>
                  </a:solidFill>
                </a:ln>
                <a:solidFill>
                  <a:srgbClr val="009900"/>
                </a:solidFill>
                <a:effectLst>
                  <a:outerShdw blurRad="76200" dist="50800" dir="5400000" algn="tl" rotWithShape="0">
                    <a:srgbClr val="000000">
                      <a:alpha val="65000"/>
                    </a:srgbClr>
                  </a:outerShdw>
                </a:effectLst>
              </a:rPr>
            </a:br>
            <a:r>
              <a:rPr lang="ru-RU" sz="4000" spc="50" dirty="0" smtClean="0">
                <a:ln w="11430">
                  <a:solidFill>
                    <a:srgbClr val="FFFF00"/>
                  </a:solidFill>
                </a:ln>
                <a:solidFill>
                  <a:srgbClr val="009900"/>
                </a:solidFill>
                <a:effectLst>
                  <a:outerShdw blurRad="76200" dist="50800" dir="5400000" algn="tl" rotWithShape="0">
                    <a:srgbClr val="000000">
                      <a:alpha val="65000"/>
                    </a:srgbClr>
                  </a:outerShdw>
                </a:effectLst>
              </a:rPr>
              <a:t>для</a:t>
            </a:r>
            <a:br>
              <a:rPr lang="ru-RU" sz="4000" spc="50" dirty="0" smtClean="0">
                <a:ln w="11430">
                  <a:solidFill>
                    <a:srgbClr val="FFFF00"/>
                  </a:solidFill>
                </a:ln>
                <a:solidFill>
                  <a:srgbClr val="009900"/>
                </a:solidFill>
                <a:effectLst>
                  <a:outerShdw blurRad="76200" dist="50800" dir="5400000" algn="tl" rotWithShape="0">
                    <a:srgbClr val="000000">
                      <a:alpha val="65000"/>
                    </a:srgbClr>
                  </a:outerShdw>
                </a:effectLst>
              </a:rPr>
            </a:br>
            <a:r>
              <a:rPr lang="ru-RU" sz="4000" spc="50" dirty="0" smtClean="0">
                <a:ln w="11430">
                  <a:solidFill>
                    <a:srgbClr val="FFFF00"/>
                  </a:solidFill>
                </a:ln>
                <a:solidFill>
                  <a:srgbClr val="009900"/>
                </a:solidFill>
                <a:effectLst>
                  <a:outerShdw blurRad="76200" dist="50800" dir="5400000" algn="tl" rotWithShape="0">
                    <a:srgbClr val="000000">
                      <a:alpha val="65000"/>
                    </a:srgbClr>
                  </a:outerShdw>
                </a:effectLst>
              </a:rPr>
              <a:t>МАЛЫШЕЙ</a:t>
            </a:r>
            <a:endParaRPr lang="ru-RU" sz="4000" spc="50" dirty="0">
              <a:ln w="11430">
                <a:solidFill>
                  <a:srgbClr val="FFFF00"/>
                </a:solidFill>
              </a:ln>
              <a:solidFill>
                <a:srgbClr val="009900"/>
              </a:solidFill>
              <a:effectLst>
                <a:outerShdw blurRad="76200" dist="50800" dir="5400000" algn="tl" rotWithShape="0">
                  <a:srgbClr val="000000">
                    <a:alpha val="65000"/>
                  </a:srgbClr>
                </a:outerShdw>
              </a:effectLst>
            </a:endParaRPr>
          </a:p>
        </p:txBody>
      </p:sp>
      <p:sp>
        <p:nvSpPr>
          <p:cNvPr id="6" name="Подзаголовок 5"/>
          <p:cNvSpPr>
            <a:spLocks noGrp="1"/>
          </p:cNvSpPr>
          <p:nvPr>
            <p:ph type="subTitle" idx="1"/>
          </p:nvPr>
        </p:nvSpPr>
        <p:spPr>
          <a:xfrm>
            <a:off x="228600" y="3789040"/>
            <a:ext cx="4419600" cy="1152128"/>
          </a:xfrm>
        </p:spPr>
        <p:txBody>
          <a:bodyPr>
            <a:normAutofit/>
          </a:bodyPr>
          <a:lstStyle/>
          <a:p>
            <a:r>
              <a:rPr lang="ru-RU" sz="1400" b="1" dirty="0">
                <a:solidFill>
                  <a:schemeClr val="bg1"/>
                </a:solidFill>
              </a:rPr>
              <a:t>/</a:t>
            </a:r>
            <a:r>
              <a:rPr lang="ru-RU" sz="1400" b="1" dirty="0" smtClean="0">
                <a:solidFill>
                  <a:schemeClr val="bg1"/>
                </a:solidFill>
              </a:rPr>
              <a:t>по материалам книги ,,Математика для малышей,,</a:t>
            </a:r>
          </a:p>
          <a:p>
            <a:r>
              <a:rPr lang="ru-RU" sz="1400" b="1" dirty="0" smtClean="0">
                <a:solidFill>
                  <a:schemeClr val="bg1"/>
                </a:solidFill>
              </a:rPr>
              <a:t>Ольга Александрова</a:t>
            </a:r>
          </a:p>
          <a:p>
            <a:r>
              <a:rPr lang="ru-RU" sz="1400" b="1" dirty="0" smtClean="0">
                <a:solidFill>
                  <a:schemeClr val="bg1"/>
                </a:solidFill>
              </a:rPr>
              <a:t>ООО «Издательство  «Эксмо»,  Москва, 2012г.</a:t>
            </a:r>
          </a:p>
          <a:p>
            <a:r>
              <a:rPr lang="ru-RU" sz="1400" b="1" dirty="0" smtClean="0">
                <a:solidFill>
                  <a:schemeClr val="bg1"/>
                </a:solidFill>
              </a:rPr>
              <a:t>ил.- (Ломоносовские энциклопедии-мини)/.</a:t>
            </a:r>
          </a:p>
          <a:p>
            <a:endParaRPr lang="ru-RU" sz="900" dirty="0" smtClean="0"/>
          </a:p>
          <a:p>
            <a:endParaRPr lang="ru-RU" dirty="0"/>
          </a:p>
        </p:txBody>
      </p:sp>
      <p:pic>
        <p:nvPicPr>
          <p:cNvPr id="8" name="Рисунок 7"/>
          <p:cNvPicPr>
            <a:picLocks noChangeAspect="1"/>
          </p:cNvPicPr>
          <p:nvPr/>
        </p:nvPicPr>
        <p:blipFill rotWithShape="1">
          <a:blip r:embed="rId2" cstate="print">
            <a:clrChange>
              <a:clrFrom>
                <a:srgbClr val="F0EEF4"/>
              </a:clrFrom>
              <a:clrTo>
                <a:srgbClr val="F0EEF4">
                  <a:alpha val="0"/>
                </a:srgbClr>
              </a:clrTo>
            </a:clrChange>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a:off x="5313290" y="1484784"/>
            <a:ext cx="3408620" cy="3648487"/>
          </a:xfrm>
          <a:prstGeom prst="rect">
            <a:avLst/>
          </a:prstGeom>
        </p:spPr>
      </p:pic>
      <p:sp>
        <p:nvSpPr>
          <p:cNvPr id="7" name="Прямоугольник 6"/>
          <p:cNvSpPr/>
          <p:nvPr/>
        </p:nvSpPr>
        <p:spPr>
          <a:xfrm>
            <a:off x="1835696" y="1268760"/>
            <a:ext cx="1728192" cy="523220"/>
          </a:xfrm>
          <a:prstGeom prst="rect">
            <a:avLst/>
          </a:prstGeom>
        </p:spPr>
        <p:txBody>
          <a:bodyPr wrap="square">
            <a:spAutoFit/>
          </a:bodyPr>
          <a:lstStyle/>
          <a:p>
            <a:pPr algn="ctr"/>
            <a:r>
              <a:rPr lang="ru-RU" sz="2800" b="1" dirty="0">
                <a:solidFill>
                  <a:srgbClr val="FFC000"/>
                </a:solidFill>
              </a:rPr>
              <a:t>Часть  </a:t>
            </a:r>
            <a:r>
              <a:rPr lang="ru-RU" sz="2800" b="1" dirty="0" smtClean="0">
                <a:solidFill>
                  <a:srgbClr val="FFC000"/>
                </a:solidFill>
              </a:rPr>
              <a:t>4. </a:t>
            </a:r>
            <a:endParaRPr lang="ru-RU" sz="2800" b="1" dirty="0">
              <a:solidFill>
                <a:srgbClr val="FFC000"/>
              </a:solidFill>
            </a:endParaRPr>
          </a:p>
        </p:txBody>
      </p:sp>
    </p:spTree>
    <p:extLst>
      <p:ext uri="{BB962C8B-B14F-4D97-AF65-F5344CB8AC3E}">
        <p14:creationId xmlns:p14="http://schemas.microsoft.com/office/powerpoint/2010/main" val="27061805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39552"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t>                                    - Подбери  к  каждой  картинке</a:t>
            </a:r>
          </a:p>
          <a:p>
            <a:r>
              <a:rPr lang="ru-RU" sz="2000" b="1" dirty="0" smtClean="0"/>
              <a:t>                                   подходящую  цифру.</a:t>
            </a:r>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a:p>
        </p:txBody>
      </p:sp>
      <p:pic>
        <p:nvPicPr>
          <p:cNvPr id="2" name="Рисунок 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991219" y="3453336"/>
            <a:ext cx="1468357" cy="1299824"/>
          </a:xfrm>
          <a:prstGeom prst="rect">
            <a:avLst/>
          </a:prstGeom>
        </p:spPr>
      </p:pic>
      <p:pic>
        <p:nvPicPr>
          <p:cNvPr id="5" name="Рисунок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207234" y="2125086"/>
            <a:ext cx="1445359" cy="1296144"/>
          </a:xfrm>
          <a:prstGeom prst="rect">
            <a:avLst/>
          </a:prstGeom>
        </p:spPr>
      </p:pic>
      <p:pic>
        <p:nvPicPr>
          <p:cNvPr id="6" name="Рисунок 5"/>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55576" y="4474316"/>
            <a:ext cx="1146524" cy="1538345"/>
          </a:xfrm>
          <a:prstGeom prst="rect">
            <a:avLst/>
          </a:prstGeom>
        </p:spPr>
      </p:pic>
      <p:pic>
        <p:nvPicPr>
          <p:cNvPr id="8" name="Рисунок 7"/>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475656" y="2564903"/>
            <a:ext cx="1140311" cy="1538345"/>
          </a:xfrm>
          <a:prstGeom prst="rect">
            <a:avLst/>
          </a:prstGeom>
        </p:spPr>
      </p:pic>
      <p:pic>
        <p:nvPicPr>
          <p:cNvPr id="9" name="Рисунок 8"/>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688464" y="799177"/>
            <a:ext cx="1087480" cy="1538345"/>
          </a:xfrm>
          <a:prstGeom prst="rect">
            <a:avLst/>
          </a:prstGeom>
        </p:spPr>
      </p:pic>
      <p:pic>
        <p:nvPicPr>
          <p:cNvPr id="10" name="Рисунок 9"/>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6993913" y="764705"/>
            <a:ext cx="1465663" cy="1296144"/>
          </a:xfrm>
          <a:prstGeom prst="rect">
            <a:avLst/>
          </a:prstGeom>
        </p:spPr>
      </p:pic>
      <p:pic>
        <p:nvPicPr>
          <p:cNvPr id="11" name="Рисунок 10"/>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6207234" y="4797152"/>
            <a:ext cx="1445359" cy="1330328"/>
          </a:xfrm>
          <a:prstGeom prst="rect">
            <a:avLst/>
          </a:prstGeom>
        </p:spPr>
      </p:pic>
      <p:pic>
        <p:nvPicPr>
          <p:cNvPr id="12" name="Picture 2"/>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995936" y="799177"/>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Прямоугольник 12"/>
          <p:cNvSpPr/>
          <p:nvPr/>
        </p:nvSpPr>
        <p:spPr>
          <a:xfrm>
            <a:off x="3883586" y="2204864"/>
            <a:ext cx="504056" cy="4320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33CC"/>
                </a:solidFill>
              </a:rPr>
              <a:t>1</a:t>
            </a:r>
            <a:endParaRPr lang="ru-RU" sz="2400" b="1" dirty="0">
              <a:solidFill>
                <a:srgbClr val="0033CC"/>
              </a:solidFill>
            </a:endParaRPr>
          </a:p>
        </p:txBody>
      </p:sp>
      <p:sp>
        <p:nvSpPr>
          <p:cNvPr id="14" name="Прямоугольник 13"/>
          <p:cNvSpPr/>
          <p:nvPr/>
        </p:nvSpPr>
        <p:spPr>
          <a:xfrm>
            <a:off x="3883586" y="2773158"/>
            <a:ext cx="504056" cy="4320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33CC"/>
                </a:solidFill>
              </a:rPr>
              <a:t>2</a:t>
            </a:r>
            <a:endParaRPr lang="ru-RU" sz="2400" b="1" dirty="0">
              <a:solidFill>
                <a:srgbClr val="0033CC"/>
              </a:solidFill>
            </a:endParaRPr>
          </a:p>
        </p:txBody>
      </p:sp>
      <p:sp>
        <p:nvSpPr>
          <p:cNvPr id="15" name="Прямоугольник 14"/>
          <p:cNvSpPr/>
          <p:nvPr/>
        </p:nvSpPr>
        <p:spPr>
          <a:xfrm>
            <a:off x="3883586" y="3334075"/>
            <a:ext cx="504056" cy="4320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16" name="Прямоугольник 15"/>
          <p:cNvSpPr/>
          <p:nvPr/>
        </p:nvSpPr>
        <p:spPr>
          <a:xfrm>
            <a:off x="3883586" y="3887224"/>
            <a:ext cx="504056" cy="4320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4</a:t>
            </a:r>
          </a:p>
        </p:txBody>
      </p:sp>
      <p:sp>
        <p:nvSpPr>
          <p:cNvPr id="17" name="Прямоугольник 16"/>
          <p:cNvSpPr/>
          <p:nvPr/>
        </p:nvSpPr>
        <p:spPr>
          <a:xfrm>
            <a:off x="3893114" y="4460960"/>
            <a:ext cx="504056" cy="4320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5</a:t>
            </a:r>
          </a:p>
        </p:txBody>
      </p:sp>
      <p:sp>
        <p:nvSpPr>
          <p:cNvPr id="18" name="Прямоугольник 17"/>
          <p:cNvSpPr/>
          <p:nvPr/>
        </p:nvSpPr>
        <p:spPr>
          <a:xfrm>
            <a:off x="3883586" y="5008867"/>
            <a:ext cx="504056" cy="4320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6</a:t>
            </a:r>
          </a:p>
        </p:txBody>
      </p:sp>
      <p:sp>
        <p:nvSpPr>
          <p:cNvPr id="19" name="Прямоугольник 18"/>
          <p:cNvSpPr/>
          <p:nvPr/>
        </p:nvSpPr>
        <p:spPr>
          <a:xfrm>
            <a:off x="3899894" y="5543409"/>
            <a:ext cx="504056" cy="4320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33CC"/>
                </a:solidFill>
              </a:rPr>
              <a:t>7</a:t>
            </a:r>
            <a:endParaRPr lang="ru-RU" sz="2400" b="1" dirty="0">
              <a:solidFill>
                <a:srgbClr val="0033CC"/>
              </a:solidFill>
            </a:endParaRPr>
          </a:p>
        </p:txBody>
      </p:sp>
    </p:spTree>
    <p:extLst>
      <p:ext uri="{BB962C8B-B14F-4D97-AF65-F5344CB8AC3E}">
        <p14:creationId xmlns:p14="http://schemas.microsoft.com/office/powerpoint/2010/main" val="126584991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3.05556E-6 -4.28406E-6 L -0.20417 0.06292 " pathEditMode="relative" rAng="0" ptsTypes="AA">
                                      <p:cBhvr>
                                        <p:cTn id="6" dur="2000" fill="hold"/>
                                        <p:tgtEl>
                                          <p:spTgt spid="13"/>
                                        </p:tgtEl>
                                        <p:attrNameLst>
                                          <p:attrName>ppt_x</p:attrName>
                                          <p:attrName>ppt_y</p:attrName>
                                        </p:attrNameLst>
                                      </p:cBhvr>
                                      <p:rCtr x="-10208" y="3146"/>
                                    </p:animMotion>
                                  </p:childTnLst>
                                </p:cTn>
                              </p:par>
                            </p:childTnLst>
                          </p:cTn>
                        </p:par>
                      </p:childTnLst>
                    </p:cTn>
                  </p:par>
                  <p:par>
                    <p:cTn id="7" fill="hold">
                      <p:stCondLst>
                        <p:cond delay="indefinite"/>
                      </p:stCondLst>
                      <p:childTnLst>
                        <p:par>
                          <p:cTn id="8" fill="hold">
                            <p:stCondLst>
                              <p:cond delay="0"/>
                            </p:stCondLst>
                            <p:childTnLst>
                              <p:par>
                                <p:cTn id="9" presetID="35" presetClass="path" presetSubtype="0" accel="50000" decel="50000" fill="hold" grpId="0" nodeType="clickEffect">
                                  <p:stCondLst>
                                    <p:cond delay="0"/>
                                  </p:stCondLst>
                                  <p:childTnLst>
                                    <p:animMotion origin="layout" path="M 2.22222E-6 -3.74971E-6 L -0.28351 -0.28336 " pathEditMode="relative" rAng="0" ptsTypes="AA">
                                      <p:cBhvr>
                                        <p:cTn id="10" dur="2000" fill="hold"/>
                                        <p:tgtEl>
                                          <p:spTgt spid="14"/>
                                        </p:tgtEl>
                                        <p:attrNameLst>
                                          <p:attrName>ppt_x</p:attrName>
                                          <p:attrName>ppt_y</p:attrName>
                                        </p:attrNameLst>
                                      </p:cBhvr>
                                      <p:rCtr x="-14184" y="-14180"/>
                                    </p:animMotion>
                                  </p:childTnLst>
                                </p:cTn>
                              </p:par>
                            </p:childTnLst>
                          </p:cTn>
                        </p:par>
                      </p:childTnLst>
                    </p:cTn>
                  </p:par>
                  <p:par>
                    <p:cTn id="11" fill="hold">
                      <p:stCondLst>
                        <p:cond delay="indefinite"/>
                      </p:stCondLst>
                      <p:childTnLst>
                        <p:par>
                          <p:cTn id="12" fill="hold">
                            <p:stCondLst>
                              <p:cond delay="0"/>
                            </p:stCondLst>
                            <p:childTnLst>
                              <p:par>
                                <p:cTn id="13" presetID="35" presetClass="path" presetSubtype="0" accel="50000" decel="50000" fill="hold" grpId="0" nodeType="clickEffect">
                                  <p:stCondLst>
                                    <p:cond delay="0"/>
                                  </p:stCondLst>
                                  <p:childTnLst>
                                    <p:animMotion origin="layout" path="M 3.05556E-6 -3.40273E-6 L -0.28299 0.30766 " pathEditMode="relative" rAng="0" ptsTypes="AA">
                                      <p:cBhvr>
                                        <p:cTn id="14" dur="2000" fill="hold"/>
                                        <p:tgtEl>
                                          <p:spTgt spid="15"/>
                                        </p:tgtEl>
                                        <p:attrNameLst>
                                          <p:attrName>ppt_x</p:attrName>
                                          <p:attrName>ppt_y</p:attrName>
                                        </p:attrNameLst>
                                      </p:cBhvr>
                                      <p:rCtr x="-14149" y="15383"/>
                                    </p:animMotion>
                                  </p:childTnLst>
                                </p:cTn>
                              </p:par>
                            </p:childTnLst>
                          </p:cTn>
                        </p:par>
                      </p:childTnLst>
                    </p:cTn>
                  </p:par>
                  <p:par>
                    <p:cTn id="15" fill="hold">
                      <p:stCondLst>
                        <p:cond delay="indefinite"/>
                      </p:stCondLst>
                      <p:childTnLst>
                        <p:par>
                          <p:cTn id="16" fill="hold">
                            <p:stCondLst>
                              <p:cond delay="0"/>
                            </p:stCondLst>
                            <p:childTnLst>
                              <p:par>
                                <p:cTn id="17" presetID="63" presetClass="path" presetSubtype="0" accel="50000" decel="50000" fill="hold" grpId="0" nodeType="clickEffect">
                                  <p:stCondLst>
                                    <p:cond delay="0"/>
                                  </p:stCondLst>
                                  <p:childTnLst>
                                    <p:animMotion origin="layout" path="M 3.05556E-6 -4.37659E-6 L 0.25243 -0.26625 " pathEditMode="relative" rAng="0" ptsTypes="AA">
                                      <p:cBhvr>
                                        <p:cTn id="18" dur="2000" fill="hold"/>
                                        <p:tgtEl>
                                          <p:spTgt spid="16"/>
                                        </p:tgtEl>
                                        <p:attrNameLst>
                                          <p:attrName>ppt_x</p:attrName>
                                          <p:attrName>ppt_y</p:attrName>
                                        </p:attrNameLst>
                                      </p:cBhvr>
                                      <p:rCtr x="12622" y="-13324"/>
                                    </p:animMotion>
                                  </p:childTnLst>
                                </p:cTn>
                              </p:par>
                            </p:childTnLst>
                          </p:cTn>
                        </p:par>
                      </p:childTnLst>
                    </p:cTn>
                  </p:par>
                  <p:par>
                    <p:cTn id="19" fill="hold">
                      <p:stCondLst>
                        <p:cond delay="indefinite"/>
                      </p:stCondLst>
                      <p:childTnLst>
                        <p:par>
                          <p:cTn id="20" fill="hold">
                            <p:stCondLst>
                              <p:cond delay="0"/>
                            </p:stCondLst>
                            <p:childTnLst>
                              <p:par>
                                <p:cTn id="21" presetID="63" presetClass="path" presetSubtype="0" accel="50000" decel="50000" fill="hold" grpId="0" nodeType="clickEffect">
                                  <p:stCondLst>
                                    <p:cond delay="0"/>
                                  </p:stCondLst>
                                  <p:childTnLst>
                                    <p:animMotion origin="layout" path="M 1.38889E-6 -1.20056E-6 L 0.32239 -0.53851 " pathEditMode="relative" rAng="0" ptsTypes="AA">
                                      <p:cBhvr>
                                        <p:cTn id="22" dur="2000" fill="hold"/>
                                        <p:tgtEl>
                                          <p:spTgt spid="17"/>
                                        </p:tgtEl>
                                        <p:attrNameLst>
                                          <p:attrName>ppt_x</p:attrName>
                                          <p:attrName>ppt_y</p:attrName>
                                        </p:attrNameLst>
                                      </p:cBhvr>
                                      <p:rCtr x="16111" y="-26926"/>
                                    </p:animMotion>
                                  </p:childTnLst>
                                </p:cTn>
                              </p:par>
                            </p:childTnLst>
                          </p:cTn>
                        </p:par>
                      </p:childTnLst>
                    </p:cTn>
                  </p:par>
                  <p:par>
                    <p:cTn id="23" fill="hold">
                      <p:stCondLst>
                        <p:cond delay="indefinite"/>
                      </p:stCondLst>
                      <p:childTnLst>
                        <p:par>
                          <p:cTn id="24" fill="hold">
                            <p:stCondLst>
                              <p:cond delay="0"/>
                            </p:stCondLst>
                            <p:childTnLst>
                              <p:par>
                                <p:cTn id="25" presetID="63" presetClass="path" presetSubtype="0" accel="50000" decel="50000" fill="hold" grpId="0" nodeType="clickEffect">
                                  <p:stCondLst>
                                    <p:cond delay="0"/>
                                  </p:stCondLst>
                                  <p:childTnLst>
                                    <p:animMotion origin="layout" path="M 3.05556E-6 3.10895E-6 L 0.33906 -0.10433 " pathEditMode="relative" rAng="0" ptsTypes="AA">
                                      <p:cBhvr>
                                        <p:cTn id="26" dur="2000" fill="hold"/>
                                        <p:tgtEl>
                                          <p:spTgt spid="18"/>
                                        </p:tgtEl>
                                        <p:attrNameLst>
                                          <p:attrName>ppt_x</p:attrName>
                                          <p:attrName>ppt_y</p:attrName>
                                        </p:attrNameLst>
                                      </p:cBhvr>
                                      <p:rCtr x="16944" y="-5228"/>
                                    </p:animMotion>
                                  </p:childTnLst>
                                </p:cTn>
                              </p:par>
                            </p:childTnLst>
                          </p:cTn>
                        </p:par>
                      </p:childTnLst>
                    </p:cTn>
                  </p:par>
                  <p:par>
                    <p:cTn id="27" fill="hold">
                      <p:stCondLst>
                        <p:cond delay="indefinite"/>
                      </p:stCondLst>
                      <p:childTnLst>
                        <p:par>
                          <p:cTn id="28" fill="hold">
                            <p:stCondLst>
                              <p:cond delay="0"/>
                            </p:stCondLst>
                            <p:childTnLst>
                              <p:par>
                                <p:cTn id="29" presetID="63" presetClass="path" presetSubtype="0" accel="50000" decel="50000" fill="hold" grpId="0" nodeType="clickEffect">
                                  <p:stCondLst>
                                    <p:cond delay="0"/>
                                  </p:stCondLst>
                                  <p:childTnLst>
                                    <p:animMotion origin="layout" path="M -3.05556E-6 -2.0148E-6 L 0.24289 -0.09831 " pathEditMode="relative" rAng="0" ptsTypes="AA">
                                      <p:cBhvr>
                                        <p:cTn id="30" dur="2000" fill="hold"/>
                                        <p:tgtEl>
                                          <p:spTgt spid="19"/>
                                        </p:tgtEl>
                                        <p:attrNameLst>
                                          <p:attrName>ppt_x</p:attrName>
                                          <p:attrName>ppt_y</p:attrName>
                                        </p:attrNameLst>
                                      </p:cBhvr>
                                      <p:rCtr x="12135" y="-492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39552" y="590877"/>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t>                  - Что  обозначает  цифра  8 ?</a:t>
            </a:r>
          </a:p>
          <a:p>
            <a:endParaRPr lang="ru-RU" sz="2000" b="1" dirty="0"/>
          </a:p>
          <a:p>
            <a:r>
              <a:rPr lang="ru-RU" sz="2000" b="1" dirty="0" smtClean="0"/>
              <a:t>     </a:t>
            </a:r>
            <a:r>
              <a:rPr lang="ru-RU" sz="2000" b="1" i="1" dirty="0" smtClean="0">
                <a:solidFill>
                  <a:srgbClr val="0033CC"/>
                </a:solidFill>
              </a:rPr>
              <a:t>- Цифра  8  обозначает  ВОСЕМЬ  предметов.</a:t>
            </a:r>
          </a:p>
          <a:p>
            <a:endParaRPr lang="ru-RU" sz="2000" b="1" dirty="0"/>
          </a:p>
          <a:p>
            <a:r>
              <a:rPr lang="ru-RU" sz="2000" b="1" dirty="0" smtClean="0"/>
              <a:t>                 - Сосчитай  предметы</a:t>
            </a:r>
            <a:r>
              <a:rPr lang="ru-RU" dirty="0" smtClean="0"/>
              <a:t>.</a:t>
            </a:r>
            <a:endParaRPr lang="ru-RU" dirty="0"/>
          </a:p>
        </p:txBody>
      </p:sp>
      <p:sp>
        <p:nvSpPr>
          <p:cNvPr id="5" name="Прямоугольник 4"/>
          <p:cNvSpPr/>
          <p:nvPr/>
        </p:nvSpPr>
        <p:spPr>
          <a:xfrm>
            <a:off x="603084" y="687700"/>
            <a:ext cx="1469929" cy="1508644"/>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b="1" dirty="0"/>
              <a:t>8</a:t>
            </a:r>
          </a:p>
        </p:txBody>
      </p:sp>
      <p:pic>
        <p:nvPicPr>
          <p:cNvPr id="6" name="Рисунок 5"/>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7503609" y="719228"/>
            <a:ext cx="978115" cy="1100536"/>
          </a:xfrm>
          <a:prstGeom prst="rect">
            <a:avLst/>
          </a:prstGeom>
        </p:spPr>
      </p:pic>
      <p:pic>
        <p:nvPicPr>
          <p:cNvPr id="2" name="Рисунок 1"/>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a:xfrm rot="5400000">
            <a:off x="6856106" y="4509260"/>
            <a:ext cx="1992589" cy="1258646"/>
          </a:xfrm>
          <a:prstGeom prst="rect">
            <a:avLst/>
          </a:prstGeom>
        </p:spPr>
      </p:pic>
      <p:pic>
        <p:nvPicPr>
          <p:cNvPr id="8" name="Рисунок 7"/>
          <p:cNvPicPr>
            <a:picLocks noChangeAspect="1"/>
          </p:cNvPicPr>
          <p:nvPr/>
        </p:nvPicPr>
        <p:blipFill rotWithShape="1">
          <a:blip r:embed="rId8" cstate="email">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a:ext>
            </a:extLst>
          </a:blip>
          <a:srcRect/>
          <a:stretch/>
        </p:blipFill>
        <p:spPr>
          <a:xfrm>
            <a:off x="671995" y="4160121"/>
            <a:ext cx="1485043" cy="1992589"/>
          </a:xfrm>
          <a:prstGeom prst="rect">
            <a:avLst/>
          </a:prstGeom>
        </p:spPr>
      </p:pic>
      <p:pic>
        <p:nvPicPr>
          <p:cNvPr id="9" name="Рисунок 8"/>
          <p:cNvPicPr>
            <a:picLocks noChangeAspect="1"/>
          </p:cNvPicPr>
          <p:nvPr/>
        </p:nvPicPr>
        <p:blipFill rotWithShape="1">
          <a:blip r:embed="rId10" cstate="email">
            <a:extLst>
              <a:ext uri="{BEBA8EAE-BF5A-486C-A8C5-ECC9F3942E4B}">
                <a14:imgProps xmlns:a14="http://schemas.microsoft.com/office/drawing/2010/main">
                  <a14:imgLayer r:embed="rId11">
                    <a14:imgEffect>
                      <a14:brightnessContrast contrast="20000"/>
                    </a14:imgEffect>
                  </a14:imgLayer>
                </a14:imgProps>
              </a:ext>
              <a:ext uri="{28A0092B-C50C-407E-A947-70E740481C1C}">
                <a14:useLocalDpi xmlns:a14="http://schemas.microsoft.com/office/drawing/2010/main"/>
              </a:ext>
            </a:extLst>
          </a:blip>
          <a:srcRect/>
          <a:stretch/>
        </p:blipFill>
        <p:spPr>
          <a:xfrm>
            <a:off x="2999642" y="719228"/>
            <a:ext cx="3076688" cy="1269402"/>
          </a:xfrm>
          <a:prstGeom prst="rect">
            <a:avLst/>
          </a:prstGeom>
        </p:spPr>
      </p:pic>
      <p:pic>
        <p:nvPicPr>
          <p:cNvPr id="10" name="Рисунок 9"/>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rot="17965556">
            <a:off x="3763967" y="4725570"/>
            <a:ext cx="1616064" cy="1104893"/>
          </a:xfrm>
          <a:prstGeom prst="rect">
            <a:avLst/>
          </a:prstGeom>
        </p:spPr>
      </p:pic>
      <p:pic>
        <p:nvPicPr>
          <p:cNvPr id="11" name="Рисунок 10"/>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rot="18075331">
            <a:off x="2287183" y="4558200"/>
            <a:ext cx="1598503" cy="1185389"/>
          </a:xfrm>
          <a:prstGeom prst="rect">
            <a:avLst/>
          </a:prstGeom>
        </p:spPr>
      </p:pic>
      <p:pic>
        <p:nvPicPr>
          <p:cNvPr id="12" name="Рисунок 11"/>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rot="17946725">
            <a:off x="5267029" y="4632185"/>
            <a:ext cx="1624713" cy="1168196"/>
          </a:xfrm>
          <a:prstGeom prst="rect">
            <a:avLst/>
          </a:prstGeom>
        </p:spPr>
      </p:pic>
      <p:pic>
        <p:nvPicPr>
          <p:cNvPr id="13" name="Рисунок 12"/>
          <p:cNvPicPr>
            <a:picLocks noChangeAspect="1"/>
          </p:cNvPicPr>
          <p:nvPr/>
        </p:nvPicPr>
        <p:blipFill rotWithShape="1">
          <a:blip r:embed="rId15" cstate="print">
            <a:extLst>
              <a:ext uri="{28A0092B-C50C-407E-A947-70E740481C1C}">
                <a14:useLocalDpi xmlns:a14="http://schemas.microsoft.com/office/drawing/2010/main"/>
              </a:ext>
            </a:extLst>
          </a:blip>
          <a:srcRect/>
          <a:stretch/>
        </p:blipFill>
        <p:spPr>
          <a:xfrm rot="18054237">
            <a:off x="6431016" y="4618396"/>
            <a:ext cx="332582" cy="493478"/>
          </a:xfrm>
          <a:prstGeom prst="rect">
            <a:avLst/>
          </a:prstGeom>
        </p:spPr>
      </p:pic>
      <p:pic>
        <p:nvPicPr>
          <p:cNvPr id="14" name="Picture 2"/>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889858" y="2492896"/>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84304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wipe(left)">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wipe(left)">
                                      <p:cBhvr>
                                        <p:cTn id="17" dur="500"/>
                                        <p:tgtEl>
                                          <p:spTgt spid="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out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outVertic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outVertic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37"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outVertic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37"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arn(outVertical)">
                                      <p:cBhvr>
                                        <p:cTn id="4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39552" y="629072"/>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t>  </a:t>
            </a:r>
          </a:p>
          <a:p>
            <a:r>
              <a:rPr lang="ru-RU" dirty="0"/>
              <a:t> </a:t>
            </a:r>
            <a:r>
              <a:rPr lang="ru-RU" dirty="0" smtClean="0"/>
              <a:t>          </a:t>
            </a:r>
            <a:r>
              <a:rPr lang="ru-RU" sz="2000" b="1" dirty="0" smtClean="0"/>
              <a:t> - Как  можно  получить  число  8 ?   </a:t>
            </a:r>
          </a:p>
          <a:p>
            <a:r>
              <a:rPr lang="ru-RU" sz="2000" b="1" dirty="0" smtClean="0"/>
              <a:t>            Расскажи  по  картинкам.</a:t>
            </a:r>
            <a:endParaRPr lang="ru-RU" sz="2000" b="1" dirty="0"/>
          </a:p>
          <a:p>
            <a:r>
              <a:rPr lang="ru-RU" sz="2000" b="1" dirty="0" smtClean="0">
                <a:solidFill>
                  <a:srgbClr val="0033CC"/>
                </a:solidFill>
              </a:rPr>
              <a:t>                                                                                     2 + 6</a:t>
            </a:r>
          </a:p>
          <a:p>
            <a:endParaRPr lang="ru-RU" sz="2000" b="1" dirty="0"/>
          </a:p>
          <a:p>
            <a:endParaRPr lang="ru-RU" sz="2000" b="1" dirty="0" smtClean="0"/>
          </a:p>
          <a:p>
            <a:r>
              <a:rPr lang="ru-RU" sz="2000" b="1" dirty="0" smtClean="0">
                <a:solidFill>
                  <a:srgbClr val="0033CC"/>
                </a:solidFill>
              </a:rPr>
              <a:t>                                          1 + 7</a:t>
            </a:r>
            <a:endParaRPr lang="ru-RU" sz="2000" b="1" dirty="0">
              <a:solidFill>
                <a:srgbClr val="0033CC"/>
              </a:solidFill>
            </a:endParaRPr>
          </a:p>
          <a:p>
            <a:r>
              <a:rPr lang="ru-RU" sz="2000" b="1" dirty="0" smtClean="0">
                <a:solidFill>
                  <a:srgbClr val="0033CC"/>
                </a:solidFill>
              </a:rPr>
              <a:t>                                                                                            </a:t>
            </a:r>
          </a:p>
          <a:p>
            <a:r>
              <a:rPr lang="ru-RU" sz="2000" b="1" dirty="0" smtClean="0">
                <a:solidFill>
                  <a:srgbClr val="0033CC"/>
                </a:solidFill>
              </a:rPr>
              <a:t>                                                                                     4 + 4</a:t>
            </a:r>
            <a:endParaRPr lang="ru-RU" sz="2000" b="1" dirty="0">
              <a:solidFill>
                <a:srgbClr val="0033CC"/>
              </a:solidFill>
            </a:endParaRPr>
          </a:p>
          <a:p>
            <a:endParaRPr lang="ru-RU" sz="2000" b="1" dirty="0" smtClean="0">
              <a:solidFill>
                <a:srgbClr val="0033CC"/>
              </a:solidFill>
            </a:endParaRPr>
          </a:p>
          <a:p>
            <a:endParaRPr lang="ru-RU" sz="2000" b="1" dirty="0">
              <a:solidFill>
                <a:srgbClr val="0033CC"/>
              </a:solidFill>
            </a:endParaRPr>
          </a:p>
          <a:p>
            <a:r>
              <a:rPr lang="ru-RU" sz="2000" b="1" dirty="0" smtClean="0">
                <a:solidFill>
                  <a:srgbClr val="0033CC"/>
                </a:solidFill>
              </a:rPr>
              <a:t>                                           3 + 5</a:t>
            </a:r>
          </a:p>
          <a:p>
            <a:r>
              <a:rPr lang="ru-RU" sz="2000" b="1" dirty="0" smtClean="0">
                <a:solidFill>
                  <a:srgbClr val="0033CC"/>
                </a:solidFill>
              </a:rPr>
              <a:t>                                                                                     6 + 2</a:t>
            </a:r>
            <a:endParaRPr lang="ru-RU" sz="2000" b="1" dirty="0">
              <a:solidFill>
                <a:srgbClr val="0033CC"/>
              </a:solidFill>
            </a:endParaRPr>
          </a:p>
          <a:p>
            <a:endParaRPr lang="ru-RU" sz="2000" b="1" dirty="0" smtClean="0">
              <a:solidFill>
                <a:srgbClr val="0033CC"/>
              </a:solidFill>
            </a:endParaRPr>
          </a:p>
          <a:p>
            <a:endParaRPr lang="ru-RU" sz="2000" b="1" dirty="0">
              <a:solidFill>
                <a:srgbClr val="0033CC"/>
              </a:solidFill>
            </a:endParaRPr>
          </a:p>
          <a:p>
            <a:endParaRPr lang="ru-RU" sz="2000" b="1" dirty="0" smtClean="0">
              <a:solidFill>
                <a:srgbClr val="0033CC"/>
              </a:solidFill>
            </a:endParaRPr>
          </a:p>
          <a:p>
            <a:r>
              <a:rPr lang="ru-RU" sz="2000" b="1" dirty="0" smtClean="0">
                <a:solidFill>
                  <a:srgbClr val="0033CC"/>
                </a:solidFill>
              </a:rPr>
              <a:t>                                           5 + 3                                  7 + 1       </a:t>
            </a:r>
            <a:endParaRPr lang="ru-RU" sz="2000" b="1" dirty="0">
              <a:solidFill>
                <a:srgbClr val="0033CC"/>
              </a:solidFill>
            </a:endParaRPr>
          </a:p>
          <a:p>
            <a:endParaRPr lang="ru-RU" sz="2000" b="1" dirty="0" smtClean="0"/>
          </a:p>
        </p:txBody>
      </p:sp>
      <p:pic>
        <p:nvPicPr>
          <p:cNvPr id="11" name="Рисунок 10"/>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6350930" y="5070622"/>
            <a:ext cx="2116000" cy="1156284"/>
          </a:xfrm>
          <a:prstGeom prst="rect">
            <a:avLst/>
          </a:prstGeom>
        </p:spPr>
      </p:pic>
      <p:pic>
        <p:nvPicPr>
          <p:cNvPr id="12" name="Рисунок 11"/>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a:xfrm>
            <a:off x="6372200" y="3598168"/>
            <a:ext cx="2083003" cy="1269712"/>
          </a:xfrm>
          <a:prstGeom prst="rect">
            <a:avLst/>
          </a:prstGeom>
        </p:spPr>
      </p:pic>
      <p:pic>
        <p:nvPicPr>
          <p:cNvPr id="13" name="Рисунок 12"/>
          <p:cNvPicPr>
            <a:picLocks noChangeAspect="1"/>
          </p:cNvPicPr>
          <p:nvPr/>
        </p:nvPicPr>
        <p:blipFill rotWithShape="1">
          <a:blip r:embed="rId8" cstate="email">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a:ext>
            </a:extLst>
          </a:blip>
          <a:srcRect/>
          <a:stretch/>
        </p:blipFill>
        <p:spPr>
          <a:xfrm>
            <a:off x="6350929" y="2171726"/>
            <a:ext cx="2105789" cy="1265658"/>
          </a:xfrm>
          <a:prstGeom prst="rect">
            <a:avLst/>
          </a:prstGeom>
        </p:spPr>
      </p:pic>
      <p:pic>
        <p:nvPicPr>
          <p:cNvPr id="14" name="Рисунок 13"/>
          <p:cNvPicPr>
            <a:picLocks noChangeAspect="1"/>
          </p:cNvPicPr>
          <p:nvPr/>
        </p:nvPicPr>
        <p:blipFill rotWithShape="1">
          <a:blip r:embed="rId10" cstate="email">
            <a:extLst>
              <a:ext uri="{BEBA8EAE-BF5A-486C-A8C5-ECC9F3942E4B}">
                <a14:imgProps xmlns:a14="http://schemas.microsoft.com/office/drawing/2010/main">
                  <a14:imgLayer r:embed="rId11">
                    <a14:imgEffect>
                      <a14:brightnessContrast contrast="20000"/>
                    </a14:imgEffect>
                  </a14:imgLayer>
                </a14:imgProps>
              </a:ext>
              <a:ext uri="{28A0092B-C50C-407E-A947-70E740481C1C}">
                <a14:useLocalDpi xmlns:a14="http://schemas.microsoft.com/office/drawing/2010/main"/>
              </a:ext>
            </a:extLst>
          </a:blip>
          <a:srcRect/>
          <a:stretch/>
        </p:blipFill>
        <p:spPr>
          <a:xfrm>
            <a:off x="6372200" y="658638"/>
            <a:ext cx="2116000" cy="1296144"/>
          </a:xfrm>
          <a:prstGeom prst="rect">
            <a:avLst/>
          </a:prstGeom>
        </p:spPr>
      </p:pic>
      <p:pic>
        <p:nvPicPr>
          <p:cNvPr id="16" name="Рисунок 15"/>
          <p:cNvPicPr>
            <a:picLocks noChangeAspect="1"/>
          </p:cNvPicPr>
          <p:nvPr/>
        </p:nvPicPr>
        <p:blipFill rotWithShape="1">
          <a:blip r:embed="rId12" cstate="email">
            <a:extLst>
              <a:ext uri="{BEBA8EAE-BF5A-486C-A8C5-ECC9F3942E4B}">
                <a14:imgProps xmlns:a14="http://schemas.microsoft.com/office/drawing/2010/main">
                  <a14:imgLayer r:embed="rId13">
                    <a14:imgEffect>
                      <a14:brightnessContrast contrast="40000"/>
                    </a14:imgEffect>
                  </a14:imgLayer>
                </a14:imgProps>
              </a:ext>
              <a:ext uri="{28A0092B-C50C-407E-A947-70E740481C1C}">
                <a14:useLocalDpi xmlns:a14="http://schemas.microsoft.com/office/drawing/2010/main"/>
              </a:ext>
            </a:extLst>
          </a:blip>
          <a:srcRect/>
          <a:stretch/>
        </p:blipFill>
        <p:spPr>
          <a:xfrm>
            <a:off x="696276" y="1741271"/>
            <a:ext cx="2118757" cy="1296281"/>
          </a:xfrm>
          <a:prstGeom prst="rect">
            <a:avLst/>
          </a:prstGeom>
        </p:spPr>
      </p:pic>
      <p:pic>
        <p:nvPicPr>
          <p:cNvPr id="17" name="Рисунок 16"/>
          <p:cNvPicPr>
            <a:picLocks noChangeAspect="1"/>
          </p:cNvPicPr>
          <p:nvPr/>
        </p:nvPicPr>
        <p:blipFill rotWithShape="1">
          <a:blip r:embed="rId14" cstate="email">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a:ext>
            </a:extLst>
          </a:blip>
          <a:srcRect/>
          <a:stretch/>
        </p:blipFill>
        <p:spPr>
          <a:xfrm>
            <a:off x="705387" y="3212976"/>
            <a:ext cx="2109646" cy="1322860"/>
          </a:xfrm>
          <a:prstGeom prst="rect">
            <a:avLst/>
          </a:prstGeom>
        </p:spPr>
      </p:pic>
      <p:pic>
        <p:nvPicPr>
          <p:cNvPr id="18" name="Рисунок 17"/>
          <p:cNvPicPr>
            <a:picLocks noChangeAspect="1"/>
          </p:cNvPicPr>
          <p:nvPr/>
        </p:nvPicPr>
        <p:blipFill rotWithShape="1">
          <a:blip r:embed="rId16" cstate="email">
            <a:extLst>
              <a:ext uri="{BEBA8EAE-BF5A-486C-A8C5-ECC9F3942E4B}">
                <a14:imgProps xmlns:a14="http://schemas.microsoft.com/office/drawing/2010/main">
                  <a14:imgLayer r:embed="rId17">
                    <a14:imgEffect>
                      <a14:brightnessContrast contrast="20000"/>
                    </a14:imgEffect>
                  </a14:imgLayer>
                </a14:imgProps>
              </a:ext>
              <a:ext uri="{28A0092B-C50C-407E-A947-70E740481C1C}">
                <a14:useLocalDpi xmlns:a14="http://schemas.microsoft.com/office/drawing/2010/main"/>
              </a:ext>
            </a:extLst>
          </a:blip>
          <a:srcRect/>
          <a:stretch/>
        </p:blipFill>
        <p:spPr>
          <a:xfrm>
            <a:off x="713154" y="4797152"/>
            <a:ext cx="2131466" cy="1259664"/>
          </a:xfrm>
          <a:prstGeom prst="rect">
            <a:avLst/>
          </a:prstGeom>
        </p:spPr>
      </p:pic>
      <p:pic>
        <p:nvPicPr>
          <p:cNvPr id="15" name="Picture 2"/>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750179" y="947814"/>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Прямая соединительная линия 2"/>
          <p:cNvCxnSpPr/>
          <p:nvPr/>
        </p:nvCxnSpPr>
        <p:spPr>
          <a:xfrm>
            <a:off x="1691680" y="3140968"/>
            <a:ext cx="2160240" cy="0"/>
          </a:xfrm>
          <a:prstGeom prst="line">
            <a:avLst/>
          </a:prstGeom>
        </p:spPr>
        <p:style>
          <a:lnRef idx="2">
            <a:schemeClr val="accent6"/>
          </a:lnRef>
          <a:fillRef idx="0">
            <a:schemeClr val="accent6"/>
          </a:fillRef>
          <a:effectRef idx="1">
            <a:schemeClr val="accent6"/>
          </a:effectRef>
          <a:fontRef idx="minor">
            <a:schemeClr val="tx1"/>
          </a:fontRef>
        </p:style>
      </p:cxnSp>
      <p:cxnSp>
        <p:nvCxnSpPr>
          <p:cNvPr id="9" name="Прямая соединительная линия 8"/>
          <p:cNvCxnSpPr/>
          <p:nvPr/>
        </p:nvCxnSpPr>
        <p:spPr>
          <a:xfrm>
            <a:off x="2844620" y="3140968"/>
            <a:ext cx="91440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a:off x="1755654" y="4653136"/>
            <a:ext cx="2155766" cy="0"/>
          </a:xfrm>
          <a:prstGeom prst="line">
            <a:avLst/>
          </a:prstGeom>
        </p:spPr>
        <p:style>
          <a:lnRef idx="2">
            <a:schemeClr val="accent6"/>
          </a:lnRef>
          <a:fillRef idx="0">
            <a:schemeClr val="accent6"/>
          </a:fillRef>
          <a:effectRef idx="1">
            <a:schemeClr val="accent6"/>
          </a:effectRef>
          <a:fontRef idx="minor">
            <a:schemeClr val="tx1"/>
          </a:fontRef>
        </p:style>
      </p:cxnSp>
      <p:cxnSp>
        <p:nvCxnSpPr>
          <p:cNvPr id="21" name="Прямая соединительная линия 20"/>
          <p:cNvCxnSpPr/>
          <p:nvPr/>
        </p:nvCxnSpPr>
        <p:spPr>
          <a:xfrm flipV="1">
            <a:off x="1755654" y="6097987"/>
            <a:ext cx="2240282" cy="1"/>
          </a:xfrm>
          <a:prstGeom prst="line">
            <a:avLst/>
          </a:prstGeom>
        </p:spPr>
        <p:style>
          <a:lnRef idx="2">
            <a:schemeClr val="accent6"/>
          </a:lnRef>
          <a:fillRef idx="0">
            <a:schemeClr val="accent6"/>
          </a:fillRef>
          <a:effectRef idx="1">
            <a:schemeClr val="accent6"/>
          </a:effectRef>
          <a:fontRef idx="minor">
            <a:schemeClr val="tx1"/>
          </a:fontRef>
        </p:style>
      </p:cxnSp>
      <p:cxnSp>
        <p:nvCxnSpPr>
          <p:cNvPr id="24" name="Прямая соединительная линия 23"/>
          <p:cNvCxnSpPr/>
          <p:nvPr/>
        </p:nvCxnSpPr>
        <p:spPr>
          <a:xfrm flipH="1">
            <a:off x="4932040" y="2060848"/>
            <a:ext cx="2520280" cy="0"/>
          </a:xfrm>
          <a:prstGeom prst="line">
            <a:avLst/>
          </a:prstGeom>
        </p:spPr>
        <p:style>
          <a:lnRef idx="2">
            <a:schemeClr val="accent6"/>
          </a:lnRef>
          <a:fillRef idx="0">
            <a:schemeClr val="accent6"/>
          </a:fillRef>
          <a:effectRef idx="1">
            <a:schemeClr val="accent6"/>
          </a:effectRef>
          <a:fontRef idx="minor">
            <a:schemeClr val="tx1"/>
          </a:fontRef>
        </p:style>
      </p:cxnSp>
      <p:cxnSp>
        <p:nvCxnSpPr>
          <p:cNvPr id="28" name="Прямая соединительная линия 27"/>
          <p:cNvCxnSpPr/>
          <p:nvPr/>
        </p:nvCxnSpPr>
        <p:spPr>
          <a:xfrm>
            <a:off x="2997020" y="3293368"/>
            <a:ext cx="91440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Прямая соединительная линия 28"/>
          <p:cNvCxnSpPr/>
          <p:nvPr/>
        </p:nvCxnSpPr>
        <p:spPr>
          <a:xfrm flipH="1" flipV="1">
            <a:off x="5076056" y="3481937"/>
            <a:ext cx="2327768" cy="16064"/>
          </a:xfrm>
          <a:prstGeom prst="line">
            <a:avLst/>
          </a:prstGeom>
        </p:spPr>
        <p:style>
          <a:lnRef idx="2">
            <a:schemeClr val="accent6"/>
          </a:lnRef>
          <a:fillRef idx="0">
            <a:schemeClr val="accent6"/>
          </a:fillRef>
          <a:effectRef idx="1">
            <a:schemeClr val="accent6"/>
          </a:effectRef>
          <a:fontRef idx="minor">
            <a:schemeClr val="tx1"/>
          </a:fontRef>
        </p:style>
      </p:cxnSp>
      <p:cxnSp>
        <p:nvCxnSpPr>
          <p:cNvPr id="36" name="Прямая соединительная линия 35"/>
          <p:cNvCxnSpPr/>
          <p:nvPr/>
        </p:nvCxnSpPr>
        <p:spPr>
          <a:xfrm>
            <a:off x="5220072" y="5006163"/>
            <a:ext cx="2304256" cy="0"/>
          </a:xfrm>
          <a:prstGeom prst="line">
            <a:avLst/>
          </a:prstGeom>
        </p:spPr>
        <p:style>
          <a:lnRef idx="2">
            <a:schemeClr val="accent6"/>
          </a:lnRef>
          <a:fillRef idx="0">
            <a:schemeClr val="accent6"/>
          </a:fillRef>
          <a:effectRef idx="1">
            <a:schemeClr val="accent6"/>
          </a:effectRef>
          <a:fontRef idx="minor">
            <a:schemeClr val="tx1"/>
          </a:fontRef>
        </p:style>
      </p:cxnSp>
      <p:cxnSp>
        <p:nvCxnSpPr>
          <p:cNvPr id="46" name="Прямая соединительная линия 45"/>
          <p:cNvCxnSpPr/>
          <p:nvPr/>
        </p:nvCxnSpPr>
        <p:spPr>
          <a:xfrm>
            <a:off x="5220072" y="6097988"/>
            <a:ext cx="1130857" cy="0"/>
          </a:xfrm>
          <a:prstGeom prst="line">
            <a:avLst/>
          </a:prstGeom>
        </p:spPr>
        <p:style>
          <a:lnRef idx="2">
            <a:schemeClr val="accent6"/>
          </a:lnRef>
          <a:fillRef idx="0">
            <a:schemeClr val="accent6"/>
          </a:fillRef>
          <a:effectRef idx="1">
            <a:schemeClr val="accent6"/>
          </a:effectRef>
          <a:fontRef idx="minor">
            <a:schemeClr val="tx1"/>
          </a:fontRef>
        </p:style>
      </p:cxnSp>
      <p:sp>
        <p:nvSpPr>
          <p:cNvPr id="22" name="Прямоугольник 21"/>
          <p:cNvSpPr/>
          <p:nvPr/>
        </p:nvSpPr>
        <p:spPr>
          <a:xfrm>
            <a:off x="2997020" y="2197053"/>
            <a:ext cx="1058416" cy="565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Прямоугольник 22"/>
          <p:cNvSpPr/>
          <p:nvPr/>
        </p:nvSpPr>
        <p:spPr>
          <a:xfrm>
            <a:off x="2940286" y="3925162"/>
            <a:ext cx="1058416" cy="565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Прямоугольник 24"/>
          <p:cNvSpPr/>
          <p:nvPr/>
        </p:nvSpPr>
        <p:spPr>
          <a:xfrm>
            <a:off x="2937520" y="5426984"/>
            <a:ext cx="1058416" cy="565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Прямоугольник 25"/>
          <p:cNvSpPr/>
          <p:nvPr/>
        </p:nvSpPr>
        <p:spPr>
          <a:xfrm>
            <a:off x="5145705" y="5426984"/>
            <a:ext cx="1058416" cy="565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Прямоугольник 26"/>
          <p:cNvSpPr/>
          <p:nvPr/>
        </p:nvSpPr>
        <p:spPr>
          <a:xfrm>
            <a:off x="5179455" y="4207768"/>
            <a:ext cx="1058416" cy="565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Прямоугольник 29"/>
          <p:cNvSpPr/>
          <p:nvPr/>
        </p:nvSpPr>
        <p:spPr>
          <a:xfrm>
            <a:off x="5100870" y="2849605"/>
            <a:ext cx="1058416" cy="565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Прямоугольник 30"/>
          <p:cNvSpPr/>
          <p:nvPr/>
        </p:nvSpPr>
        <p:spPr>
          <a:xfrm>
            <a:off x="5158230" y="1389570"/>
            <a:ext cx="1058416" cy="565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1984304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0" nodeType="clickEffect">
                                  <p:stCondLst>
                                    <p:cond delay="0"/>
                                  </p:stCondLst>
                                  <p:childTnLst>
                                    <p:animEffect transition="out" filter="fade">
                                      <p:cBhvr>
                                        <p:cTn id="10" dur="500"/>
                                        <p:tgtEl>
                                          <p:spTgt spid="22"/>
                                        </p:tgtEl>
                                      </p:cBhvr>
                                    </p:animEffect>
                                    <p:set>
                                      <p:cBhvr>
                                        <p:cTn id="11" dur="1" fill="hold">
                                          <p:stCondLst>
                                            <p:cond delay="499"/>
                                          </p:stCondLst>
                                        </p:cTn>
                                        <p:tgtEl>
                                          <p:spTgt spid="22"/>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31"/>
                                        </p:tgtEl>
                                      </p:cBhvr>
                                    </p:animEffect>
                                    <p:set>
                                      <p:cBhvr>
                                        <p:cTn id="20" dur="1" fill="hold">
                                          <p:stCondLst>
                                            <p:cond delay="499"/>
                                          </p:stCondLst>
                                        </p:cTn>
                                        <p:tgtEl>
                                          <p:spTgt spid="3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0" nodeType="clickEffect">
                                  <p:stCondLst>
                                    <p:cond delay="0"/>
                                  </p:stCondLst>
                                  <p:childTnLst>
                                    <p:animEffect transition="out" filter="fade">
                                      <p:cBhvr>
                                        <p:cTn id="28" dur="500"/>
                                        <p:tgtEl>
                                          <p:spTgt spid="23"/>
                                        </p:tgtEl>
                                      </p:cBhvr>
                                    </p:animEffect>
                                    <p:set>
                                      <p:cBhvr>
                                        <p:cTn id="29" dur="1" fill="hold">
                                          <p:stCondLst>
                                            <p:cond delay="499"/>
                                          </p:stCondLst>
                                        </p:cTn>
                                        <p:tgtEl>
                                          <p:spTgt spid="23"/>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30"/>
                                        </p:tgtEl>
                                      </p:cBhvr>
                                    </p:animEffect>
                                    <p:set>
                                      <p:cBhvr>
                                        <p:cTn id="38" dur="1" fill="hold">
                                          <p:stCondLst>
                                            <p:cond delay="499"/>
                                          </p:stCondLst>
                                        </p:cTn>
                                        <p:tgtEl>
                                          <p:spTgt spid="3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25"/>
                                        </p:tgtEl>
                                      </p:cBhvr>
                                    </p:animEffect>
                                    <p:set>
                                      <p:cBhvr>
                                        <p:cTn id="47" dur="1" fill="hold">
                                          <p:stCondLst>
                                            <p:cond delay="499"/>
                                          </p:stCondLst>
                                        </p:cTn>
                                        <p:tgtEl>
                                          <p:spTgt spid="2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0" nodeType="clickEffect">
                                  <p:stCondLst>
                                    <p:cond delay="0"/>
                                  </p:stCondLst>
                                  <p:childTnLst>
                                    <p:animEffect transition="out" filter="fade">
                                      <p:cBhvr>
                                        <p:cTn id="55" dur="500"/>
                                        <p:tgtEl>
                                          <p:spTgt spid="27"/>
                                        </p:tgtEl>
                                      </p:cBhvr>
                                    </p:animEffect>
                                    <p:set>
                                      <p:cBhvr>
                                        <p:cTn id="56" dur="1" fill="hold">
                                          <p:stCondLst>
                                            <p:cond delay="499"/>
                                          </p:stCondLst>
                                        </p:cTn>
                                        <p:tgtEl>
                                          <p:spTgt spid="27"/>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1"/>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grpId="0" nodeType="clickEffect">
                                  <p:stCondLst>
                                    <p:cond delay="0"/>
                                  </p:stCondLst>
                                  <p:childTnLst>
                                    <p:animEffect transition="out" filter="fade">
                                      <p:cBhvr>
                                        <p:cTn id="64" dur="500"/>
                                        <p:tgtEl>
                                          <p:spTgt spid="26"/>
                                        </p:tgtEl>
                                      </p:cBhvr>
                                    </p:animEffect>
                                    <p:set>
                                      <p:cBhvr>
                                        <p:cTn id="65"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5" grpId="0" animBg="1"/>
      <p:bldP spid="26" grpId="0" animBg="1"/>
      <p:bldP spid="27" grpId="0" animBg="1"/>
      <p:bldP spid="30" grpId="0" animBg="1"/>
      <p:bldP spid="3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4" y="-958472"/>
            <a:ext cx="6496256" cy="8784975"/>
          </a:xfrm>
          <a:prstGeom prst="rect">
            <a:avLst/>
          </a:prstGeom>
        </p:spPr>
      </p:pic>
      <p:sp>
        <p:nvSpPr>
          <p:cNvPr id="7" name="Прямоугольник 6"/>
          <p:cNvSpPr/>
          <p:nvPr/>
        </p:nvSpPr>
        <p:spPr>
          <a:xfrm>
            <a:off x="539553" y="61291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t>                      </a:t>
            </a:r>
          </a:p>
          <a:p>
            <a:r>
              <a:rPr lang="ru-RU" sz="2000" b="1" dirty="0" smtClean="0"/>
              <a:t>                                                                                            - Какая  картинка                                      </a:t>
            </a:r>
            <a:endParaRPr lang="ru-RU" sz="2000" b="1" dirty="0"/>
          </a:p>
          <a:p>
            <a:r>
              <a:rPr lang="ru-RU" sz="2000" b="1" dirty="0" smtClean="0"/>
              <a:t>                                                                                              здесь  «лишняя»?</a:t>
            </a:r>
          </a:p>
          <a:p>
            <a:r>
              <a:rPr lang="ru-RU" sz="2000" b="1" dirty="0"/>
              <a:t> </a:t>
            </a:r>
            <a:r>
              <a:rPr lang="ru-RU" sz="2000" b="1" dirty="0" smtClean="0"/>
              <a:t>                            </a:t>
            </a:r>
          </a:p>
          <a:p>
            <a:r>
              <a:rPr lang="ru-RU" sz="2000" b="1" dirty="0"/>
              <a:t> </a:t>
            </a:r>
            <a:r>
              <a:rPr lang="ru-RU" sz="2000" b="1" dirty="0" smtClean="0"/>
              <a:t>                       ЧИСЛОВАЯ   ГОРКА</a:t>
            </a: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a:p>
            <a:endParaRPr lang="ru-RU" sz="2000" b="1" dirty="0"/>
          </a:p>
        </p:txBody>
      </p:sp>
      <p:sp>
        <p:nvSpPr>
          <p:cNvPr id="5" name="Прямоугольник 4"/>
          <p:cNvSpPr/>
          <p:nvPr/>
        </p:nvSpPr>
        <p:spPr>
          <a:xfrm>
            <a:off x="2864700" y="1916832"/>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8000"/>
                </a:solidFill>
              </a:rPr>
              <a:t>1</a:t>
            </a:r>
            <a:endParaRPr lang="ru-RU" sz="2400" b="1" dirty="0">
              <a:solidFill>
                <a:srgbClr val="008000"/>
              </a:solidFill>
            </a:endParaRPr>
          </a:p>
        </p:txBody>
      </p:sp>
      <p:sp>
        <p:nvSpPr>
          <p:cNvPr id="6" name="Прямоугольник 5"/>
          <p:cNvSpPr/>
          <p:nvPr/>
        </p:nvSpPr>
        <p:spPr>
          <a:xfrm>
            <a:off x="2500434" y="4432467"/>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8" name="Прямоугольник 7"/>
          <p:cNvSpPr/>
          <p:nvPr/>
        </p:nvSpPr>
        <p:spPr>
          <a:xfrm>
            <a:off x="3978510" y="3953403"/>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5</a:t>
            </a:r>
          </a:p>
        </p:txBody>
      </p:sp>
      <p:sp>
        <p:nvSpPr>
          <p:cNvPr id="9" name="Прямоугольник 8"/>
          <p:cNvSpPr/>
          <p:nvPr/>
        </p:nvSpPr>
        <p:spPr>
          <a:xfrm>
            <a:off x="3410219" y="3953403"/>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sp>
        <p:nvSpPr>
          <p:cNvPr id="10" name="Прямоугольник 9"/>
          <p:cNvSpPr/>
          <p:nvPr/>
        </p:nvSpPr>
        <p:spPr>
          <a:xfrm>
            <a:off x="1671414" y="3953403"/>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11" name="Прямоугольник 10"/>
          <p:cNvSpPr/>
          <p:nvPr/>
        </p:nvSpPr>
        <p:spPr>
          <a:xfrm>
            <a:off x="2248406" y="3953403"/>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12" name="Прямоугольник 11"/>
          <p:cNvSpPr/>
          <p:nvPr/>
        </p:nvSpPr>
        <p:spPr>
          <a:xfrm>
            <a:off x="2832426" y="3953403"/>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13" name="Прямоугольник 12"/>
          <p:cNvSpPr/>
          <p:nvPr/>
        </p:nvSpPr>
        <p:spPr>
          <a:xfrm>
            <a:off x="1923442" y="3421230"/>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14" name="Прямоугольник 13"/>
          <p:cNvSpPr/>
          <p:nvPr/>
        </p:nvSpPr>
        <p:spPr>
          <a:xfrm>
            <a:off x="3662247" y="3421230"/>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4</a:t>
            </a:r>
          </a:p>
        </p:txBody>
      </p:sp>
      <p:sp>
        <p:nvSpPr>
          <p:cNvPr id="15" name="Прямоугольник 14"/>
          <p:cNvSpPr/>
          <p:nvPr/>
        </p:nvSpPr>
        <p:spPr>
          <a:xfrm>
            <a:off x="3084454" y="3408465"/>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16" name="Прямоугольник 15"/>
          <p:cNvSpPr/>
          <p:nvPr/>
        </p:nvSpPr>
        <p:spPr>
          <a:xfrm>
            <a:off x="2500225" y="3421230"/>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17" name="Прямоугольник 16"/>
          <p:cNvSpPr/>
          <p:nvPr/>
        </p:nvSpPr>
        <p:spPr>
          <a:xfrm>
            <a:off x="3374593" y="2924944"/>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3</a:t>
            </a:r>
          </a:p>
        </p:txBody>
      </p:sp>
      <p:sp>
        <p:nvSpPr>
          <p:cNvPr id="18" name="Прямоугольник 17"/>
          <p:cNvSpPr/>
          <p:nvPr/>
        </p:nvSpPr>
        <p:spPr>
          <a:xfrm>
            <a:off x="2248197" y="2924319"/>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19" name="Прямоугольник 18"/>
          <p:cNvSpPr/>
          <p:nvPr/>
        </p:nvSpPr>
        <p:spPr>
          <a:xfrm>
            <a:off x="2792313" y="292494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20" name="Прямоугольник 19"/>
          <p:cNvSpPr/>
          <p:nvPr/>
        </p:nvSpPr>
        <p:spPr>
          <a:xfrm>
            <a:off x="3122565" y="2423030"/>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21" name="Прямоугольник 20"/>
          <p:cNvSpPr/>
          <p:nvPr/>
        </p:nvSpPr>
        <p:spPr>
          <a:xfrm>
            <a:off x="2540285" y="2413264"/>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22" name="Прямоугольник 21"/>
          <p:cNvSpPr/>
          <p:nvPr/>
        </p:nvSpPr>
        <p:spPr>
          <a:xfrm>
            <a:off x="1923442" y="4432467"/>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23" name="Прямоугольник 22"/>
          <p:cNvSpPr/>
          <p:nvPr/>
        </p:nvSpPr>
        <p:spPr>
          <a:xfrm>
            <a:off x="1387040" y="4432467"/>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24" name="Прямоугольник 23"/>
          <p:cNvSpPr/>
          <p:nvPr/>
        </p:nvSpPr>
        <p:spPr>
          <a:xfrm>
            <a:off x="4676493" y="5445224"/>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8</a:t>
            </a:r>
          </a:p>
        </p:txBody>
      </p:sp>
      <p:sp>
        <p:nvSpPr>
          <p:cNvPr id="25" name="Прямоугольник 24"/>
          <p:cNvSpPr/>
          <p:nvPr/>
        </p:nvSpPr>
        <p:spPr>
          <a:xfrm>
            <a:off x="4112826" y="5456358"/>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FF99"/>
                </a:solidFill>
              </a:rPr>
              <a:t>7</a:t>
            </a:r>
          </a:p>
        </p:txBody>
      </p:sp>
      <p:sp>
        <p:nvSpPr>
          <p:cNvPr id="26" name="Прямоугольник 25"/>
          <p:cNvSpPr/>
          <p:nvPr/>
        </p:nvSpPr>
        <p:spPr>
          <a:xfrm>
            <a:off x="3548397" y="5456358"/>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9900FF"/>
                </a:solidFill>
              </a:rPr>
              <a:t>6</a:t>
            </a:r>
          </a:p>
        </p:txBody>
      </p:sp>
      <p:sp>
        <p:nvSpPr>
          <p:cNvPr id="27" name="Прямоугольник 26"/>
          <p:cNvSpPr/>
          <p:nvPr/>
        </p:nvSpPr>
        <p:spPr>
          <a:xfrm>
            <a:off x="2988578" y="5456358"/>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99FF"/>
                </a:solidFill>
              </a:rPr>
              <a:t>5</a:t>
            </a:r>
          </a:p>
        </p:txBody>
      </p:sp>
      <p:sp>
        <p:nvSpPr>
          <p:cNvPr id="28" name="Прямоугольник 27"/>
          <p:cNvSpPr/>
          <p:nvPr/>
        </p:nvSpPr>
        <p:spPr>
          <a:xfrm>
            <a:off x="2427498" y="5456358"/>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sp>
        <p:nvSpPr>
          <p:cNvPr id="29" name="Прямоугольник 28"/>
          <p:cNvSpPr/>
          <p:nvPr/>
        </p:nvSpPr>
        <p:spPr>
          <a:xfrm>
            <a:off x="1007604" y="4941168"/>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30" name="Прямоугольник 29"/>
          <p:cNvSpPr/>
          <p:nvPr/>
        </p:nvSpPr>
        <p:spPr>
          <a:xfrm>
            <a:off x="1560636" y="4941168"/>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31" name="Прямоугольник 30"/>
          <p:cNvSpPr/>
          <p:nvPr/>
        </p:nvSpPr>
        <p:spPr>
          <a:xfrm>
            <a:off x="2151342" y="4941168"/>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32" name="Прямоугольник 31"/>
          <p:cNvSpPr/>
          <p:nvPr/>
        </p:nvSpPr>
        <p:spPr>
          <a:xfrm>
            <a:off x="4486931" y="4951665"/>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7</a:t>
            </a:r>
          </a:p>
        </p:txBody>
      </p:sp>
      <p:sp>
        <p:nvSpPr>
          <p:cNvPr id="33" name="Прямоугольник 32"/>
          <p:cNvSpPr/>
          <p:nvPr/>
        </p:nvSpPr>
        <p:spPr>
          <a:xfrm>
            <a:off x="3914275" y="4936628"/>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9900FF"/>
                </a:solidFill>
              </a:rPr>
              <a:t>6</a:t>
            </a:r>
          </a:p>
        </p:txBody>
      </p:sp>
      <p:sp>
        <p:nvSpPr>
          <p:cNvPr id="34" name="Прямоугольник 33"/>
          <p:cNvSpPr/>
          <p:nvPr/>
        </p:nvSpPr>
        <p:spPr>
          <a:xfrm>
            <a:off x="3336482" y="4941168"/>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99FF"/>
                </a:solidFill>
              </a:rPr>
              <a:t>5</a:t>
            </a:r>
          </a:p>
        </p:txBody>
      </p:sp>
      <p:sp>
        <p:nvSpPr>
          <p:cNvPr id="35" name="Прямоугольник 34"/>
          <p:cNvSpPr/>
          <p:nvPr/>
        </p:nvSpPr>
        <p:spPr>
          <a:xfrm>
            <a:off x="2752253" y="4941168"/>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sp>
        <p:nvSpPr>
          <p:cNvPr id="36" name="Прямоугольник 35"/>
          <p:cNvSpPr/>
          <p:nvPr/>
        </p:nvSpPr>
        <p:spPr>
          <a:xfrm>
            <a:off x="4188706" y="4437112"/>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6</a:t>
            </a:r>
          </a:p>
        </p:txBody>
      </p:sp>
      <p:sp>
        <p:nvSpPr>
          <p:cNvPr id="37" name="Прямоугольник 36"/>
          <p:cNvSpPr/>
          <p:nvPr/>
        </p:nvSpPr>
        <p:spPr>
          <a:xfrm>
            <a:off x="3626621" y="4437112"/>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99FF"/>
                </a:solidFill>
              </a:rPr>
              <a:t>5</a:t>
            </a:r>
          </a:p>
        </p:txBody>
      </p:sp>
      <p:sp>
        <p:nvSpPr>
          <p:cNvPr id="38" name="Прямоугольник 37"/>
          <p:cNvSpPr/>
          <p:nvPr/>
        </p:nvSpPr>
        <p:spPr>
          <a:xfrm>
            <a:off x="3044341" y="4437112"/>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sp>
        <p:nvSpPr>
          <p:cNvPr id="40" name="Прямоугольник 39"/>
          <p:cNvSpPr/>
          <p:nvPr/>
        </p:nvSpPr>
        <p:spPr>
          <a:xfrm>
            <a:off x="1812664" y="5445224"/>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44" name="Прямоугольник 43"/>
          <p:cNvSpPr/>
          <p:nvPr/>
        </p:nvSpPr>
        <p:spPr>
          <a:xfrm>
            <a:off x="683568" y="544522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45" name="Прямоугольник 44"/>
          <p:cNvSpPr/>
          <p:nvPr/>
        </p:nvSpPr>
        <p:spPr>
          <a:xfrm>
            <a:off x="1259632" y="5445224"/>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cxnSp>
        <p:nvCxnSpPr>
          <p:cNvPr id="61" name="Прямая соединительная линия 60"/>
          <p:cNvCxnSpPr/>
          <p:nvPr/>
        </p:nvCxnSpPr>
        <p:spPr>
          <a:xfrm>
            <a:off x="5220072" y="764704"/>
            <a:ext cx="72008" cy="5328592"/>
          </a:xfrm>
          <a:prstGeom prst="line">
            <a:avLst/>
          </a:prstGeom>
        </p:spPr>
        <p:style>
          <a:lnRef idx="2">
            <a:schemeClr val="accent6"/>
          </a:lnRef>
          <a:fillRef idx="0">
            <a:schemeClr val="accent6"/>
          </a:fillRef>
          <a:effectRef idx="1">
            <a:schemeClr val="accent6"/>
          </a:effectRef>
          <a:fontRef idx="minor">
            <a:schemeClr val="tx1"/>
          </a:fontRef>
        </p:style>
      </p:cxnSp>
      <p:pic>
        <p:nvPicPr>
          <p:cNvPr id="67" name="Рисунок 66"/>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755926" y="4646101"/>
            <a:ext cx="1782746" cy="1260372"/>
          </a:xfrm>
          <a:prstGeom prst="rect">
            <a:avLst/>
          </a:prstGeom>
        </p:spPr>
      </p:pic>
      <p:pic>
        <p:nvPicPr>
          <p:cNvPr id="68" name="Рисунок 67"/>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a:ext>
            </a:extLst>
          </a:blip>
          <a:srcRect/>
          <a:stretch/>
        </p:blipFill>
        <p:spPr>
          <a:xfrm>
            <a:off x="5376086" y="3477996"/>
            <a:ext cx="1785737" cy="1190798"/>
          </a:xfrm>
          <a:prstGeom prst="rect">
            <a:avLst/>
          </a:prstGeom>
        </p:spPr>
      </p:pic>
      <p:pic>
        <p:nvPicPr>
          <p:cNvPr id="69" name="Рисунок 68"/>
          <p:cNvPicPr>
            <a:picLocks noChangeAspect="1"/>
          </p:cNvPicPr>
          <p:nvPr/>
        </p:nvPicPr>
        <p:blipFill rotWithShape="1">
          <a:blip r:embed="rId7" cstate="email">
            <a:extLst>
              <a:ext uri="{BEBA8EAE-BF5A-486C-A8C5-ECC9F3942E4B}">
                <a14:imgProps xmlns:a14="http://schemas.microsoft.com/office/drawing/2010/main">
                  <a14:imgLayer r:embed="rId8">
                    <a14:imgEffect>
                      <a14:brightnessContrast contrast="20000"/>
                    </a14:imgEffect>
                  </a14:imgLayer>
                </a14:imgProps>
              </a:ext>
              <a:ext uri="{28A0092B-C50C-407E-A947-70E740481C1C}">
                <a14:useLocalDpi xmlns:a14="http://schemas.microsoft.com/office/drawing/2010/main"/>
              </a:ext>
            </a:extLst>
          </a:blip>
          <a:srcRect/>
          <a:stretch/>
        </p:blipFill>
        <p:spPr>
          <a:xfrm>
            <a:off x="6794123" y="2327902"/>
            <a:ext cx="1810327" cy="1229721"/>
          </a:xfrm>
          <a:prstGeom prst="rect">
            <a:avLst/>
          </a:prstGeom>
        </p:spPr>
      </p:pic>
      <p:pic>
        <p:nvPicPr>
          <p:cNvPr id="70" name="Рисунок 69"/>
          <p:cNvPicPr>
            <a:picLocks noChangeAspect="1"/>
          </p:cNvPicPr>
          <p:nvPr/>
        </p:nvPicPr>
        <p:blipFill rotWithShape="1">
          <a:blip r:embed="rId9" cstate="email">
            <a:extLst>
              <a:ext uri="{BEBA8EAE-BF5A-486C-A8C5-ECC9F3942E4B}">
                <a14:imgProps xmlns:a14="http://schemas.microsoft.com/office/drawing/2010/main">
                  <a14:imgLayer r:embed="rId10">
                    <a14:imgEffect>
                      <a14:brightnessContrast contrast="40000"/>
                    </a14:imgEffect>
                  </a14:imgLayer>
                </a14:imgProps>
              </a:ext>
              <a:ext uri="{28A0092B-C50C-407E-A947-70E740481C1C}">
                <a14:useLocalDpi xmlns:a14="http://schemas.microsoft.com/office/drawing/2010/main"/>
              </a:ext>
            </a:extLst>
          </a:blip>
          <a:srcRect/>
          <a:stretch/>
        </p:blipFill>
        <p:spPr>
          <a:xfrm>
            <a:off x="5292081" y="1539554"/>
            <a:ext cx="1789189" cy="1215362"/>
          </a:xfrm>
          <a:prstGeom prst="rect">
            <a:avLst/>
          </a:prstGeom>
        </p:spPr>
      </p:pic>
      <p:pic>
        <p:nvPicPr>
          <p:cNvPr id="71" name="Picture 2"/>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5436096" y="769126"/>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6762055" y="2348880"/>
            <a:ext cx="1810327" cy="12112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421488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up)">
                                      <p:cBhvr>
                                        <p:cTn id="7" dur="500"/>
                                        <p:tgtEl>
                                          <p:spTgt spid="7">
                                            <p:txEl>
                                              <p:pRg st="1" end="1"/>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wipe(up)">
                                      <p:cBhvr>
                                        <p:cTn id="10" dur="500"/>
                                        <p:tgtEl>
                                          <p:spTgt spid="7">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arn(outVertical)">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38304" y="-949702"/>
            <a:ext cx="6496256" cy="8784975"/>
          </a:xfrm>
          <a:prstGeom prst="rect">
            <a:avLst/>
          </a:prstGeom>
        </p:spPr>
      </p:pic>
      <p:sp>
        <p:nvSpPr>
          <p:cNvPr id="7" name="Прямоугольник 6"/>
          <p:cNvSpPr/>
          <p:nvPr/>
        </p:nvSpPr>
        <p:spPr>
          <a:xfrm>
            <a:off x="539553" y="634473"/>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t>         </a:t>
            </a:r>
          </a:p>
          <a:p>
            <a:endParaRPr lang="ru-RU" sz="2000" b="1" dirty="0"/>
          </a:p>
          <a:p>
            <a:r>
              <a:rPr lang="ru-RU" sz="2000" b="1" dirty="0" smtClean="0"/>
              <a:t>         - По  какому  признаку   </a:t>
            </a:r>
            <a:r>
              <a:rPr lang="ru-RU" sz="2000" b="1" dirty="0" err="1" smtClean="0"/>
              <a:t>ма</a:t>
            </a:r>
            <a:r>
              <a:rPr lang="ru-RU" sz="2000" b="1" dirty="0" smtClean="0"/>
              <a:t>-</a:t>
            </a:r>
          </a:p>
          <a:p>
            <a:r>
              <a:rPr lang="ru-RU" sz="2000" b="1" dirty="0" smtClean="0"/>
              <a:t>   шины  разбили  на  две  группы?</a:t>
            </a:r>
            <a:endParaRPr lang="ru-RU" sz="2000" b="1" dirty="0"/>
          </a:p>
          <a:p>
            <a:r>
              <a:rPr lang="ru-RU" sz="2000" b="1" dirty="0" smtClean="0"/>
              <a:t>        </a:t>
            </a:r>
          </a:p>
          <a:p>
            <a:r>
              <a:rPr lang="ru-RU" sz="2000" b="1" dirty="0" smtClean="0"/>
              <a:t>        - Что  обозначают  цифры  3,         </a:t>
            </a:r>
            <a:endParaRPr lang="ru-RU" sz="2000" b="1" dirty="0"/>
          </a:p>
          <a:p>
            <a:r>
              <a:rPr lang="ru-RU" sz="2000" b="1" dirty="0" smtClean="0"/>
              <a:t>   5,  8  на  этих  рисунках?</a:t>
            </a:r>
          </a:p>
          <a:p>
            <a:endParaRPr lang="ru-RU" sz="2000" b="1" dirty="0"/>
          </a:p>
          <a:p>
            <a:r>
              <a:rPr lang="ru-RU" sz="2000" b="1" dirty="0" smtClean="0"/>
              <a:t>         - Опиши  картинки.  Расскажи,</a:t>
            </a:r>
          </a:p>
          <a:p>
            <a:r>
              <a:rPr lang="ru-RU" sz="2000" b="1" dirty="0" smtClean="0"/>
              <a:t>        где  находится  мяч,  </a:t>
            </a:r>
            <a:r>
              <a:rPr lang="ru-RU" sz="2000" b="1" dirty="0" err="1" smtClean="0"/>
              <a:t>исполь</a:t>
            </a:r>
            <a:r>
              <a:rPr lang="ru-RU" sz="2000" b="1" dirty="0" smtClean="0"/>
              <a:t>-</a:t>
            </a:r>
            <a:endParaRPr lang="ru-RU" sz="2000" b="1" dirty="0"/>
          </a:p>
          <a:p>
            <a:r>
              <a:rPr lang="ru-RU" sz="2000" b="1" dirty="0" smtClean="0"/>
              <a:t>        зуя  слова  </a:t>
            </a:r>
            <a:r>
              <a:rPr lang="ru-RU" sz="2000" b="1" i="1" dirty="0" smtClean="0">
                <a:solidFill>
                  <a:srgbClr val="0033CC"/>
                </a:solidFill>
              </a:rPr>
              <a:t>на</a:t>
            </a:r>
            <a:r>
              <a:rPr lang="ru-RU" sz="2000" b="1" dirty="0" smtClean="0"/>
              <a:t>,  </a:t>
            </a:r>
            <a:r>
              <a:rPr lang="ru-RU" sz="2000" b="1" i="1" dirty="0" smtClean="0">
                <a:solidFill>
                  <a:srgbClr val="0033CC"/>
                </a:solidFill>
              </a:rPr>
              <a:t>под</a:t>
            </a:r>
            <a:r>
              <a:rPr lang="ru-RU" sz="2000" b="1" dirty="0" smtClean="0"/>
              <a:t>,  </a:t>
            </a:r>
            <a:r>
              <a:rPr lang="ru-RU" sz="2000" b="1" i="1" dirty="0" smtClean="0">
                <a:solidFill>
                  <a:srgbClr val="0033CC"/>
                </a:solidFill>
              </a:rPr>
              <a:t>перед</a:t>
            </a:r>
            <a:r>
              <a:rPr lang="ru-RU" sz="2000" b="1" dirty="0" smtClean="0"/>
              <a:t>,  </a:t>
            </a:r>
            <a:r>
              <a:rPr lang="ru-RU" sz="2000" b="1" i="1" dirty="0" smtClean="0">
                <a:solidFill>
                  <a:srgbClr val="0033CC"/>
                </a:solidFill>
              </a:rPr>
              <a:t>в</a:t>
            </a:r>
            <a:r>
              <a:rPr lang="ru-RU" sz="2000" b="1" dirty="0" smtClean="0"/>
              <a:t>,</a:t>
            </a:r>
          </a:p>
          <a:p>
            <a:r>
              <a:rPr lang="ru-RU" sz="2000" b="1" dirty="0" smtClean="0"/>
              <a:t>        </a:t>
            </a:r>
            <a:r>
              <a:rPr lang="ru-RU" sz="2000" b="1" i="1" dirty="0" smtClean="0">
                <a:solidFill>
                  <a:srgbClr val="0033CC"/>
                </a:solidFill>
              </a:rPr>
              <a:t>рядом</a:t>
            </a:r>
            <a:r>
              <a:rPr lang="ru-RU" sz="2000" b="1" dirty="0" smtClean="0"/>
              <a:t>,  </a:t>
            </a:r>
            <a:r>
              <a:rPr lang="ru-RU" sz="2000" b="1" i="1" dirty="0" smtClean="0">
                <a:solidFill>
                  <a:srgbClr val="0033CC"/>
                </a:solidFill>
              </a:rPr>
              <a:t>за</a:t>
            </a:r>
            <a:r>
              <a:rPr lang="ru-RU" sz="2000" b="1" dirty="0" smtClean="0"/>
              <a:t>.</a:t>
            </a:r>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a:p>
        </p:txBody>
      </p:sp>
      <p:pic>
        <p:nvPicPr>
          <p:cNvPr id="3" name="Рисунок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782777" y="4447852"/>
            <a:ext cx="3691658" cy="1554778"/>
          </a:xfrm>
          <a:prstGeom prst="rect">
            <a:avLst/>
          </a:prstGeom>
        </p:spPr>
      </p:pic>
      <p:pic>
        <p:nvPicPr>
          <p:cNvPr id="6" name="Рисунок 5"/>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a:ext>
            </a:extLst>
          </a:blip>
          <a:srcRect/>
          <a:stretch/>
        </p:blipFill>
        <p:spPr>
          <a:xfrm>
            <a:off x="4782777" y="2775473"/>
            <a:ext cx="3732904" cy="1445615"/>
          </a:xfrm>
          <a:prstGeom prst="rect">
            <a:avLst/>
          </a:prstGeom>
        </p:spPr>
      </p:pic>
      <p:pic>
        <p:nvPicPr>
          <p:cNvPr id="8" name="Рисунок 7"/>
          <p:cNvPicPr>
            <a:picLocks noChangeAspect="1"/>
          </p:cNvPicPr>
          <p:nvPr/>
        </p:nvPicPr>
        <p:blipFill rotWithShape="1">
          <a:blip r:embed="rId7" cstate="email">
            <a:extLst>
              <a:ext uri="{BEBA8EAE-BF5A-486C-A8C5-ECC9F3942E4B}">
                <a14:imgProps xmlns:a14="http://schemas.microsoft.com/office/drawing/2010/main">
                  <a14:imgLayer r:embed="rId8">
                    <a14:imgEffect>
                      <a14:brightnessContrast contrast="20000"/>
                    </a14:imgEffect>
                  </a14:imgLayer>
                </a14:imgProps>
              </a:ext>
              <a:ext uri="{28A0092B-C50C-407E-A947-70E740481C1C}">
                <a14:useLocalDpi xmlns:a14="http://schemas.microsoft.com/office/drawing/2010/main"/>
              </a:ext>
            </a:extLst>
          </a:blip>
          <a:srcRect/>
          <a:stretch/>
        </p:blipFill>
        <p:spPr>
          <a:xfrm>
            <a:off x="4766226" y="1052736"/>
            <a:ext cx="3732904" cy="1475293"/>
          </a:xfrm>
          <a:prstGeom prst="rect">
            <a:avLst/>
          </a:prstGeom>
        </p:spPr>
      </p:pic>
      <p:pic>
        <p:nvPicPr>
          <p:cNvPr id="9" name="Рисунок 8"/>
          <p:cNvPicPr>
            <a:picLocks noChangeAspect="1"/>
          </p:cNvPicPr>
          <p:nvPr/>
        </p:nvPicPr>
        <p:blipFill rotWithShape="1">
          <a:blip r:embed="rId9" cstate="email">
            <a:extLst>
              <a:ext uri="{BEBA8EAE-BF5A-486C-A8C5-ECC9F3942E4B}">
                <a14:imgProps xmlns:a14="http://schemas.microsoft.com/office/drawing/2010/main">
                  <a14:imgLayer r:embed="rId10">
                    <a14:imgEffect>
                      <a14:brightnessContrast contrast="20000"/>
                    </a14:imgEffect>
                  </a14:imgLayer>
                </a14:imgProps>
              </a:ext>
              <a:ext uri="{28A0092B-C50C-407E-A947-70E740481C1C}">
                <a14:useLocalDpi xmlns:a14="http://schemas.microsoft.com/office/drawing/2010/main"/>
              </a:ext>
            </a:extLst>
          </a:blip>
          <a:srcRect/>
          <a:stretch/>
        </p:blipFill>
        <p:spPr>
          <a:xfrm>
            <a:off x="3002255" y="5225241"/>
            <a:ext cx="1092149" cy="872812"/>
          </a:xfrm>
          <a:prstGeom prst="rect">
            <a:avLst/>
          </a:prstGeom>
        </p:spPr>
      </p:pic>
      <p:pic>
        <p:nvPicPr>
          <p:cNvPr id="10" name="Рисунок 9"/>
          <p:cNvPicPr>
            <a:picLocks noChangeAspect="1"/>
          </p:cNvPicPr>
          <p:nvPr/>
        </p:nvPicPr>
        <p:blipFill rotWithShape="1">
          <a:blip r:embed="rId11" cstate="email">
            <a:extLst>
              <a:ext uri="{BEBA8EAE-BF5A-486C-A8C5-ECC9F3942E4B}">
                <a14:imgProps xmlns:a14="http://schemas.microsoft.com/office/drawing/2010/main">
                  <a14:imgLayer r:embed="rId12">
                    <a14:imgEffect>
                      <a14:brightnessContrast contrast="20000"/>
                    </a14:imgEffect>
                  </a14:imgLayer>
                </a14:imgProps>
              </a:ext>
              <a:ext uri="{28A0092B-C50C-407E-A947-70E740481C1C}">
                <a14:useLocalDpi xmlns:a14="http://schemas.microsoft.com/office/drawing/2010/main"/>
              </a:ext>
            </a:extLst>
          </a:blip>
          <a:srcRect/>
          <a:stretch/>
        </p:blipFill>
        <p:spPr>
          <a:xfrm>
            <a:off x="1850128" y="5225240"/>
            <a:ext cx="1021984" cy="869921"/>
          </a:xfrm>
          <a:prstGeom prst="rect">
            <a:avLst/>
          </a:prstGeom>
        </p:spPr>
      </p:pic>
      <p:pic>
        <p:nvPicPr>
          <p:cNvPr id="11" name="Рисунок 10"/>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697999" y="5225241"/>
            <a:ext cx="1024473" cy="869921"/>
          </a:xfrm>
          <a:prstGeom prst="rect">
            <a:avLst/>
          </a:prstGeom>
        </p:spPr>
      </p:pic>
      <p:pic>
        <p:nvPicPr>
          <p:cNvPr id="12" name="Рисунок 11"/>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1850129" y="4221088"/>
            <a:ext cx="1021984" cy="848282"/>
          </a:xfrm>
          <a:prstGeom prst="rect">
            <a:avLst/>
          </a:prstGeom>
        </p:spPr>
      </p:pic>
      <p:pic>
        <p:nvPicPr>
          <p:cNvPr id="13" name="Рисунок 12"/>
          <p:cNvPicPr>
            <a:picLocks noChangeAspect="1"/>
          </p:cNvPicPr>
          <p:nvPr/>
        </p:nvPicPr>
        <p:blipFill rotWithShape="1">
          <a:blip r:embed="rId15" cstate="email">
            <a:extLst>
              <a:ext uri="{28A0092B-C50C-407E-A947-70E740481C1C}">
                <a14:useLocalDpi xmlns:a14="http://schemas.microsoft.com/office/drawing/2010/main"/>
              </a:ext>
            </a:extLst>
          </a:blip>
          <a:srcRect/>
          <a:stretch/>
        </p:blipFill>
        <p:spPr>
          <a:xfrm>
            <a:off x="727093" y="4221088"/>
            <a:ext cx="1008112" cy="853701"/>
          </a:xfrm>
          <a:prstGeom prst="rect">
            <a:avLst/>
          </a:prstGeom>
        </p:spPr>
      </p:pic>
      <p:pic>
        <p:nvPicPr>
          <p:cNvPr id="14" name="Рисунок 13"/>
          <p:cNvPicPr>
            <a:picLocks noChangeAspect="1"/>
          </p:cNvPicPr>
          <p:nvPr/>
        </p:nvPicPr>
        <p:blipFill rotWithShape="1">
          <a:blip r:embed="rId16" cstate="email">
            <a:extLst>
              <a:ext uri="{28A0092B-C50C-407E-A947-70E740481C1C}">
                <a14:useLocalDpi xmlns:a14="http://schemas.microsoft.com/office/drawing/2010/main"/>
              </a:ext>
            </a:extLst>
          </a:blip>
          <a:srcRect/>
          <a:stretch/>
        </p:blipFill>
        <p:spPr>
          <a:xfrm>
            <a:off x="3074263" y="4216468"/>
            <a:ext cx="1020141" cy="852902"/>
          </a:xfrm>
          <a:prstGeom prst="rect">
            <a:avLst/>
          </a:prstGeom>
        </p:spPr>
      </p:pic>
      <p:cxnSp>
        <p:nvCxnSpPr>
          <p:cNvPr id="17" name="Прямая соединительная линия 16"/>
          <p:cNvCxnSpPr/>
          <p:nvPr/>
        </p:nvCxnSpPr>
        <p:spPr>
          <a:xfrm flipH="1">
            <a:off x="4572001" y="2775473"/>
            <a:ext cx="2" cy="3319688"/>
          </a:xfrm>
          <a:prstGeom prst="line">
            <a:avLst/>
          </a:prstGeom>
        </p:spPr>
        <p:style>
          <a:lnRef idx="2">
            <a:schemeClr val="accent6"/>
          </a:lnRef>
          <a:fillRef idx="0">
            <a:schemeClr val="accent6"/>
          </a:fillRef>
          <a:effectRef idx="1">
            <a:schemeClr val="accent6"/>
          </a:effectRef>
          <a:fontRef idx="minor">
            <a:schemeClr val="tx1"/>
          </a:fontRef>
        </p:style>
      </p:cxnSp>
      <p:pic>
        <p:nvPicPr>
          <p:cNvPr id="16" name="Picture 2"/>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712662" y="873288"/>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740669" y="2708920"/>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Прямая со стрелкой 4"/>
          <p:cNvCxnSpPr/>
          <p:nvPr/>
        </p:nvCxnSpPr>
        <p:spPr>
          <a:xfrm>
            <a:off x="852340" y="1484784"/>
            <a:ext cx="3719661"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0" name="Прямая со стрелкой 19"/>
          <p:cNvCxnSpPr/>
          <p:nvPr/>
        </p:nvCxnSpPr>
        <p:spPr>
          <a:xfrm flipV="1">
            <a:off x="852340" y="2528030"/>
            <a:ext cx="3719661" cy="1"/>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8" name="Прямая со стрелкой 27"/>
          <p:cNvCxnSpPr/>
          <p:nvPr/>
        </p:nvCxnSpPr>
        <p:spPr>
          <a:xfrm>
            <a:off x="880347" y="3140968"/>
            <a:ext cx="0" cy="936104"/>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19694520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left)">
                                      <p:cBhvr>
                                        <p:cTn id="7" dur="500"/>
                                        <p:tgtEl>
                                          <p:spTgt spid="7">
                                            <p:txEl>
                                              <p:pRg st="2" end="2"/>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7">
                                            <p:txEl>
                                              <p:pRg st="3" end="3"/>
                                            </p:txEl>
                                          </p:spTgt>
                                        </p:tgtEl>
                                        <p:attrNameLst>
                                          <p:attrName>style.visibility</p:attrName>
                                        </p:attrNameLst>
                                      </p:cBhvr>
                                      <p:to>
                                        <p:strVal val="visible"/>
                                      </p:to>
                                    </p:set>
                                    <p:animEffect transition="in" filter="wipe(left)">
                                      <p:cBhvr>
                                        <p:cTn id="10" dur="500"/>
                                        <p:tgtEl>
                                          <p:spTgt spid="7">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animEffect transition="in" filter="wipe(left)">
                                      <p:cBhvr>
                                        <p:cTn id="15" dur="500"/>
                                        <p:tgtEl>
                                          <p:spTgt spid="7">
                                            <p:txEl>
                                              <p:pRg st="5" end="5"/>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7">
                                            <p:txEl>
                                              <p:pRg st="6" end="6"/>
                                            </p:txEl>
                                          </p:spTgt>
                                        </p:tgtEl>
                                        <p:attrNameLst>
                                          <p:attrName>style.visibility</p:attrName>
                                        </p:attrNameLst>
                                      </p:cBhvr>
                                      <p:to>
                                        <p:strVal val="visible"/>
                                      </p:to>
                                    </p:set>
                                    <p:animEffect transition="in" filter="wipe(left)">
                                      <p:cBhvr>
                                        <p:cTn id="18" dur="500"/>
                                        <p:tgtEl>
                                          <p:spTgt spid="7">
                                            <p:txEl>
                                              <p:pRg st="6" end="6"/>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7">
                                            <p:txEl>
                                              <p:pRg st="8" end="8"/>
                                            </p:txEl>
                                          </p:spTgt>
                                        </p:tgtEl>
                                        <p:attrNameLst>
                                          <p:attrName>style.visibility</p:attrName>
                                        </p:attrNameLst>
                                      </p:cBhvr>
                                      <p:to>
                                        <p:strVal val="visible"/>
                                      </p:to>
                                    </p:set>
                                    <p:animEffect transition="in" filter="wipe(down)">
                                      <p:cBhvr>
                                        <p:cTn id="23" dur="500"/>
                                        <p:tgtEl>
                                          <p:spTgt spid="7">
                                            <p:txEl>
                                              <p:pRg st="8" end="8"/>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7">
                                            <p:txEl>
                                              <p:pRg st="9" end="9"/>
                                            </p:txEl>
                                          </p:spTgt>
                                        </p:tgtEl>
                                        <p:attrNameLst>
                                          <p:attrName>style.visibility</p:attrName>
                                        </p:attrNameLst>
                                      </p:cBhvr>
                                      <p:to>
                                        <p:strVal val="visible"/>
                                      </p:to>
                                    </p:set>
                                    <p:animEffect transition="in" filter="wipe(down)">
                                      <p:cBhvr>
                                        <p:cTn id="26" dur="500"/>
                                        <p:tgtEl>
                                          <p:spTgt spid="7">
                                            <p:txEl>
                                              <p:pRg st="9" end="9"/>
                                            </p:txEl>
                                          </p:spTgt>
                                        </p:tgtEl>
                                      </p:cBhvr>
                                    </p:animEffect>
                                  </p:childTnLst>
                                </p:cTn>
                              </p:par>
                              <p:par>
                                <p:cTn id="27" presetID="22" presetClass="entr" presetSubtype="4" fill="hold" nodeType="withEffect">
                                  <p:stCondLst>
                                    <p:cond delay="0"/>
                                  </p:stCondLst>
                                  <p:childTnLst>
                                    <p:set>
                                      <p:cBhvr>
                                        <p:cTn id="28" dur="1" fill="hold">
                                          <p:stCondLst>
                                            <p:cond delay="0"/>
                                          </p:stCondLst>
                                        </p:cTn>
                                        <p:tgtEl>
                                          <p:spTgt spid="7">
                                            <p:txEl>
                                              <p:pRg st="10" end="10"/>
                                            </p:txEl>
                                          </p:spTgt>
                                        </p:tgtEl>
                                        <p:attrNameLst>
                                          <p:attrName>style.visibility</p:attrName>
                                        </p:attrNameLst>
                                      </p:cBhvr>
                                      <p:to>
                                        <p:strVal val="visible"/>
                                      </p:to>
                                    </p:set>
                                    <p:animEffect transition="in" filter="wipe(down)">
                                      <p:cBhvr>
                                        <p:cTn id="29" dur="500"/>
                                        <p:tgtEl>
                                          <p:spTgt spid="7">
                                            <p:txEl>
                                              <p:pRg st="10" end="10"/>
                                            </p:txEl>
                                          </p:spTgt>
                                        </p:tgtEl>
                                      </p:cBhvr>
                                    </p:animEffect>
                                  </p:childTnLst>
                                </p:cTn>
                              </p:par>
                              <p:par>
                                <p:cTn id="30" presetID="22" presetClass="entr" presetSubtype="4" fill="hold" nodeType="withEffect">
                                  <p:stCondLst>
                                    <p:cond delay="0"/>
                                  </p:stCondLst>
                                  <p:childTnLst>
                                    <p:set>
                                      <p:cBhvr>
                                        <p:cTn id="31" dur="1" fill="hold">
                                          <p:stCondLst>
                                            <p:cond delay="0"/>
                                          </p:stCondLst>
                                        </p:cTn>
                                        <p:tgtEl>
                                          <p:spTgt spid="7">
                                            <p:txEl>
                                              <p:pRg st="11" end="11"/>
                                            </p:txEl>
                                          </p:spTgt>
                                        </p:tgtEl>
                                        <p:attrNameLst>
                                          <p:attrName>style.visibility</p:attrName>
                                        </p:attrNameLst>
                                      </p:cBhvr>
                                      <p:to>
                                        <p:strVal val="visible"/>
                                      </p:to>
                                    </p:set>
                                    <p:animEffect transition="in" filter="wipe(down)">
                                      <p:cBhvr>
                                        <p:cTn id="32" dur="500"/>
                                        <p:tgtEl>
                                          <p:spTgt spid="7">
                                            <p:txEl>
                                              <p:pRg st="11" end="1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39552"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t>         - Что  обозначает  цифра  9 ?</a:t>
            </a:r>
          </a:p>
          <a:p>
            <a:endParaRPr lang="ru-RU" sz="2000" b="1" dirty="0"/>
          </a:p>
          <a:p>
            <a:r>
              <a:rPr lang="ru-RU" sz="2000" b="1" i="1" dirty="0" smtClean="0">
                <a:solidFill>
                  <a:srgbClr val="0033CC"/>
                </a:solidFill>
              </a:rPr>
              <a:t>   - Цифра  9  обозначает  ДЕВЯТЬ  предметов?</a:t>
            </a:r>
          </a:p>
          <a:p>
            <a:endParaRPr lang="ru-RU" sz="2000" b="1" dirty="0"/>
          </a:p>
          <a:p>
            <a:r>
              <a:rPr lang="ru-RU" sz="2000" b="1" dirty="0" smtClean="0"/>
              <a:t>        - Сосчитай  предметы.</a:t>
            </a:r>
          </a:p>
          <a:p>
            <a:endParaRPr lang="ru-RU" dirty="0"/>
          </a:p>
          <a:p>
            <a:r>
              <a:rPr lang="ru-RU" dirty="0" smtClean="0"/>
              <a:t>  </a:t>
            </a:r>
            <a:endParaRPr lang="ru-RU" dirty="0"/>
          </a:p>
        </p:txBody>
      </p:sp>
      <p:pic>
        <p:nvPicPr>
          <p:cNvPr id="5" name="Рисунок 4"/>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7162851" y="867888"/>
            <a:ext cx="1318873" cy="1405460"/>
          </a:xfrm>
          <a:prstGeom prst="rect">
            <a:avLst/>
          </a:prstGeom>
        </p:spPr>
      </p:pic>
      <p:sp>
        <p:nvSpPr>
          <p:cNvPr id="6" name="Прямоугольник 5"/>
          <p:cNvSpPr/>
          <p:nvPr/>
        </p:nvSpPr>
        <p:spPr>
          <a:xfrm>
            <a:off x="640815" y="764704"/>
            <a:ext cx="1469929" cy="1508644"/>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b="1" dirty="0"/>
              <a:t>9</a:t>
            </a:r>
          </a:p>
        </p:txBody>
      </p:sp>
      <p:pic>
        <p:nvPicPr>
          <p:cNvPr id="2" name="Рисунок 1"/>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a:xfrm rot="5400000">
            <a:off x="6500520" y="4323135"/>
            <a:ext cx="2182162" cy="1513876"/>
          </a:xfrm>
          <a:prstGeom prst="rect">
            <a:avLst/>
          </a:prstGeom>
        </p:spPr>
      </p:pic>
      <p:pic>
        <p:nvPicPr>
          <p:cNvPr id="8" name="Рисунок 7"/>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2771800" y="4046547"/>
            <a:ext cx="1610869" cy="2142239"/>
          </a:xfrm>
          <a:prstGeom prst="rect">
            <a:avLst/>
          </a:prstGeom>
        </p:spPr>
      </p:pic>
      <p:pic>
        <p:nvPicPr>
          <p:cNvPr id="9" name="Рисунок 8"/>
          <p:cNvPicPr>
            <a:picLocks noChangeAspect="1"/>
          </p:cNvPicPr>
          <p:nvPr/>
        </p:nvPicPr>
        <p:blipFill rotWithShape="1">
          <a:blip r:embed="rId9" cstate="email">
            <a:extLst>
              <a:ext uri="{BEBA8EAE-BF5A-486C-A8C5-ECC9F3942E4B}">
                <a14:imgProps xmlns:a14="http://schemas.microsoft.com/office/drawing/2010/main">
                  <a14:imgLayer r:embed="rId10">
                    <a14:imgEffect>
                      <a14:brightnessContrast contrast="20000"/>
                    </a14:imgEffect>
                  </a14:imgLayer>
                </a14:imgProps>
              </a:ext>
              <a:ext uri="{28A0092B-C50C-407E-A947-70E740481C1C}">
                <a14:useLocalDpi xmlns:a14="http://schemas.microsoft.com/office/drawing/2010/main"/>
              </a:ext>
            </a:extLst>
          </a:blip>
          <a:srcRect/>
          <a:stretch/>
        </p:blipFill>
        <p:spPr>
          <a:xfrm>
            <a:off x="827584" y="4067193"/>
            <a:ext cx="1584176" cy="2142125"/>
          </a:xfrm>
          <a:prstGeom prst="rect">
            <a:avLst/>
          </a:prstGeom>
        </p:spPr>
      </p:pic>
      <p:pic>
        <p:nvPicPr>
          <p:cNvPr id="10" name="Рисунок 9"/>
          <p:cNvPicPr>
            <a:picLocks noChangeAspect="1"/>
          </p:cNvPicPr>
          <p:nvPr/>
        </p:nvPicPr>
        <p:blipFill rotWithShape="1">
          <a:blip r:embed="rId11" cstate="email">
            <a:extLst>
              <a:ext uri="{BEBA8EAE-BF5A-486C-A8C5-ECC9F3942E4B}">
                <a14:imgProps xmlns:a14="http://schemas.microsoft.com/office/drawing/2010/main">
                  <a14:imgLayer r:embed="rId12">
                    <a14:imgEffect>
                      <a14:brightnessContrast contrast="20000"/>
                    </a14:imgEffect>
                  </a14:imgLayer>
                </a14:imgProps>
              </a:ext>
              <a:ext uri="{28A0092B-C50C-407E-A947-70E740481C1C}">
                <a14:useLocalDpi xmlns:a14="http://schemas.microsoft.com/office/drawing/2010/main"/>
              </a:ext>
            </a:extLst>
          </a:blip>
          <a:srcRect/>
          <a:stretch/>
        </p:blipFill>
        <p:spPr>
          <a:xfrm>
            <a:off x="3126838" y="921976"/>
            <a:ext cx="3334871" cy="1194099"/>
          </a:xfrm>
          <a:prstGeom prst="rect">
            <a:avLst/>
          </a:prstGeom>
        </p:spPr>
      </p:pic>
      <p:pic>
        <p:nvPicPr>
          <p:cNvPr id="11" name="Рисунок 10"/>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4807644" y="3980390"/>
            <a:ext cx="1584176" cy="2205422"/>
          </a:xfrm>
          <a:prstGeom prst="rect">
            <a:avLst/>
          </a:prstGeom>
        </p:spPr>
      </p:pic>
      <p:pic>
        <p:nvPicPr>
          <p:cNvPr id="12" name="Picture 2"/>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687905" y="2420888"/>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84304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wipe(left)">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wipe(left)">
                                      <p:cBhvr>
                                        <p:cTn id="17" dur="500"/>
                                        <p:tgtEl>
                                          <p:spTgt spid="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54288"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t>          - Назови  и  покажи  все    </a:t>
            </a:r>
          </a:p>
          <a:p>
            <a:r>
              <a:rPr lang="ru-RU" sz="2000" b="1" dirty="0" smtClean="0"/>
              <a:t>            цифры  по  порядку,  </a:t>
            </a:r>
            <a:endParaRPr lang="ru-RU" sz="2000" b="1" dirty="0"/>
          </a:p>
          <a:p>
            <a:r>
              <a:rPr lang="ru-RU" sz="2000" b="1" dirty="0" smtClean="0"/>
              <a:t>            начиная  с  единицы.</a:t>
            </a:r>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r>
              <a:rPr lang="ru-RU" sz="2000" b="1" dirty="0" smtClean="0"/>
              <a:t>   - Расскажи  по  картинкам,  как </a:t>
            </a:r>
          </a:p>
          <a:p>
            <a:r>
              <a:rPr lang="ru-RU" sz="2000" b="1" dirty="0" smtClean="0"/>
              <a:t>  можно  получить  число  9 ?</a:t>
            </a:r>
            <a:endParaRPr lang="ru-RU" sz="2000" b="1" dirty="0"/>
          </a:p>
          <a:p>
            <a:endParaRPr lang="ru-RU" sz="2000" b="1" dirty="0" smtClean="0"/>
          </a:p>
          <a:p>
            <a:endParaRPr lang="ru-RU" sz="2000" b="1" dirty="0"/>
          </a:p>
          <a:p>
            <a:endParaRPr lang="ru-RU" sz="2000" b="1" dirty="0" smtClean="0"/>
          </a:p>
          <a:p>
            <a:endParaRPr lang="ru-RU" sz="2000" b="1" dirty="0"/>
          </a:p>
        </p:txBody>
      </p:sp>
      <p:pic>
        <p:nvPicPr>
          <p:cNvPr id="5" name="Рисунок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27984" y="692696"/>
            <a:ext cx="3892562" cy="5472608"/>
          </a:xfrm>
          <a:prstGeom prst="rect">
            <a:avLst/>
          </a:prstGeom>
        </p:spPr>
      </p:pic>
      <p:pic>
        <p:nvPicPr>
          <p:cNvPr id="2" name="Рисунок 1"/>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a:ext>
            </a:extLst>
          </a:blip>
          <a:srcRect/>
          <a:stretch/>
        </p:blipFill>
        <p:spPr>
          <a:xfrm>
            <a:off x="983115" y="1659649"/>
            <a:ext cx="2982799" cy="1836776"/>
          </a:xfrm>
          <a:prstGeom prst="rect">
            <a:avLst/>
          </a:prstGeom>
        </p:spPr>
      </p:pic>
      <p:pic>
        <p:nvPicPr>
          <p:cNvPr id="8" name="Picture 2"/>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827584" y="914462"/>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Прямая со стрелкой 8"/>
          <p:cNvCxnSpPr/>
          <p:nvPr/>
        </p:nvCxnSpPr>
        <p:spPr>
          <a:xfrm>
            <a:off x="687905" y="3933056"/>
            <a:ext cx="3581993"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0" name="Прямая соединительная линия 9"/>
          <p:cNvCxnSpPr/>
          <p:nvPr/>
        </p:nvCxnSpPr>
        <p:spPr>
          <a:xfrm>
            <a:off x="4139952" y="836712"/>
            <a:ext cx="0" cy="2584518"/>
          </a:xfrm>
          <a:prstGeom prst="line">
            <a:avLst/>
          </a:prstGeom>
        </p:spPr>
        <p:style>
          <a:lnRef idx="2">
            <a:schemeClr val="accent6"/>
          </a:lnRef>
          <a:fillRef idx="0">
            <a:schemeClr val="accent6"/>
          </a:fillRef>
          <a:effectRef idx="1">
            <a:schemeClr val="accent6"/>
          </a:effectRef>
          <a:fontRef idx="minor">
            <a:schemeClr val="tx1"/>
          </a:fontRef>
        </p:style>
      </p:cxnSp>
      <p:pic>
        <p:nvPicPr>
          <p:cNvPr id="13" name="Picture 2"/>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87905" y="3753608"/>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Прямоугольник 13"/>
          <p:cNvSpPr/>
          <p:nvPr/>
        </p:nvSpPr>
        <p:spPr>
          <a:xfrm>
            <a:off x="1297494" y="2879461"/>
            <a:ext cx="504056" cy="468624"/>
          </a:xfrm>
          <a:prstGeom prst="rect">
            <a:avLst/>
          </a:prstGeom>
          <a:noFill/>
          <a:ln w="28575">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2143443" y="2864861"/>
            <a:ext cx="504056" cy="497824"/>
          </a:xfrm>
          <a:prstGeom prst="rect">
            <a:avLst/>
          </a:prstGeom>
          <a:noFill/>
          <a:ln w="28575">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p:cNvSpPr/>
          <p:nvPr/>
        </p:nvSpPr>
        <p:spPr>
          <a:xfrm>
            <a:off x="1259632" y="2343725"/>
            <a:ext cx="504056" cy="468624"/>
          </a:xfrm>
          <a:prstGeom prst="rect">
            <a:avLst/>
          </a:prstGeom>
          <a:noFill/>
          <a:ln w="28575">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Прямоугольник 16"/>
          <p:cNvSpPr/>
          <p:nvPr/>
        </p:nvSpPr>
        <p:spPr>
          <a:xfrm>
            <a:off x="1259632" y="1749726"/>
            <a:ext cx="504056" cy="468624"/>
          </a:xfrm>
          <a:prstGeom prst="rect">
            <a:avLst/>
          </a:prstGeom>
          <a:noFill/>
          <a:ln w="28575">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Прямоугольник 17"/>
          <p:cNvSpPr/>
          <p:nvPr/>
        </p:nvSpPr>
        <p:spPr>
          <a:xfrm>
            <a:off x="3059832" y="2894061"/>
            <a:ext cx="504056" cy="468624"/>
          </a:xfrm>
          <a:prstGeom prst="rect">
            <a:avLst/>
          </a:prstGeom>
          <a:noFill/>
          <a:ln w="28575">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Прямоугольник 18"/>
          <p:cNvSpPr/>
          <p:nvPr/>
        </p:nvSpPr>
        <p:spPr>
          <a:xfrm>
            <a:off x="3059832" y="2343725"/>
            <a:ext cx="504056" cy="468624"/>
          </a:xfrm>
          <a:prstGeom prst="rect">
            <a:avLst/>
          </a:prstGeom>
          <a:noFill/>
          <a:ln w="28575">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3059832" y="1767929"/>
            <a:ext cx="504056" cy="468624"/>
          </a:xfrm>
          <a:prstGeom prst="rect">
            <a:avLst/>
          </a:prstGeom>
          <a:noFill/>
          <a:ln w="28575">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рямоугольник 20"/>
          <p:cNvSpPr/>
          <p:nvPr/>
        </p:nvSpPr>
        <p:spPr>
          <a:xfrm>
            <a:off x="2143443" y="2343725"/>
            <a:ext cx="504056" cy="468624"/>
          </a:xfrm>
          <a:prstGeom prst="rect">
            <a:avLst/>
          </a:prstGeom>
          <a:noFill/>
          <a:ln w="28575">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Прямоугольник 21"/>
          <p:cNvSpPr/>
          <p:nvPr/>
        </p:nvSpPr>
        <p:spPr>
          <a:xfrm>
            <a:off x="2121260" y="1749726"/>
            <a:ext cx="504056" cy="468624"/>
          </a:xfrm>
          <a:prstGeom prst="rect">
            <a:avLst/>
          </a:prstGeom>
          <a:noFill/>
          <a:ln w="28575">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Прямоугольник 22"/>
          <p:cNvSpPr/>
          <p:nvPr/>
        </p:nvSpPr>
        <p:spPr>
          <a:xfrm>
            <a:off x="4586736" y="3471002"/>
            <a:ext cx="1713454" cy="10381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Прямоугольник 23"/>
          <p:cNvSpPr/>
          <p:nvPr/>
        </p:nvSpPr>
        <p:spPr>
          <a:xfrm>
            <a:off x="6779096" y="3128373"/>
            <a:ext cx="1058416" cy="2826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Прямоугольник 24"/>
          <p:cNvSpPr/>
          <p:nvPr/>
        </p:nvSpPr>
        <p:spPr>
          <a:xfrm>
            <a:off x="6444208" y="2086160"/>
            <a:ext cx="1728192" cy="10276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Прямоугольник 25"/>
          <p:cNvSpPr/>
          <p:nvPr/>
        </p:nvSpPr>
        <p:spPr>
          <a:xfrm>
            <a:off x="4869242" y="3146394"/>
            <a:ext cx="1058416" cy="2826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Прямоугольник 26"/>
          <p:cNvSpPr/>
          <p:nvPr/>
        </p:nvSpPr>
        <p:spPr>
          <a:xfrm>
            <a:off x="4517337" y="2125341"/>
            <a:ext cx="1782853" cy="1003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Прямоугольник 27"/>
          <p:cNvSpPr/>
          <p:nvPr/>
        </p:nvSpPr>
        <p:spPr>
          <a:xfrm>
            <a:off x="6779096" y="1803554"/>
            <a:ext cx="1058416" cy="2826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Прямоугольник 28"/>
          <p:cNvSpPr/>
          <p:nvPr/>
        </p:nvSpPr>
        <p:spPr>
          <a:xfrm>
            <a:off x="6444208" y="739607"/>
            <a:ext cx="1728192" cy="10283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Прямоугольник 29"/>
          <p:cNvSpPr/>
          <p:nvPr/>
        </p:nvSpPr>
        <p:spPr>
          <a:xfrm>
            <a:off x="4966476" y="1842735"/>
            <a:ext cx="1058416" cy="2826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Прямоугольник 30"/>
          <p:cNvSpPr/>
          <p:nvPr/>
        </p:nvSpPr>
        <p:spPr>
          <a:xfrm>
            <a:off x="4496710" y="739607"/>
            <a:ext cx="1803481" cy="10283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Прямоугольник 31"/>
          <p:cNvSpPr/>
          <p:nvPr/>
        </p:nvSpPr>
        <p:spPr>
          <a:xfrm>
            <a:off x="6779096" y="5910284"/>
            <a:ext cx="1058416" cy="2550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4966476" y="5882698"/>
            <a:ext cx="1058416" cy="2826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Прямоугольник 33"/>
          <p:cNvSpPr/>
          <p:nvPr/>
        </p:nvSpPr>
        <p:spPr>
          <a:xfrm>
            <a:off x="6479791" y="4807891"/>
            <a:ext cx="1724882" cy="10693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Прямоугольник 34"/>
          <p:cNvSpPr/>
          <p:nvPr/>
        </p:nvSpPr>
        <p:spPr>
          <a:xfrm>
            <a:off x="4568342" y="4803288"/>
            <a:ext cx="1731847" cy="10739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Прямоугольник 35"/>
          <p:cNvSpPr/>
          <p:nvPr/>
        </p:nvSpPr>
        <p:spPr>
          <a:xfrm>
            <a:off x="6775234" y="4520683"/>
            <a:ext cx="1058416" cy="2826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Прямоугольник 36"/>
          <p:cNvSpPr/>
          <p:nvPr/>
        </p:nvSpPr>
        <p:spPr>
          <a:xfrm>
            <a:off x="4914255" y="4520683"/>
            <a:ext cx="1058416" cy="2826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a:off x="6444208" y="3471002"/>
            <a:ext cx="1728192" cy="10381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9694520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6" presetClass="entr" presetSubtype="37"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barn(outVertical)">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7">
                                            <p:txEl>
                                              <p:pRg st="12" end="12"/>
                                            </p:txEl>
                                          </p:spTgt>
                                        </p:tgtEl>
                                        <p:attrNameLst>
                                          <p:attrName>style.visibility</p:attrName>
                                        </p:attrNameLst>
                                      </p:cBhvr>
                                      <p:to>
                                        <p:strVal val="visible"/>
                                      </p:to>
                                    </p:set>
                                    <p:animEffect transition="in" filter="wipe(down)">
                                      <p:cBhvr>
                                        <p:cTn id="48" dur="500"/>
                                        <p:tgtEl>
                                          <p:spTgt spid="7">
                                            <p:txEl>
                                              <p:pRg st="12" end="12"/>
                                            </p:txEl>
                                          </p:spTgt>
                                        </p:tgtEl>
                                      </p:cBhvr>
                                    </p:animEffect>
                                  </p:childTnLst>
                                </p:cTn>
                              </p:par>
                              <p:par>
                                <p:cTn id="49" presetID="22" presetClass="entr" presetSubtype="4" fill="hold" nodeType="withEffect">
                                  <p:stCondLst>
                                    <p:cond delay="0"/>
                                  </p:stCondLst>
                                  <p:childTnLst>
                                    <p:set>
                                      <p:cBhvr>
                                        <p:cTn id="50" dur="1" fill="hold">
                                          <p:stCondLst>
                                            <p:cond delay="0"/>
                                          </p:stCondLst>
                                        </p:cTn>
                                        <p:tgtEl>
                                          <p:spTgt spid="7">
                                            <p:txEl>
                                              <p:pRg st="13" end="13"/>
                                            </p:txEl>
                                          </p:spTgt>
                                        </p:tgtEl>
                                        <p:attrNameLst>
                                          <p:attrName>style.visibility</p:attrName>
                                        </p:attrNameLst>
                                      </p:cBhvr>
                                      <p:to>
                                        <p:strVal val="visible"/>
                                      </p:to>
                                    </p:set>
                                    <p:animEffect transition="in" filter="wipe(down)">
                                      <p:cBhvr>
                                        <p:cTn id="51" dur="500"/>
                                        <p:tgtEl>
                                          <p:spTgt spid="7">
                                            <p:txEl>
                                              <p:pRg st="13" end="13"/>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0" nodeType="clickEffect">
                                  <p:stCondLst>
                                    <p:cond delay="0"/>
                                  </p:stCondLst>
                                  <p:childTnLst>
                                    <p:animEffect transition="out" filter="fade">
                                      <p:cBhvr>
                                        <p:cTn id="55" dur="500"/>
                                        <p:tgtEl>
                                          <p:spTgt spid="31"/>
                                        </p:tgtEl>
                                      </p:cBhvr>
                                    </p:animEffect>
                                    <p:set>
                                      <p:cBhvr>
                                        <p:cTn id="56" dur="1" fill="hold">
                                          <p:stCondLst>
                                            <p:cond delay="499"/>
                                          </p:stCondLst>
                                        </p:cTn>
                                        <p:tgtEl>
                                          <p:spTgt spid="31"/>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0" nodeType="clickEffect">
                                  <p:stCondLst>
                                    <p:cond delay="0"/>
                                  </p:stCondLst>
                                  <p:childTnLst>
                                    <p:animEffect transition="out" filter="fade">
                                      <p:cBhvr>
                                        <p:cTn id="60" dur="500"/>
                                        <p:tgtEl>
                                          <p:spTgt spid="30"/>
                                        </p:tgtEl>
                                      </p:cBhvr>
                                    </p:animEffect>
                                    <p:set>
                                      <p:cBhvr>
                                        <p:cTn id="61" dur="1" fill="hold">
                                          <p:stCondLst>
                                            <p:cond delay="499"/>
                                          </p:stCondLst>
                                        </p:cTn>
                                        <p:tgtEl>
                                          <p:spTgt spid="30"/>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grpId="0" nodeType="clickEffect">
                                  <p:stCondLst>
                                    <p:cond delay="0"/>
                                  </p:stCondLst>
                                  <p:childTnLst>
                                    <p:animEffect transition="out" filter="fade">
                                      <p:cBhvr>
                                        <p:cTn id="65" dur="500"/>
                                        <p:tgtEl>
                                          <p:spTgt spid="29"/>
                                        </p:tgtEl>
                                      </p:cBhvr>
                                    </p:animEffect>
                                    <p:set>
                                      <p:cBhvr>
                                        <p:cTn id="66" dur="1" fill="hold">
                                          <p:stCondLst>
                                            <p:cond delay="499"/>
                                          </p:stCondLst>
                                        </p:cTn>
                                        <p:tgtEl>
                                          <p:spTgt spid="29"/>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0" nodeType="clickEffect">
                                  <p:stCondLst>
                                    <p:cond delay="0"/>
                                  </p:stCondLst>
                                  <p:childTnLst>
                                    <p:animEffect transition="out" filter="fade">
                                      <p:cBhvr>
                                        <p:cTn id="70" dur="500"/>
                                        <p:tgtEl>
                                          <p:spTgt spid="28"/>
                                        </p:tgtEl>
                                      </p:cBhvr>
                                    </p:animEffect>
                                    <p:set>
                                      <p:cBhvr>
                                        <p:cTn id="71" dur="1" fill="hold">
                                          <p:stCondLst>
                                            <p:cond delay="499"/>
                                          </p:stCondLst>
                                        </p:cTn>
                                        <p:tgtEl>
                                          <p:spTgt spid="28"/>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10" presetClass="exit" presetSubtype="0" fill="hold" grpId="0" nodeType="clickEffect">
                                  <p:stCondLst>
                                    <p:cond delay="0"/>
                                  </p:stCondLst>
                                  <p:childTnLst>
                                    <p:animEffect transition="out" filter="fade">
                                      <p:cBhvr>
                                        <p:cTn id="75" dur="500"/>
                                        <p:tgtEl>
                                          <p:spTgt spid="27"/>
                                        </p:tgtEl>
                                      </p:cBhvr>
                                    </p:animEffect>
                                    <p:set>
                                      <p:cBhvr>
                                        <p:cTn id="76" dur="1" fill="hold">
                                          <p:stCondLst>
                                            <p:cond delay="499"/>
                                          </p:stCondLst>
                                        </p:cTn>
                                        <p:tgtEl>
                                          <p:spTgt spid="27"/>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grpId="0" nodeType="clickEffect">
                                  <p:stCondLst>
                                    <p:cond delay="0"/>
                                  </p:stCondLst>
                                  <p:childTnLst>
                                    <p:animEffect transition="out" filter="fade">
                                      <p:cBhvr>
                                        <p:cTn id="80" dur="500"/>
                                        <p:tgtEl>
                                          <p:spTgt spid="26"/>
                                        </p:tgtEl>
                                      </p:cBhvr>
                                    </p:animEffect>
                                    <p:set>
                                      <p:cBhvr>
                                        <p:cTn id="81" dur="1" fill="hold">
                                          <p:stCondLst>
                                            <p:cond delay="499"/>
                                          </p:stCondLst>
                                        </p:cTn>
                                        <p:tgtEl>
                                          <p:spTgt spid="26"/>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10" presetClass="exit" presetSubtype="0" fill="hold" grpId="0" nodeType="clickEffect">
                                  <p:stCondLst>
                                    <p:cond delay="0"/>
                                  </p:stCondLst>
                                  <p:childTnLst>
                                    <p:animEffect transition="out" filter="fade">
                                      <p:cBhvr>
                                        <p:cTn id="85" dur="500"/>
                                        <p:tgtEl>
                                          <p:spTgt spid="25"/>
                                        </p:tgtEl>
                                      </p:cBhvr>
                                    </p:animEffect>
                                    <p:set>
                                      <p:cBhvr>
                                        <p:cTn id="86" dur="1" fill="hold">
                                          <p:stCondLst>
                                            <p:cond delay="499"/>
                                          </p:stCondLst>
                                        </p:cTn>
                                        <p:tgtEl>
                                          <p:spTgt spid="25"/>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grpId="0" nodeType="clickEffect">
                                  <p:stCondLst>
                                    <p:cond delay="0"/>
                                  </p:stCondLst>
                                  <p:childTnLst>
                                    <p:animEffect transition="out" filter="fade">
                                      <p:cBhvr>
                                        <p:cTn id="90" dur="500"/>
                                        <p:tgtEl>
                                          <p:spTgt spid="24"/>
                                        </p:tgtEl>
                                      </p:cBhvr>
                                    </p:animEffect>
                                    <p:set>
                                      <p:cBhvr>
                                        <p:cTn id="91" dur="1" fill="hold">
                                          <p:stCondLst>
                                            <p:cond delay="499"/>
                                          </p:stCondLst>
                                        </p:cTn>
                                        <p:tgtEl>
                                          <p:spTgt spid="24"/>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10" presetClass="exit" presetSubtype="0" fill="hold" grpId="0" nodeType="clickEffect">
                                  <p:stCondLst>
                                    <p:cond delay="0"/>
                                  </p:stCondLst>
                                  <p:childTnLst>
                                    <p:animEffect transition="out" filter="fade">
                                      <p:cBhvr>
                                        <p:cTn id="95" dur="500"/>
                                        <p:tgtEl>
                                          <p:spTgt spid="23"/>
                                        </p:tgtEl>
                                      </p:cBhvr>
                                    </p:animEffect>
                                    <p:set>
                                      <p:cBhvr>
                                        <p:cTn id="96" dur="1" fill="hold">
                                          <p:stCondLst>
                                            <p:cond delay="499"/>
                                          </p:stCondLst>
                                        </p:cTn>
                                        <p:tgtEl>
                                          <p:spTgt spid="23"/>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10" presetClass="exit" presetSubtype="0" fill="hold" grpId="0" nodeType="clickEffect">
                                  <p:stCondLst>
                                    <p:cond delay="0"/>
                                  </p:stCondLst>
                                  <p:childTnLst>
                                    <p:animEffect transition="out" filter="fade">
                                      <p:cBhvr>
                                        <p:cTn id="100" dur="500"/>
                                        <p:tgtEl>
                                          <p:spTgt spid="37"/>
                                        </p:tgtEl>
                                      </p:cBhvr>
                                    </p:animEffect>
                                    <p:set>
                                      <p:cBhvr>
                                        <p:cTn id="101" dur="1" fill="hold">
                                          <p:stCondLst>
                                            <p:cond delay="499"/>
                                          </p:stCondLst>
                                        </p:cTn>
                                        <p:tgtEl>
                                          <p:spTgt spid="37"/>
                                        </p:tgtEl>
                                        <p:attrNameLst>
                                          <p:attrName>style.visibility</p:attrName>
                                        </p:attrNameLst>
                                      </p:cBhvr>
                                      <p:to>
                                        <p:strVal val="hidden"/>
                                      </p:to>
                                    </p:set>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grpId="0" nodeType="clickEffect">
                                  <p:stCondLst>
                                    <p:cond delay="0"/>
                                  </p:stCondLst>
                                  <p:childTnLst>
                                    <p:animEffect transition="out" filter="fade">
                                      <p:cBhvr>
                                        <p:cTn id="105" dur="500"/>
                                        <p:tgtEl>
                                          <p:spTgt spid="38"/>
                                        </p:tgtEl>
                                      </p:cBhvr>
                                    </p:animEffect>
                                    <p:set>
                                      <p:cBhvr>
                                        <p:cTn id="106" dur="1" fill="hold">
                                          <p:stCondLst>
                                            <p:cond delay="499"/>
                                          </p:stCondLst>
                                        </p:cTn>
                                        <p:tgtEl>
                                          <p:spTgt spid="38"/>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10" presetClass="exit" presetSubtype="0" fill="hold" grpId="0" nodeType="clickEffect">
                                  <p:stCondLst>
                                    <p:cond delay="0"/>
                                  </p:stCondLst>
                                  <p:childTnLst>
                                    <p:animEffect transition="out" filter="fade">
                                      <p:cBhvr>
                                        <p:cTn id="110" dur="500"/>
                                        <p:tgtEl>
                                          <p:spTgt spid="36"/>
                                        </p:tgtEl>
                                      </p:cBhvr>
                                    </p:animEffect>
                                    <p:set>
                                      <p:cBhvr>
                                        <p:cTn id="111" dur="1" fill="hold">
                                          <p:stCondLst>
                                            <p:cond delay="499"/>
                                          </p:stCondLst>
                                        </p:cTn>
                                        <p:tgtEl>
                                          <p:spTgt spid="36"/>
                                        </p:tgtEl>
                                        <p:attrNameLst>
                                          <p:attrName>style.visibility</p:attrName>
                                        </p:attrNameLst>
                                      </p:cBhvr>
                                      <p:to>
                                        <p:strVal val="hidden"/>
                                      </p:to>
                                    </p:set>
                                  </p:childTnLst>
                                </p:cTn>
                              </p:par>
                            </p:childTnLst>
                          </p:cTn>
                        </p:par>
                      </p:childTnLst>
                    </p:cTn>
                  </p:par>
                  <p:par>
                    <p:cTn id="112" fill="hold">
                      <p:stCondLst>
                        <p:cond delay="indefinite"/>
                      </p:stCondLst>
                      <p:childTnLst>
                        <p:par>
                          <p:cTn id="113" fill="hold">
                            <p:stCondLst>
                              <p:cond delay="0"/>
                            </p:stCondLst>
                            <p:childTnLst>
                              <p:par>
                                <p:cTn id="114" presetID="10" presetClass="exit" presetSubtype="0" fill="hold" grpId="0" nodeType="clickEffect">
                                  <p:stCondLst>
                                    <p:cond delay="0"/>
                                  </p:stCondLst>
                                  <p:childTnLst>
                                    <p:animEffect transition="out" filter="fade">
                                      <p:cBhvr>
                                        <p:cTn id="115" dur="500"/>
                                        <p:tgtEl>
                                          <p:spTgt spid="35"/>
                                        </p:tgtEl>
                                      </p:cBhvr>
                                    </p:animEffect>
                                    <p:set>
                                      <p:cBhvr>
                                        <p:cTn id="116" dur="1" fill="hold">
                                          <p:stCondLst>
                                            <p:cond delay="499"/>
                                          </p:stCondLst>
                                        </p:cTn>
                                        <p:tgtEl>
                                          <p:spTgt spid="35"/>
                                        </p:tgtEl>
                                        <p:attrNameLst>
                                          <p:attrName>style.visibility</p:attrName>
                                        </p:attrNameLst>
                                      </p:cBhvr>
                                      <p:to>
                                        <p:strVal val="hidden"/>
                                      </p:to>
                                    </p:se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0" nodeType="clickEffect">
                                  <p:stCondLst>
                                    <p:cond delay="0"/>
                                  </p:stCondLst>
                                  <p:childTnLst>
                                    <p:animEffect transition="out" filter="fade">
                                      <p:cBhvr>
                                        <p:cTn id="120" dur="500"/>
                                        <p:tgtEl>
                                          <p:spTgt spid="33"/>
                                        </p:tgtEl>
                                      </p:cBhvr>
                                    </p:animEffect>
                                    <p:set>
                                      <p:cBhvr>
                                        <p:cTn id="121" dur="1" fill="hold">
                                          <p:stCondLst>
                                            <p:cond delay="499"/>
                                          </p:stCondLst>
                                        </p:cTn>
                                        <p:tgtEl>
                                          <p:spTgt spid="33"/>
                                        </p:tgtEl>
                                        <p:attrNameLst>
                                          <p:attrName>style.visibility</p:attrName>
                                        </p:attrNameLst>
                                      </p:cBhvr>
                                      <p:to>
                                        <p:strVal val="hidden"/>
                                      </p:to>
                                    </p:set>
                                  </p:childTnLst>
                                </p:cTn>
                              </p:par>
                            </p:childTnLst>
                          </p:cTn>
                        </p:par>
                      </p:childTnLst>
                    </p:cTn>
                  </p:par>
                  <p:par>
                    <p:cTn id="122" fill="hold">
                      <p:stCondLst>
                        <p:cond delay="indefinite"/>
                      </p:stCondLst>
                      <p:childTnLst>
                        <p:par>
                          <p:cTn id="123" fill="hold">
                            <p:stCondLst>
                              <p:cond delay="0"/>
                            </p:stCondLst>
                            <p:childTnLst>
                              <p:par>
                                <p:cTn id="124" presetID="10" presetClass="exit" presetSubtype="0" fill="hold" grpId="0" nodeType="clickEffect">
                                  <p:stCondLst>
                                    <p:cond delay="0"/>
                                  </p:stCondLst>
                                  <p:childTnLst>
                                    <p:animEffect transition="out" filter="fade">
                                      <p:cBhvr>
                                        <p:cTn id="125" dur="500"/>
                                        <p:tgtEl>
                                          <p:spTgt spid="34"/>
                                        </p:tgtEl>
                                      </p:cBhvr>
                                    </p:animEffect>
                                    <p:set>
                                      <p:cBhvr>
                                        <p:cTn id="126" dur="1" fill="hold">
                                          <p:stCondLst>
                                            <p:cond delay="499"/>
                                          </p:stCondLst>
                                        </p:cTn>
                                        <p:tgtEl>
                                          <p:spTgt spid="34"/>
                                        </p:tgtEl>
                                        <p:attrNameLst>
                                          <p:attrName>style.visibility</p:attrName>
                                        </p:attrNameLst>
                                      </p:cBhvr>
                                      <p:to>
                                        <p:strVal val="hidden"/>
                                      </p:to>
                                    </p:set>
                                  </p:childTnLst>
                                </p:cTn>
                              </p:par>
                            </p:childTnLst>
                          </p:cTn>
                        </p:par>
                      </p:childTnLst>
                    </p:cTn>
                  </p:par>
                  <p:par>
                    <p:cTn id="127" fill="hold">
                      <p:stCondLst>
                        <p:cond delay="indefinite"/>
                      </p:stCondLst>
                      <p:childTnLst>
                        <p:par>
                          <p:cTn id="128" fill="hold">
                            <p:stCondLst>
                              <p:cond delay="0"/>
                            </p:stCondLst>
                            <p:childTnLst>
                              <p:par>
                                <p:cTn id="129" presetID="10" presetClass="exit" presetSubtype="0" fill="hold" grpId="0" nodeType="clickEffect">
                                  <p:stCondLst>
                                    <p:cond delay="0"/>
                                  </p:stCondLst>
                                  <p:childTnLst>
                                    <p:animEffect transition="out" filter="fade">
                                      <p:cBhvr>
                                        <p:cTn id="130" dur="500"/>
                                        <p:tgtEl>
                                          <p:spTgt spid="32"/>
                                        </p:tgtEl>
                                      </p:cBhvr>
                                    </p:animEffect>
                                    <p:set>
                                      <p:cBhvr>
                                        <p:cTn id="131"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14930" y="61291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t>                                                                                    </a:t>
            </a:r>
          </a:p>
          <a:p>
            <a:endParaRPr lang="ru-RU" sz="2000" b="1" dirty="0"/>
          </a:p>
          <a:p>
            <a:r>
              <a:rPr lang="ru-RU" sz="2000" b="1" dirty="0" smtClean="0"/>
              <a:t>                                                                                - Какие  цифры  подходят  к   </a:t>
            </a:r>
          </a:p>
          <a:p>
            <a:pPr algn="ctr"/>
            <a:r>
              <a:rPr lang="ru-RU" sz="2000" b="1" dirty="0" smtClean="0"/>
              <a:t>                                                                               этим  рисункам?  Назови  и </a:t>
            </a:r>
            <a:endParaRPr lang="ru-RU" sz="2000" b="1" dirty="0"/>
          </a:p>
          <a:p>
            <a:pPr algn="ctr"/>
            <a:r>
              <a:rPr lang="ru-RU" sz="2000" b="1" dirty="0" smtClean="0"/>
              <a:t>                                           покажи.</a:t>
            </a:r>
          </a:p>
          <a:p>
            <a:pPr algn="ct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a:p>
            <a:pPr algn="ctr"/>
            <a:endParaRPr lang="ru-RU" sz="2000" b="1" dirty="0" smtClean="0"/>
          </a:p>
          <a:p>
            <a:pPr algn="ctr"/>
            <a:r>
              <a:rPr lang="ru-RU" sz="2000" b="1" dirty="0" smtClean="0"/>
              <a:t>                                                                                  -  Посчитай,  сколько  пря-</a:t>
            </a:r>
            <a:endParaRPr lang="ru-RU" sz="2000" b="1" dirty="0"/>
          </a:p>
          <a:p>
            <a:pPr algn="ctr"/>
            <a:r>
              <a:rPr lang="ru-RU" sz="2000" b="1" dirty="0" err="1" smtClean="0"/>
              <a:t>ников</a:t>
            </a:r>
            <a:r>
              <a:rPr lang="ru-RU" sz="2000" b="1" dirty="0" smtClean="0"/>
              <a:t>                                                          </a:t>
            </a:r>
            <a:r>
              <a:rPr lang="ru-RU" sz="2000" b="1" dirty="0" err="1" smtClean="0"/>
              <a:t>моугольников</a:t>
            </a:r>
            <a:r>
              <a:rPr lang="ru-RU" sz="2000" b="1" dirty="0" smtClean="0"/>
              <a:t>  и  треугольников           </a:t>
            </a:r>
          </a:p>
          <a:p>
            <a:pPr algn="ctr"/>
            <a:r>
              <a:rPr lang="ru-RU" sz="2000" b="1" dirty="0" smtClean="0"/>
              <a:t>                                  на  картинках.</a:t>
            </a: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a:p>
            <a:endParaRPr lang="ru-RU" sz="2000" b="1" dirty="0"/>
          </a:p>
        </p:txBody>
      </p:sp>
      <p:pic>
        <p:nvPicPr>
          <p:cNvPr id="2" name="Рисунок 1"/>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683569" y="4365104"/>
            <a:ext cx="3648642" cy="1728192"/>
          </a:xfrm>
          <a:prstGeom prst="rect">
            <a:avLst/>
          </a:prstGeom>
        </p:spPr>
      </p:pic>
      <p:pic>
        <p:nvPicPr>
          <p:cNvPr id="5" name="Рисунок 4"/>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a:xfrm>
            <a:off x="683568" y="2627555"/>
            <a:ext cx="3648642" cy="1602890"/>
          </a:xfrm>
          <a:prstGeom prst="rect">
            <a:avLst/>
          </a:prstGeom>
        </p:spPr>
      </p:pic>
      <p:pic>
        <p:nvPicPr>
          <p:cNvPr id="6" name="Рисунок 5"/>
          <p:cNvPicPr>
            <a:picLocks noChangeAspect="1"/>
          </p:cNvPicPr>
          <p:nvPr/>
        </p:nvPicPr>
        <p:blipFill rotWithShape="1">
          <a:blip r:embed="rId8" cstate="print">
            <a:extLst>
              <a:ext uri="{28A0092B-C50C-407E-A947-70E740481C1C}">
                <a14:useLocalDpi xmlns:a14="http://schemas.microsoft.com/office/drawing/2010/main"/>
              </a:ext>
            </a:extLst>
          </a:blip>
          <a:srcRect r="-197"/>
          <a:stretch/>
        </p:blipFill>
        <p:spPr>
          <a:xfrm>
            <a:off x="683568" y="836711"/>
            <a:ext cx="3648642" cy="1581375"/>
          </a:xfrm>
          <a:prstGeom prst="rect">
            <a:avLst/>
          </a:prstGeom>
        </p:spPr>
      </p:pic>
      <p:sp>
        <p:nvSpPr>
          <p:cNvPr id="3" name="Прямоугольник 2"/>
          <p:cNvSpPr/>
          <p:nvPr/>
        </p:nvSpPr>
        <p:spPr>
          <a:xfrm>
            <a:off x="3779912" y="980728"/>
            <a:ext cx="552298" cy="64667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3779913" y="4582530"/>
            <a:ext cx="552298" cy="64667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3808563" y="3429000"/>
            <a:ext cx="552298" cy="64667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2"/>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4716016" y="801280"/>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Рисунок 10"/>
          <p:cNvPicPr>
            <a:picLocks noChangeAspect="1"/>
          </p:cNvPicPr>
          <p:nvPr/>
        </p:nvPicPr>
        <p:blipFill rotWithShape="1">
          <a:blip r:embed="rId10" cstate="email">
            <a:extLst>
              <a:ext uri="{BEBA8EAE-BF5A-486C-A8C5-ECC9F3942E4B}">
                <a14:imgProps xmlns:a14="http://schemas.microsoft.com/office/drawing/2010/main">
                  <a14:imgLayer r:embed="rId11">
                    <a14:imgEffect>
                      <a14:brightnessContrast contrast="40000"/>
                    </a14:imgEffect>
                  </a14:imgLayer>
                </a14:imgProps>
              </a:ext>
              <a:ext uri="{28A0092B-C50C-407E-A947-70E740481C1C}">
                <a14:useLocalDpi xmlns:a14="http://schemas.microsoft.com/office/drawing/2010/main"/>
              </a:ext>
            </a:extLst>
          </a:blip>
          <a:srcRect/>
          <a:stretch/>
        </p:blipFill>
        <p:spPr>
          <a:xfrm>
            <a:off x="5076056" y="4593515"/>
            <a:ext cx="2937470" cy="1499781"/>
          </a:xfrm>
          <a:prstGeom prst="rect">
            <a:avLst/>
          </a:prstGeom>
        </p:spPr>
      </p:pic>
      <p:pic>
        <p:nvPicPr>
          <p:cNvPr id="12" name="Рисунок 11"/>
          <p:cNvPicPr>
            <a:picLocks noChangeAspect="1"/>
          </p:cNvPicPr>
          <p:nvPr/>
        </p:nvPicPr>
        <p:blipFill rotWithShape="1">
          <a:blip r:embed="rId12" cstate="email">
            <a:extLst>
              <a:ext uri="{BEBA8EAE-BF5A-486C-A8C5-ECC9F3942E4B}">
                <a14:imgProps xmlns:a14="http://schemas.microsoft.com/office/drawing/2010/main">
                  <a14:imgLayer r:embed="rId13">
                    <a14:imgEffect>
                      <a14:brightnessContrast contrast="40000"/>
                    </a14:imgEffect>
                  </a14:imgLayer>
                </a14:imgProps>
              </a:ext>
              <a:ext uri="{28A0092B-C50C-407E-A947-70E740481C1C}">
                <a14:useLocalDpi xmlns:a14="http://schemas.microsoft.com/office/drawing/2010/main"/>
              </a:ext>
            </a:extLst>
          </a:blip>
          <a:srcRect/>
          <a:stretch/>
        </p:blipFill>
        <p:spPr>
          <a:xfrm>
            <a:off x="5076056" y="2061146"/>
            <a:ext cx="2937470" cy="1499780"/>
          </a:xfrm>
          <a:prstGeom prst="rect">
            <a:avLst/>
          </a:prstGeom>
        </p:spPr>
      </p:pic>
      <p:cxnSp>
        <p:nvCxnSpPr>
          <p:cNvPr id="13" name="Прямая со стрелкой 12"/>
          <p:cNvCxnSpPr/>
          <p:nvPr/>
        </p:nvCxnSpPr>
        <p:spPr>
          <a:xfrm flipH="1">
            <a:off x="4547378" y="1844824"/>
            <a:ext cx="3841047"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0" name="Прямая соединительная линия 19"/>
          <p:cNvCxnSpPr/>
          <p:nvPr/>
        </p:nvCxnSpPr>
        <p:spPr>
          <a:xfrm flipV="1">
            <a:off x="4572001" y="2060848"/>
            <a:ext cx="0" cy="4032448"/>
          </a:xfrm>
          <a:prstGeom prst="line">
            <a:avLst/>
          </a:prstGeom>
        </p:spPr>
        <p:style>
          <a:lnRef idx="2">
            <a:schemeClr val="accent6"/>
          </a:lnRef>
          <a:fillRef idx="0">
            <a:schemeClr val="accent6"/>
          </a:fillRef>
          <a:effectRef idx="1">
            <a:schemeClr val="accent6"/>
          </a:effectRef>
          <a:fontRef idx="minor">
            <a:schemeClr val="tx1"/>
          </a:fontRef>
        </p:style>
      </p:cxnSp>
      <p:pic>
        <p:nvPicPr>
          <p:cNvPr id="23" name="Picture 2"/>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4796699" y="3560926"/>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Прямоугольник 15"/>
          <p:cNvSpPr/>
          <p:nvPr/>
        </p:nvSpPr>
        <p:spPr>
          <a:xfrm>
            <a:off x="7913520" y="3128878"/>
            <a:ext cx="504056" cy="432048"/>
          </a:xfrm>
          <a:prstGeom prst="rect">
            <a:avLst/>
          </a:prstGeom>
          <a:solidFill>
            <a:srgbClr val="7EF0F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00FF"/>
                </a:solidFill>
              </a:rPr>
              <a:t>6</a:t>
            </a:r>
          </a:p>
        </p:txBody>
      </p:sp>
      <p:sp>
        <p:nvSpPr>
          <p:cNvPr id="18" name="Прямоугольник 17"/>
          <p:cNvSpPr/>
          <p:nvPr/>
        </p:nvSpPr>
        <p:spPr>
          <a:xfrm>
            <a:off x="7884369" y="5494327"/>
            <a:ext cx="504056" cy="432048"/>
          </a:xfrm>
          <a:prstGeom prst="rect">
            <a:avLst/>
          </a:prstGeom>
          <a:solidFill>
            <a:srgbClr val="7EF0F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Tree>
    <p:extLst>
      <p:ext uri="{BB962C8B-B14F-4D97-AF65-F5344CB8AC3E}">
        <p14:creationId xmlns:p14="http://schemas.microsoft.com/office/powerpoint/2010/main" val="19694520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up)">
                                      <p:cBhvr>
                                        <p:cTn id="7" dur="500"/>
                                        <p:tgtEl>
                                          <p:spTgt spid="7">
                                            <p:txEl>
                                              <p:pRg st="2" end="2"/>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7">
                                            <p:txEl>
                                              <p:pRg st="3" end="3"/>
                                            </p:txEl>
                                          </p:spTgt>
                                        </p:tgtEl>
                                        <p:attrNameLst>
                                          <p:attrName>style.visibility</p:attrName>
                                        </p:attrNameLst>
                                      </p:cBhvr>
                                      <p:to>
                                        <p:strVal val="visible"/>
                                      </p:to>
                                    </p:set>
                                    <p:animEffect transition="in" filter="wipe(up)">
                                      <p:cBhvr>
                                        <p:cTn id="10" dur="500"/>
                                        <p:tgtEl>
                                          <p:spTgt spid="7">
                                            <p:txEl>
                                              <p:pRg st="3" end="3"/>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animEffect transition="in" filter="wipe(up)">
                                      <p:cBhvr>
                                        <p:cTn id="13" dur="500"/>
                                        <p:tgtEl>
                                          <p:spTgt spid="7">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7">
                                            <p:txEl>
                                              <p:pRg st="11" end="11"/>
                                            </p:txEl>
                                          </p:spTgt>
                                        </p:tgtEl>
                                        <p:attrNameLst>
                                          <p:attrName>style.visibility</p:attrName>
                                        </p:attrNameLst>
                                      </p:cBhvr>
                                      <p:to>
                                        <p:strVal val="visible"/>
                                      </p:to>
                                    </p:set>
                                    <p:animEffect transition="in" filter="wipe(down)">
                                      <p:cBhvr>
                                        <p:cTn id="42" dur="500"/>
                                        <p:tgtEl>
                                          <p:spTgt spid="7">
                                            <p:txEl>
                                              <p:pRg st="11" end="11"/>
                                            </p:txEl>
                                          </p:spTgt>
                                        </p:tgtEl>
                                      </p:cBhvr>
                                    </p:animEffect>
                                  </p:childTnLst>
                                </p:cTn>
                              </p:par>
                              <p:par>
                                <p:cTn id="43" presetID="22" presetClass="entr" presetSubtype="4" fill="hold" nodeType="withEffect">
                                  <p:stCondLst>
                                    <p:cond delay="0"/>
                                  </p:stCondLst>
                                  <p:childTnLst>
                                    <p:set>
                                      <p:cBhvr>
                                        <p:cTn id="44" dur="1" fill="hold">
                                          <p:stCondLst>
                                            <p:cond delay="0"/>
                                          </p:stCondLst>
                                        </p:cTn>
                                        <p:tgtEl>
                                          <p:spTgt spid="7">
                                            <p:txEl>
                                              <p:pRg st="12" end="12"/>
                                            </p:txEl>
                                          </p:spTgt>
                                        </p:tgtEl>
                                        <p:attrNameLst>
                                          <p:attrName>style.visibility</p:attrName>
                                        </p:attrNameLst>
                                      </p:cBhvr>
                                      <p:to>
                                        <p:strVal val="visible"/>
                                      </p:to>
                                    </p:set>
                                    <p:animEffect transition="in" filter="wipe(down)">
                                      <p:cBhvr>
                                        <p:cTn id="45" dur="500"/>
                                        <p:tgtEl>
                                          <p:spTgt spid="7">
                                            <p:txEl>
                                              <p:pRg st="12" end="12"/>
                                            </p:txEl>
                                          </p:spTgt>
                                        </p:tgtEl>
                                      </p:cBhvr>
                                    </p:animEffect>
                                  </p:childTnLst>
                                </p:cTn>
                              </p:par>
                              <p:par>
                                <p:cTn id="46" presetID="22" presetClass="entr" presetSubtype="4" fill="hold" nodeType="withEffect">
                                  <p:stCondLst>
                                    <p:cond delay="0"/>
                                  </p:stCondLst>
                                  <p:childTnLst>
                                    <p:set>
                                      <p:cBhvr>
                                        <p:cTn id="47" dur="1" fill="hold">
                                          <p:stCondLst>
                                            <p:cond delay="0"/>
                                          </p:stCondLst>
                                        </p:cTn>
                                        <p:tgtEl>
                                          <p:spTgt spid="7">
                                            <p:txEl>
                                              <p:pRg st="13" end="13"/>
                                            </p:txEl>
                                          </p:spTgt>
                                        </p:tgtEl>
                                        <p:attrNameLst>
                                          <p:attrName>style.visibility</p:attrName>
                                        </p:attrNameLst>
                                      </p:cBhvr>
                                      <p:to>
                                        <p:strVal val="visible"/>
                                      </p:to>
                                    </p:set>
                                    <p:animEffect transition="in" filter="wipe(down)">
                                      <p:cBhvr>
                                        <p:cTn id="48" dur="500"/>
                                        <p:tgtEl>
                                          <p:spTgt spid="7">
                                            <p:txEl>
                                              <p:pRg st="13" end="13"/>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6"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43343" y="61291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r>
              <a:rPr lang="ru-RU" sz="2000" b="1" dirty="0" smtClean="0"/>
              <a:t>ЧИСЛОВАЯ  ГОРКА</a:t>
            </a:r>
            <a:endParaRPr lang="ru-RU" sz="2000" b="1" dirty="0"/>
          </a:p>
        </p:txBody>
      </p:sp>
      <p:sp>
        <p:nvSpPr>
          <p:cNvPr id="5" name="Прямоугольник 4"/>
          <p:cNvSpPr/>
          <p:nvPr/>
        </p:nvSpPr>
        <p:spPr>
          <a:xfrm>
            <a:off x="4420531" y="1089150"/>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8000"/>
                </a:solidFill>
              </a:rPr>
              <a:t>1</a:t>
            </a:r>
            <a:endParaRPr lang="ru-RU" sz="2400" b="1" dirty="0">
              <a:solidFill>
                <a:srgbClr val="008000"/>
              </a:solidFill>
            </a:endParaRPr>
          </a:p>
        </p:txBody>
      </p:sp>
      <p:sp>
        <p:nvSpPr>
          <p:cNvPr id="6" name="Прямоугольник 5"/>
          <p:cNvSpPr/>
          <p:nvPr/>
        </p:nvSpPr>
        <p:spPr>
          <a:xfrm>
            <a:off x="4127214" y="3447689"/>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8" name="Прямоугольник 7"/>
          <p:cNvSpPr/>
          <p:nvPr/>
        </p:nvSpPr>
        <p:spPr>
          <a:xfrm>
            <a:off x="5488841" y="3002099"/>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5</a:t>
            </a:r>
          </a:p>
        </p:txBody>
      </p:sp>
      <p:sp>
        <p:nvSpPr>
          <p:cNvPr id="9" name="Прямоугольник 8"/>
          <p:cNvSpPr/>
          <p:nvPr/>
        </p:nvSpPr>
        <p:spPr>
          <a:xfrm>
            <a:off x="4935931" y="3003935"/>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sp>
        <p:nvSpPr>
          <p:cNvPr id="10" name="Прямоугольник 9"/>
          <p:cNvSpPr/>
          <p:nvPr/>
        </p:nvSpPr>
        <p:spPr>
          <a:xfrm>
            <a:off x="3224035" y="2998992"/>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11" name="Прямоугольник 10"/>
          <p:cNvSpPr/>
          <p:nvPr/>
        </p:nvSpPr>
        <p:spPr>
          <a:xfrm>
            <a:off x="3771884" y="3002099"/>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12" name="Прямоугольник 11"/>
          <p:cNvSpPr/>
          <p:nvPr/>
        </p:nvSpPr>
        <p:spPr>
          <a:xfrm>
            <a:off x="4323763" y="3003935"/>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13" name="Прямоугольник 12"/>
          <p:cNvSpPr/>
          <p:nvPr/>
        </p:nvSpPr>
        <p:spPr>
          <a:xfrm>
            <a:off x="3519856" y="2530922"/>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14" name="Прямоугольник 13"/>
          <p:cNvSpPr/>
          <p:nvPr/>
        </p:nvSpPr>
        <p:spPr>
          <a:xfrm>
            <a:off x="5197186" y="2492896"/>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4</a:t>
            </a:r>
          </a:p>
        </p:txBody>
      </p:sp>
      <p:sp>
        <p:nvSpPr>
          <p:cNvPr id="15" name="Прямоугольник 14"/>
          <p:cNvSpPr/>
          <p:nvPr/>
        </p:nvSpPr>
        <p:spPr>
          <a:xfrm>
            <a:off x="4650797" y="252016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16" name="Прямоугольник 15"/>
          <p:cNvSpPr/>
          <p:nvPr/>
        </p:nvSpPr>
        <p:spPr>
          <a:xfrm>
            <a:off x="4097604" y="2530922"/>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17" name="Прямоугольник 16"/>
          <p:cNvSpPr/>
          <p:nvPr/>
        </p:nvSpPr>
        <p:spPr>
          <a:xfrm>
            <a:off x="4935931" y="2053215"/>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3</a:t>
            </a:r>
          </a:p>
        </p:txBody>
      </p:sp>
      <p:sp>
        <p:nvSpPr>
          <p:cNvPr id="18" name="Прямоугольник 17"/>
          <p:cNvSpPr/>
          <p:nvPr/>
        </p:nvSpPr>
        <p:spPr>
          <a:xfrm>
            <a:off x="3831334" y="2053215"/>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19" name="Прямоугольник 18"/>
          <p:cNvSpPr/>
          <p:nvPr/>
        </p:nvSpPr>
        <p:spPr>
          <a:xfrm>
            <a:off x="4364854" y="2053215"/>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20" name="Прямоугольник 19"/>
          <p:cNvSpPr/>
          <p:nvPr/>
        </p:nvSpPr>
        <p:spPr>
          <a:xfrm>
            <a:off x="4676493" y="1557996"/>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21" name="Прямоугольник 20"/>
          <p:cNvSpPr/>
          <p:nvPr/>
        </p:nvSpPr>
        <p:spPr>
          <a:xfrm>
            <a:off x="4130677" y="1557996"/>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22" name="Прямоугольник 21"/>
          <p:cNvSpPr/>
          <p:nvPr/>
        </p:nvSpPr>
        <p:spPr>
          <a:xfrm>
            <a:off x="3548397" y="3459379"/>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23" name="Прямоугольник 22"/>
          <p:cNvSpPr/>
          <p:nvPr/>
        </p:nvSpPr>
        <p:spPr>
          <a:xfrm>
            <a:off x="2982699" y="346920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24" name="Прямоугольник 23"/>
          <p:cNvSpPr/>
          <p:nvPr/>
        </p:nvSpPr>
        <p:spPr>
          <a:xfrm>
            <a:off x="6282466" y="4453171"/>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8</a:t>
            </a:r>
          </a:p>
        </p:txBody>
      </p:sp>
      <p:sp>
        <p:nvSpPr>
          <p:cNvPr id="25" name="Прямоугольник 24"/>
          <p:cNvSpPr/>
          <p:nvPr/>
        </p:nvSpPr>
        <p:spPr>
          <a:xfrm>
            <a:off x="5738000" y="4456202"/>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FF99"/>
                </a:solidFill>
              </a:rPr>
              <a:t>7</a:t>
            </a:r>
          </a:p>
        </p:txBody>
      </p:sp>
      <p:sp>
        <p:nvSpPr>
          <p:cNvPr id="26" name="Прямоугольник 25"/>
          <p:cNvSpPr/>
          <p:nvPr/>
        </p:nvSpPr>
        <p:spPr>
          <a:xfrm>
            <a:off x="5190732" y="4462264"/>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9900FF"/>
                </a:solidFill>
              </a:rPr>
              <a:t>6</a:t>
            </a:r>
          </a:p>
        </p:txBody>
      </p:sp>
      <p:sp>
        <p:nvSpPr>
          <p:cNvPr id="27" name="Прямоугольник 26"/>
          <p:cNvSpPr/>
          <p:nvPr/>
        </p:nvSpPr>
        <p:spPr>
          <a:xfrm>
            <a:off x="4658759" y="4459233"/>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99FF"/>
                </a:solidFill>
              </a:rPr>
              <a:t>5</a:t>
            </a:r>
          </a:p>
        </p:txBody>
      </p:sp>
      <p:sp>
        <p:nvSpPr>
          <p:cNvPr id="28" name="Прямоугольник 27"/>
          <p:cNvSpPr/>
          <p:nvPr/>
        </p:nvSpPr>
        <p:spPr>
          <a:xfrm>
            <a:off x="4097604" y="4459233"/>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sp>
        <p:nvSpPr>
          <p:cNvPr id="29" name="Прямоугольник 28"/>
          <p:cNvSpPr/>
          <p:nvPr/>
        </p:nvSpPr>
        <p:spPr>
          <a:xfrm>
            <a:off x="2679526" y="3957878"/>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30" name="Прямоугольник 29"/>
          <p:cNvSpPr/>
          <p:nvPr/>
        </p:nvSpPr>
        <p:spPr>
          <a:xfrm>
            <a:off x="3240606" y="3957878"/>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31" name="Прямоугольник 30"/>
          <p:cNvSpPr/>
          <p:nvPr/>
        </p:nvSpPr>
        <p:spPr>
          <a:xfrm>
            <a:off x="3823531" y="3957910"/>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32" name="Прямоугольник 31"/>
          <p:cNvSpPr/>
          <p:nvPr/>
        </p:nvSpPr>
        <p:spPr>
          <a:xfrm>
            <a:off x="6093003" y="3953403"/>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7</a:t>
            </a:r>
          </a:p>
        </p:txBody>
      </p:sp>
      <p:sp>
        <p:nvSpPr>
          <p:cNvPr id="33" name="Прямоугольник 32"/>
          <p:cNvSpPr/>
          <p:nvPr/>
        </p:nvSpPr>
        <p:spPr>
          <a:xfrm>
            <a:off x="5536704" y="3953403"/>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9900FF"/>
                </a:solidFill>
              </a:rPr>
              <a:t>6</a:t>
            </a:r>
          </a:p>
        </p:txBody>
      </p:sp>
      <p:sp>
        <p:nvSpPr>
          <p:cNvPr id="34" name="Прямоугольник 33"/>
          <p:cNvSpPr/>
          <p:nvPr/>
        </p:nvSpPr>
        <p:spPr>
          <a:xfrm>
            <a:off x="4984785" y="3957878"/>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99FF"/>
                </a:solidFill>
              </a:rPr>
              <a:t>5</a:t>
            </a:r>
          </a:p>
        </p:txBody>
      </p:sp>
      <p:sp>
        <p:nvSpPr>
          <p:cNvPr id="35" name="Прямоугольник 34"/>
          <p:cNvSpPr/>
          <p:nvPr/>
        </p:nvSpPr>
        <p:spPr>
          <a:xfrm>
            <a:off x="4423048" y="3953403"/>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sp>
        <p:nvSpPr>
          <p:cNvPr id="36" name="Прямоугольник 35"/>
          <p:cNvSpPr/>
          <p:nvPr/>
        </p:nvSpPr>
        <p:spPr>
          <a:xfrm>
            <a:off x="5840975" y="3459379"/>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6</a:t>
            </a:r>
          </a:p>
        </p:txBody>
      </p:sp>
      <p:sp>
        <p:nvSpPr>
          <p:cNvPr id="37" name="Прямоугольник 36"/>
          <p:cNvSpPr/>
          <p:nvPr/>
        </p:nvSpPr>
        <p:spPr>
          <a:xfrm>
            <a:off x="5262551" y="346920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99FF"/>
                </a:solidFill>
              </a:rPr>
              <a:t>5</a:t>
            </a:r>
          </a:p>
        </p:txBody>
      </p:sp>
      <p:sp>
        <p:nvSpPr>
          <p:cNvPr id="38" name="Прямоугольник 37"/>
          <p:cNvSpPr/>
          <p:nvPr/>
        </p:nvSpPr>
        <p:spPr>
          <a:xfrm>
            <a:off x="4693130" y="3460308"/>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sp>
        <p:nvSpPr>
          <p:cNvPr id="40" name="Прямоугольник 39"/>
          <p:cNvSpPr/>
          <p:nvPr/>
        </p:nvSpPr>
        <p:spPr>
          <a:xfrm>
            <a:off x="3523696" y="4453171"/>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41" name="Прямоугольник 40"/>
          <p:cNvSpPr/>
          <p:nvPr/>
        </p:nvSpPr>
        <p:spPr>
          <a:xfrm>
            <a:off x="2650664" y="4961761"/>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42" name="Прямоугольник 41"/>
          <p:cNvSpPr/>
          <p:nvPr/>
        </p:nvSpPr>
        <p:spPr>
          <a:xfrm>
            <a:off x="2043460" y="494148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44" name="Прямоугольник 43"/>
          <p:cNvSpPr/>
          <p:nvPr/>
        </p:nvSpPr>
        <p:spPr>
          <a:xfrm>
            <a:off x="2427498" y="4453171"/>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45" name="Прямоугольник 44"/>
          <p:cNvSpPr/>
          <p:nvPr/>
        </p:nvSpPr>
        <p:spPr>
          <a:xfrm>
            <a:off x="2982699" y="4453171"/>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46" name="Прямоугольник 45"/>
          <p:cNvSpPr/>
          <p:nvPr/>
        </p:nvSpPr>
        <p:spPr>
          <a:xfrm>
            <a:off x="4379242" y="4961761"/>
            <a:ext cx="504056" cy="432048"/>
          </a:xfrm>
          <a:prstGeom prst="rect">
            <a:avLst/>
          </a:prstGeom>
          <a:solidFill>
            <a:srgbClr val="DDB1B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99FF"/>
                </a:solidFill>
              </a:rPr>
              <a:t>5</a:t>
            </a:r>
          </a:p>
        </p:txBody>
      </p:sp>
      <p:sp>
        <p:nvSpPr>
          <p:cNvPr id="47" name="Прямоугольник 46"/>
          <p:cNvSpPr/>
          <p:nvPr/>
        </p:nvSpPr>
        <p:spPr>
          <a:xfrm>
            <a:off x="4935931" y="4961761"/>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9900FF"/>
                </a:solidFill>
              </a:rPr>
              <a:t>6</a:t>
            </a:r>
          </a:p>
        </p:txBody>
      </p:sp>
      <p:sp>
        <p:nvSpPr>
          <p:cNvPr id="48" name="Прямоугольник 47"/>
          <p:cNvSpPr/>
          <p:nvPr/>
        </p:nvSpPr>
        <p:spPr>
          <a:xfrm>
            <a:off x="5502943" y="4961761"/>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FF99"/>
                </a:solidFill>
              </a:rPr>
              <a:t>7</a:t>
            </a:r>
          </a:p>
        </p:txBody>
      </p:sp>
      <p:sp>
        <p:nvSpPr>
          <p:cNvPr id="49" name="Прямоугольник 48"/>
          <p:cNvSpPr/>
          <p:nvPr/>
        </p:nvSpPr>
        <p:spPr>
          <a:xfrm>
            <a:off x="3234727" y="4961761"/>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50" name="Прямоугольник 49"/>
          <p:cNvSpPr/>
          <p:nvPr/>
        </p:nvSpPr>
        <p:spPr>
          <a:xfrm>
            <a:off x="3800425" y="4961761"/>
            <a:ext cx="504056" cy="432048"/>
          </a:xfrm>
          <a:prstGeom prst="rect">
            <a:avLst/>
          </a:prstGeom>
          <a:solidFill>
            <a:srgbClr val="DDB1B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0066"/>
                </a:solidFill>
              </a:rPr>
              <a:t>4</a:t>
            </a:r>
            <a:endParaRPr lang="ru-RU" sz="2400" b="1" dirty="0">
              <a:solidFill>
                <a:srgbClr val="FF0066"/>
              </a:solidFill>
            </a:endParaRPr>
          </a:p>
        </p:txBody>
      </p:sp>
      <p:sp>
        <p:nvSpPr>
          <p:cNvPr id="51" name="Прямоугольник 50"/>
          <p:cNvSpPr/>
          <p:nvPr/>
        </p:nvSpPr>
        <p:spPr>
          <a:xfrm>
            <a:off x="6634509" y="4933579"/>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9</a:t>
            </a:r>
          </a:p>
        </p:txBody>
      </p:sp>
      <p:sp>
        <p:nvSpPr>
          <p:cNvPr id="52" name="Прямоугольник 51"/>
          <p:cNvSpPr/>
          <p:nvPr/>
        </p:nvSpPr>
        <p:spPr>
          <a:xfrm>
            <a:off x="6062711" y="494148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accent6">
                    <a:lumMod val="75000"/>
                  </a:schemeClr>
                </a:solidFill>
              </a:rPr>
              <a:t>8</a:t>
            </a:r>
          </a:p>
        </p:txBody>
      </p:sp>
    </p:spTree>
    <p:extLst>
      <p:ext uri="{BB962C8B-B14F-4D97-AF65-F5344CB8AC3E}">
        <p14:creationId xmlns:p14="http://schemas.microsoft.com/office/powerpoint/2010/main" val="4421488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39552"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5" name="Рисунок 4"/>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a:ext>
            </a:extLst>
          </a:blip>
          <a:srcRect/>
          <a:stretch/>
        </p:blipFill>
        <p:spPr>
          <a:xfrm>
            <a:off x="7434906" y="759138"/>
            <a:ext cx="1060453" cy="1100536"/>
          </a:xfrm>
          <a:prstGeom prst="rect">
            <a:avLst/>
          </a:prstGeom>
        </p:spPr>
      </p:pic>
      <p:sp>
        <p:nvSpPr>
          <p:cNvPr id="6" name="Прямоугольник 5"/>
          <p:cNvSpPr/>
          <p:nvPr/>
        </p:nvSpPr>
        <p:spPr>
          <a:xfrm>
            <a:off x="683568" y="764704"/>
            <a:ext cx="1469929" cy="1508644"/>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b="1" dirty="0"/>
              <a:t>0</a:t>
            </a:r>
          </a:p>
        </p:txBody>
      </p:sp>
      <p:pic>
        <p:nvPicPr>
          <p:cNvPr id="8" name="Рисунок 7"/>
          <p:cNvPicPr>
            <a:picLocks noChangeAspect="1"/>
          </p:cNvPicPr>
          <p:nvPr/>
        </p:nvPicPr>
        <p:blipFill rotWithShape="1">
          <a:blip r:embed="rId7" cstate="print">
            <a:extLst>
              <a:ext uri="{BEBA8EAE-BF5A-486C-A8C5-ECC9F3942E4B}">
                <a14:imgProps xmlns:a14="http://schemas.microsoft.com/office/drawing/2010/main">
                  <a14:imgLayer r:embed="rId8">
                    <a14:imgEffect>
                      <a14:brightnessContrast contrast="20000"/>
                    </a14:imgEffect>
                  </a14:imgLayer>
                </a14:imgProps>
              </a:ext>
              <a:ext uri="{28A0092B-C50C-407E-A947-70E740481C1C}">
                <a14:useLocalDpi xmlns:a14="http://schemas.microsoft.com/office/drawing/2010/main"/>
              </a:ext>
            </a:extLst>
          </a:blip>
          <a:srcRect/>
          <a:stretch/>
        </p:blipFill>
        <p:spPr>
          <a:xfrm>
            <a:off x="7145187" y="759138"/>
            <a:ext cx="378486" cy="1100536"/>
          </a:xfrm>
          <a:prstGeom prst="rect">
            <a:avLst/>
          </a:prstGeom>
        </p:spPr>
      </p:pic>
      <p:pic>
        <p:nvPicPr>
          <p:cNvPr id="3" name="Рисунок 2"/>
          <p:cNvPicPr>
            <a:picLocks noChangeAspect="1"/>
          </p:cNvPicPr>
          <p:nvPr/>
        </p:nvPicPr>
        <p:blipFill rotWithShape="1">
          <a:blip r:embed="rId9" cstate="email">
            <a:clrChange>
              <a:clrFrom>
                <a:srgbClr val="C6C6CA"/>
              </a:clrFrom>
              <a:clrTo>
                <a:srgbClr val="C6C6CA">
                  <a:alpha val="0"/>
                </a:srgbClr>
              </a:clrTo>
            </a:clrChange>
            <a:extLst>
              <a:ext uri="{BEBA8EAE-BF5A-486C-A8C5-ECC9F3942E4B}">
                <a14:imgProps xmlns:a14="http://schemas.microsoft.com/office/drawing/2010/main">
                  <a14:imgLayer r:embed="rId10">
                    <a14:imgEffect>
                      <a14:brightnessContrast contrast="20000"/>
                    </a14:imgEffect>
                  </a14:imgLayer>
                </a14:imgProps>
              </a:ext>
              <a:ext uri="{28A0092B-C50C-407E-A947-70E740481C1C}">
                <a14:useLocalDpi xmlns:a14="http://schemas.microsoft.com/office/drawing/2010/main"/>
              </a:ext>
            </a:extLst>
          </a:blip>
          <a:srcRect/>
          <a:stretch/>
        </p:blipFill>
        <p:spPr>
          <a:xfrm>
            <a:off x="4560953" y="2231907"/>
            <a:ext cx="3789595" cy="3816424"/>
          </a:xfrm>
          <a:prstGeom prst="rect">
            <a:avLst/>
          </a:prstGeom>
        </p:spPr>
      </p:pic>
      <p:pic>
        <p:nvPicPr>
          <p:cNvPr id="12" name="Рисунок 11"/>
          <p:cNvPicPr>
            <a:picLocks noChangeAspect="1"/>
          </p:cNvPicPr>
          <p:nvPr/>
        </p:nvPicPr>
        <p:blipFill rotWithShape="1">
          <a:blip r:embed="rId11" cstate="email">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a:ext>
            </a:extLst>
          </a:blip>
          <a:srcRect/>
          <a:stretch/>
        </p:blipFill>
        <p:spPr>
          <a:xfrm>
            <a:off x="651255" y="3687308"/>
            <a:ext cx="2755852" cy="1152696"/>
          </a:xfrm>
          <a:prstGeom prst="rect">
            <a:avLst/>
          </a:prstGeom>
        </p:spPr>
      </p:pic>
      <p:pic>
        <p:nvPicPr>
          <p:cNvPr id="13" name="Рисунок 9" descr="яблоко.gif"/>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rot="20739588">
            <a:off x="1039728" y="3738944"/>
            <a:ext cx="616039" cy="644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descr="C:\ЕЛЕНА\Презентации ИЗО\радуга\яблоко.jpg"/>
          <p:cNvPicPr>
            <a:picLocks noChangeAspect="1" noChangeArrowheads="1"/>
          </p:cNvPicPr>
          <p:nvPr/>
        </p:nvPicPr>
        <p:blipFill>
          <a:blip r:embed="rId1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596135" y="3848768"/>
            <a:ext cx="671610" cy="691363"/>
          </a:xfrm>
          <a:prstGeom prst="rect">
            <a:avLst/>
          </a:prstGeom>
          <a:noFill/>
        </p:spPr>
      </p:pic>
      <p:pic>
        <p:nvPicPr>
          <p:cNvPr id="15" name="Рисунок 14" descr="яблоко.gif"/>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rot="20739588">
            <a:off x="2189719" y="3756603"/>
            <a:ext cx="553457" cy="57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Рисунок 15"/>
          <p:cNvPicPr>
            <a:picLocks noChangeAspect="1"/>
          </p:cNvPicPr>
          <p:nvPr/>
        </p:nvPicPr>
        <p:blipFill rotWithShape="1">
          <a:blip r:embed="rId15" cstate="email">
            <a:extLst>
              <a:ext uri="{BEBA8EAE-BF5A-486C-A8C5-ECC9F3942E4B}">
                <a14:imgProps xmlns:a14="http://schemas.microsoft.com/office/drawing/2010/main">
                  <a14:imgLayer r:embed="rId16">
                    <a14:imgEffect>
                      <a14:brightnessContrast contrast="20000"/>
                    </a14:imgEffect>
                  </a14:imgLayer>
                </a14:imgProps>
              </a:ext>
              <a:ext uri="{28A0092B-C50C-407E-A947-70E740481C1C}">
                <a14:useLocalDpi xmlns:a14="http://schemas.microsoft.com/office/drawing/2010/main"/>
              </a:ext>
            </a:extLst>
          </a:blip>
          <a:srcRect/>
          <a:stretch/>
        </p:blipFill>
        <p:spPr>
          <a:xfrm>
            <a:off x="2701656" y="809899"/>
            <a:ext cx="3667826" cy="1100536"/>
          </a:xfrm>
          <a:prstGeom prst="rect">
            <a:avLst/>
          </a:prstGeom>
        </p:spPr>
      </p:pic>
    </p:spTree>
    <p:extLst>
      <p:ext uri="{BB962C8B-B14F-4D97-AF65-F5344CB8AC3E}">
        <p14:creationId xmlns:p14="http://schemas.microsoft.com/office/powerpoint/2010/main" val="41984304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3.05556E-6 -1.34629E-6 L 0.29983 0.03701 " pathEditMode="relative" rAng="0" ptsTypes="AA">
                                      <p:cBhvr>
                                        <p:cTn id="6" dur="2000" fill="hold"/>
                                        <p:tgtEl>
                                          <p:spTgt spid="15"/>
                                        </p:tgtEl>
                                        <p:attrNameLst>
                                          <p:attrName>ppt_x</p:attrName>
                                          <p:attrName>ppt_y</p:attrName>
                                        </p:attrNameLst>
                                      </p:cBhvr>
                                      <p:rCtr x="14983" y="1851"/>
                                    </p:animMotion>
                                  </p:childTnLst>
                                </p:cTn>
                              </p:par>
                            </p:childTnLst>
                          </p:cTn>
                        </p:par>
                      </p:childTnLst>
                    </p:cTn>
                  </p:par>
                  <p:par>
                    <p:cTn id="7" fill="hold">
                      <p:stCondLst>
                        <p:cond delay="indefinite"/>
                      </p:stCondLst>
                      <p:childTnLst>
                        <p:par>
                          <p:cTn id="8" fill="hold">
                            <p:stCondLst>
                              <p:cond delay="0"/>
                            </p:stCondLst>
                            <p:childTnLst>
                              <p:par>
                                <p:cTn id="9" presetID="63" presetClass="path" presetSubtype="0" accel="50000" decel="50000" fill="hold" nodeType="clickEffect">
                                  <p:stCondLst>
                                    <p:cond delay="0"/>
                                  </p:stCondLst>
                                  <p:childTnLst>
                                    <p:animMotion origin="layout" path="M -2.77778E-7 2.79436E-6 L 0.51319 0.06199 " pathEditMode="relative" rAng="0" ptsTypes="AA">
                                      <p:cBhvr>
                                        <p:cTn id="10" dur="2000" fill="hold"/>
                                        <p:tgtEl>
                                          <p:spTgt spid="14"/>
                                        </p:tgtEl>
                                        <p:attrNameLst>
                                          <p:attrName>ppt_x</p:attrName>
                                          <p:attrName>ppt_y</p:attrName>
                                        </p:attrNameLst>
                                      </p:cBhvr>
                                      <p:rCtr x="25660" y="3100"/>
                                    </p:animMotion>
                                  </p:childTnLst>
                                </p:cTn>
                              </p:par>
                            </p:childTnLst>
                          </p:cTn>
                        </p:par>
                      </p:childTnLst>
                    </p:cTn>
                  </p:par>
                  <p:par>
                    <p:cTn id="11" fill="hold">
                      <p:stCondLst>
                        <p:cond delay="indefinite"/>
                      </p:stCondLst>
                      <p:childTnLst>
                        <p:par>
                          <p:cTn id="12" fill="hold">
                            <p:stCondLst>
                              <p:cond delay="0"/>
                            </p:stCondLst>
                            <p:childTnLst>
                              <p:par>
                                <p:cTn id="13" presetID="63" presetClass="path" presetSubtype="0" accel="50000" decel="50000" fill="hold" nodeType="clickEffect">
                                  <p:stCondLst>
                                    <p:cond delay="0"/>
                                  </p:stCondLst>
                                  <p:childTnLst>
                                    <p:animMotion origin="layout" path="M -4.72222E-6 -4.36734E-6 L 0.66789 0.03123 " pathEditMode="relative" rAng="0" ptsTypes="AA">
                                      <p:cBhvr>
                                        <p:cTn id="14" dur="2000" fill="hold"/>
                                        <p:tgtEl>
                                          <p:spTgt spid="13"/>
                                        </p:tgtEl>
                                        <p:attrNameLst>
                                          <p:attrName>ppt_x</p:attrName>
                                          <p:attrName>ppt_y</p:attrName>
                                        </p:attrNameLst>
                                      </p:cBhvr>
                                      <p:rCtr x="33385" y="155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39552"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C00000"/>
              </a:solidFill>
            </a:endParaRPr>
          </a:p>
        </p:txBody>
      </p:sp>
      <p:sp>
        <p:nvSpPr>
          <p:cNvPr id="2" name="Прямоугольник 1"/>
          <p:cNvSpPr/>
          <p:nvPr/>
        </p:nvSpPr>
        <p:spPr>
          <a:xfrm>
            <a:off x="1043608" y="1772816"/>
            <a:ext cx="6840760" cy="3970318"/>
          </a:xfrm>
          <a:prstGeom prst="rect">
            <a:avLst/>
          </a:prstGeom>
        </p:spPr>
        <p:txBody>
          <a:bodyPr wrap="square">
            <a:spAutoFit/>
          </a:bodyPr>
          <a:lstStyle/>
          <a:p>
            <a:pPr algn="ctr"/>
            <a:r>
              <a:rPr lang="ru-RU" sz="4000" b="1" spc="50" dirty="0" smtClean="0">
                <a:ln w="11430">
                  <a:solidFill>
                    <a:srgbClr val="FFFF00"/>
                  </a:solidFill>
                </a:ln>
                <a:solidFill>
                  <a:srgbClr val="C00000"/>
                </a:solidFill>
                <a:effectLst>
                  <a:outerShdw blurRad="76200" dist="50800" dir="5400000" algn="tl" rotWithShape="0">
                    <a:srgbClr val="000000">
                      <a:alpha val="65000"/>
                    </a:srgbClr>
                  </a:outerShdw>
                </a:effectLst>
              </a:rPr>
              <a:t>Часть  3.</a:t>
            </a:r>
            <a:endParaRPr lang="ru-RU" sz="4000" b="1" spc="50" dirty="0">
              <a:ln w="11430">
                <a:solidFill>
                  <a:srgbClr val="FFFF00"/>
                </a:solidFill>
              </a:ln>
              <a:solidFill>
                <a:srgbClr val="C00000"/>
              </a:solidFill>
              <a:effectLst>
                <a:outerShdw blurRad="76200" dist="50800" dir="5400000" algn="tl" rotWithShape="0">
                  <a:srgbClr val="000000">
                    <a:alpha val="65000"/>
                  </a:srgbClr>
                </a:outerShdw>
              </a:effectLst>
            </a:endParaRPr>
          </a:p>
          <a:p>
            <a:pPr algn="ctr"/>
            <a:r>
              <a:rPr lang="ru-RU" sz="8000" b="1" spc="50" dirty="0" smtClean="0">
                <a:ln w="11430">
                  <a:solidFill>
                    <a:srgbClr val="FFFF00"/>
                  </a:solidFill>
                </a:ln>
                <a:solidFill>
                  <a:srgbClr val="00CC00"/>
                </a:solidFill>
                <a:effectLst>
                  <a:outerShdw blurRad="76200" dist="50800" dir="5400000" algn="tl" rotWithShape="0">
                    <a:srgbClr val="000000">
                      <a:alpha val="65000"/>
                    </a:srgbClr>
                  </a:outerShdw>
                </a:effectLst>
              </a:rPr>
              <a:t>ИЗУЧАЮ</a:t>
            </a:r>
            <a:endParaRPr lang="ru-RU" sz="8000" b="1" spc="50" dirty="0">
              <a:ln w="11430">
                <a:solidFill>
                  <a:srgbClr val="FFFF00"/>
                </a:solidFill>
              </a:ln>
              <a:solidFill>
                <a:srgbClr val="00CC00"/>
              </a:solidFill>
              <a:effectLst>
                <a:outerShdw blurRad="76200" dist="50800" dir="5400000" algn="tl" rotWithShape="0">
                  <a:srgbClr val="000000">
                    <a:alpha val="65000"/>
                  </a:srgbClr>
                </a:outerShdw>
              </a:effectLst>
            </a:endParaRPr>
          </a:p>
          <a:p>
            <a:pPr algn="ctr"/>
            <a:r>
              <a:rPr lang="ru-RU" sz="6600" b="1" spc="50" dirty="0" smtClean="0">
                <a:ln w="11430"/>
                <a:solidFill>
                  <a:srgbClr val="009900"/>
                </a:solidFill>
                <a:effectLst>
                  <a:outerShdw blurRad="76200" dist="50800" dir="5400000" algn="tl" rotWithShape="0">
                    <a:srgbClr val="000000">
                      <a:alpha val="65000"/>
                    </a:srgbClr>
                  </a:outerShdw>
                </a:effectLst>
              </a:rPr>
              <a:t> числа  и  цифры</a:t>
            </a:r>
          </a:p>
          <a:p>
            <a:pPr algn="ctr"/>
            <a:r>
              <a:rPr lang="ru-RU" sz="6600" b="1" spc="50" dirty="0">
                <a:ln w="11430"/>
                <a:solidFill>
                  <a:srgbClr val="33CC33"/>
                </a:solidFill>
                <a:effectLst>
                  <a:outerShdw blurRad="76200" dist="50800" dir="5400000" algn="tl" rotWithShape="0">
                    <a:srgbClr val="000000">
                      <a:alpha val="65000"/>
                    </a:srgbClr>
                  </a:outerShdw>
                </a:effectLst>
              </a:rPr>
              <a:t>о</a:t>
            </a:r>
            <a:r>
              <a:rPr lang="ru-RU" sz="6600" b="1" spc="50" dirty="0" smtClean="0">
                <a:ln w="11430"/>
                <a:solidFill>
                  <a:srgbClr val="33CC33"/>
                </a:solidFill>
                <a:effectLst>
                  <a:outerShdw blurRad="76200" dist="50800" dir="5400000" algn="tl" rotWithShape="0">
                    <a:srgbClr val="000000">
                      <a:alpha val="65000"/>
                    </a:srgbClr>
                  </a:outerShdw>
                </a:effectLst>
              </a:rPr>
              <a:t>т 6   до   10</a:t>
            </a:r>
            <a:endParaRPr lang="ru-RU" sz="6600" b="1" spc="50" dirty="0">
              <a:ln w="11430"/>
              <a:solidFill>
                <a:srgbClr val="33CC33"/>
              </a:solidFill>
              <a:effectLst>
                <a:outerShdw blurRad="76200" dist="50800" dir="5400000" algn="tl" rotWithShape="0">
                  <a:srgbClr val="000000">
                    <a:alpha val="65000"/>
                  </a:srgbClr>
                </a:outerShdw>
              </a:effectLst>
            </a:endParaRPr>
          </a:p>
        </p:txBody>
      </p:sp>
      <p:pic>
        <p:nvPicPr>
          <p:cNvPr id="5" name="Picture 9"/>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201694" y="4581128"/>
            <a:ext cx="1666427" cy="1984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39553" y="613782"/>
            <a:ext cx="1428750"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17007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50035" y="612918"/>
            <a:ext cx="8064896" cy="5616624"/>
          </a:xfrm>
          <a:prstGeom prst="rect">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000" b="1" dirty="0" smtClean="0"/>
              <a:t>- Рассмотри  картинки.  Расскажи,  какая  будет  первой,  какая</a:t>
            </a:r>
          </a:p>
          <a:p>
            <a:r>
              <a:rPr lang="ru-RU" sz="2000" b="1" dirty="0"/>
              <a:t> </a:t>
            </a:r>
            <a:r>
              <a:rPr lang="ru-RU" sz="2000" b="1" dirty="0" smtClean="0"/>
              <a:t>        второй,  какая  третьей,  какая  четвёртой?</a:t>
            </a:r>
            <a:endParaRPr lang="ru-RU" sz="2000" b="1" dirty="0"/>
          </a:p>
          <a:p>
            <a:pPr algn="ctr"/>
            <a:endParaRPr lang="ru-RU" dirty="0"/>
          </a:p>
          <a:p>
            <a:r>
              <a:rPr lang="ru-RU" sz="2000" b="1" dirty="0" smtClean="0"/>
              <a:t>         - Рассмотри  картинки.  Расскажи,  что  было  раньше,  что</a:t>
            </a:r>
            <a:endParaRPr lang="ru-RU" sz="2000" b="1" dirty="0"/>
          </a:p>
          <a:p>
            <a:r>
              <a:rPr lang="ru-RU" sz="2000" b="1" dirty="0" smtClean="0"/>
              <a:t>        потом.</a:t>
            </a:r>
          </a:p>
          <a:p>
            <a:pPr algn="ctr"/>
            <a:endParaRPr lang="ru-RU" dirty="0"/>
          </a:p>
          <a:p>
            <a:pPr algn="ctr"/>
            <a:endParaRPr lang="ru-RU" dirty="0" smtClean="0"/>
          </a:p>
          <a:p>
            <a:pPr algn="ctr"/>
            <a:endParaRPr lang="ru-RU" dirty="0"/>
          </a:p>
          <a:p>
            <a:pPr algn="ctr"/>
            <a:endParaRPr lang="ru-RU" dirty="0"/>
          </a:p>
        </p:txBody>
      </p:sp>
      <p:pic>
        <p:nvPicPr>
          <p:cNvPr id="3" name="Рисунок 2"/>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a:off x="6660232" y="707207"/>
            <a:ext cx="1672815" cy="1215615"/>
          </a:xfrm>
          <a:prstGeom prst="rect">
            <a:avLst/>
          </a:prstGeom>
        </p:spPr>
      </p:pic>
      <p:pic>
        <p:nvPicPr>
          <p:cNvPr id="6" name="Рисунок 5"/>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a:ext>
            </a:extLst>
          </a:blip>
          <a:srcRect/>
          <a:stretch/>
        </p:blipFill>
        <p:spPr>
          <a:xfrm>
            <a:off x="2771800" y="721943"/>
            <a:ext cx="1672815" cy="1215614"/>
          </a:xfrm>
          <a:prstGeom prst="rect">
            <a:avLst/>
          </a:prstGeom>
        </p:spPr>
      </p:pic>
      <p:pic>
        <p:nvPicPr>
          <p:cNvPr id="8" name="Рисунок 7"/>
          <p:cNvPicPr>
            <a:picLocks noChangeAspect="1"/>
          </p:cNvPicPr>
          <p:nvPr/>
        </p:nvPicPr>
        <p:blipFill rotWithShape="1">
          <a:blip r:embed="rId8" cstate="email">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a:ext>
            </a:extLst>
          </a:blip>
          <a:srcRect/>
          <a:stretch/>
        </p:blipFill>
        <p:spPr>
          <a:xfrm>
            <a:off x="4788024" y="707207"/>
            <a:ext cx="1597255" cy="1215615"/>
          </a:xfrm>
          <a:prstGeom prst="rect">
            <a:avLst/>
          </a:prstGeom>
        </p:spPr>
      </p:pic>
      <p:pic>
        <p:nvPicPr>
          <p:cNvPr id="9" name="Рисунок 8"/>
          <p:cNvPicPr>
            <a:picLocks noChangeAspect="1"/>
          </p:cNvPicPr>
          <p:nvPr/>
        </p:nvPicPr>
        <p:blipFill rotWithShape="1">
          <a:blip r:embed="rId10" cstate="email">
            <a:extLst>
              <a:ext uri="{BEBA8EAE-BF5A-486C-A8C5-ECC9F3942E4B}">
                <a14:imgProps xmlns:a14="http://schemas.microsoft.com/office/drawing/2010/main">
                  <a14:imgLayer r:embed="rId11">
                    <a14:imgEffect>
                      <a14:brightnessContrast contrast="40000"/>
                    </a14:imgEffect>
                  </a14:imgLayer>
                </a14:imgProps>
              </a:ext>
              <a:ext uri="{28A0092B-C50C-407E-A947-70E740481C1C}">
                <a14:useLocalDpi xmlns:a14="http://schemas.microsoft.com/office/drawing/2010/main"/>
              </a:ext>
            </a:extLst>
          </a:blip>
          <a:srcRect/>
          <a:stretch/>
        </p:blipFill>
        <p:spPr>
          <a:xfrm>
            <a:off x="910883" y="692696"/>
            <a:ext cx="1601300" cy="1215614"/>
          </a:xfrm>
          <a:prstGeom prst="rect">
            <a:avLst/>
          </a:prstGeom>
        </p:spPr>
      </p:pic>
      <p:pic>
        <p:nvPicPr>
          <p:cNvPr id="10" name="Рисунок 9"/>
          <p:cNvPicPr>
            <a:picLocks noChangeAspect="1"/>
          </p:cNvPicPr>
          <p:nvPr/>
        </p:nvPicPr>
        <p:blipFill rotWithShape="1">
          <a:blip r:embed="rId12" cstate="email">
            <a:extLst>
              <a:ext uri="{BEBA8EAE-BF5A-486C-A8C5-ECC9F3942E4B}">
                <a14:imgProps xmlns:a14="http://schemas.microsoft.com/office/drawing/2010/main">
                  <a14:imgLayer r:embed="rId13">
                    <a14:imgEffect>
                      <a14:brightnessContrast contrast="40000"/>
                    </a14:imgEffect>
                  </a14:imgLayer>
                </a14:imgProps>
              </a:ext>
              <a:ext uri="{28A0092B-C50C-407E-A947-70E740481C1C}">
                <a14:useLocalDpi xmlns:a14="http://schemas.microsoft.com/office/drawing/2010/main"/>
              </a:ext>
            </a:extLst>
          </a:blip>
          <a:srcRect/>
          <a:stretch/>
        </p:blipFill>
        <p:spPr>
          <a:xfrm>
            <a:off x="3779912" y="5158888"/>
            <a:ext cx="3878687" cy="899956"/>
          </a:xfrm>
          <a:prstGeom prst="rect">
            <a:avLst/>
          </a:prstGeom>
        </p:spPr>
      </p:pic>
      <p:pic>
        <p:nvPicPr>
          <p:cNvPr id="11" name="Рисунок 10"/>
          <p:cNvPicPr>
            <a:picLocks noChangeAspect="1"/>
          </p:cNvPicPr>
          <p:nvPr/>
        </p:nvPicPr>
        <p:blipFill rotWithShape="1">
          <a:blip r:embed="rId14" cstate="email">
            <a:extLst>
              <a:ext uri="{BEBA8EAE-BF5A-486C-A8C5-ECC9F3942E4B}">
                <a14:imgProps xmlns:a14="http://schemas.microsoft.com/office/drawing/2010/main">
                  <a14:imgLayer r:embed="rId15">
                    <a14:imgEffect>
                      <a14:brightnessContrast contrast="40000"/>
                    </a14:imgEffect>
                  </a14:imgLayer>
                </a14:imgProps>
              </a:ext>
              <a:ext uri="{28A0092B-C50C-407E-A947-70E740481C1C}">
                <a14:useLocalDpi xmlns:a14="http://schemas.microsoft.com/office/drawing/2010/main"/>
              </a:ext>
            </a:extLst>
          </a:blip>
          <a:srcRect/>
          <a:stretch/>
        </p:blipFill>
        <p:spPr>
          <a:xfrm>
            <a:off x="4139952" y="3857816"/>
            <a:ext cx="2437066" cy="1192879"/>
          </a:xfrm>
          <a:prstGeom prst="rect">
            <a:avLst/>
          </a:prstGeom>
        </p:spPr>
      </p:pic>
      <p:pic>
        <p:nvPicPr>
          <p:cNvPr id="1026" name="Picture 2"/>
          <p:cNvPicPr>
            <a:picLocks noChangeAspect="1" noChangeArrowheads="1"/>
          </p:cNvPicPr>
          <p:nvPr/>
        </p:nvPicPr>
        <p:blipFill rotWithShape="1">
          <a:blip r:embed="rId16" cstate="email">
            <a:extLst>
              <a:ext uri="{BEBA8EAE-BF5A-486C-A8C5-ECC9F3942E4B}">
                <a14:imgProps xmlns:a14="http://schemas.microsoft.com/office/drawing/2010/main">
                  <a14:imgLayer r:embed="rId17">
                    <a14:imgEffect>
                      <a14:brightnessContrast contrast="40000"/>
                    </a14:imgEffect>
                  </a14:imgLayer>
                </a14:imgProps>
              </a:ext>
              <a:ext uri="{28A0092B-C50C-407E-A947-70E740481C1C}">
                <a14:useLocalDpi xmlns:a14="http://schemas.microsoft.com/office/drawing/2010/main"/>
              </a:ext>
            </a:extLst>
          </a:blip>
          <a:srcRect/>
          <a:stretch/>
        </p:blipFill>
        <p:spPr bwMode="auto">
          <a:xfrm>
            <a:off x="971600" y="3844707"/>
            <a:ext cx="2120763" cy="2207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831921" y="2132856"/>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831920" y="3083677"/>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p:nvPr/>
        </p:nvSpPr>
        <p:spPr>
          <a:xfrm>
            <a:off x="2031982" y="1556792"/>
            <a:ext cx="480202" cy="351518"/>
          </a:xfrm>
          <a:prstGeom prst="rect">
            <a:avLst/>
          </a:prstGeom>
          <a:noFill/>
          <a:ln w="19050">
            <a:solidFill>
              <a:srgbClr val="0033C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rgbClr val="0033CC"/>
                </a:solidFill>
              </a:rPr>
              <a:t> </a:t>
            </a:r>
            <a:r>
              <a:rPr lang="ru-RU" sz="2000" b="1" dirty="0" smtClean="0">
                <a:solidFill>
                  <a:srgbClr val="00FF99"/>
                </a:solidFill>
              </a:rPr>
              <a:t>2</a:t>
            </a:r>
            <a:endParaRPr lang="ru-RU" sz="2000" b="1" dirty="0">
              <a:solidFill>
                <a:srgbClr val="00FF99"/>
              </a:solidFill>
            </a:endParaRPr>
          </a:p>
        </p:txBody>
      </p:sp>
      <p:sp>
        <p:nvSpPr>
          <p:cNvPr id="16" name="Прямоугольник 15"/>
          <p:cNvSpPr/>
          <p:nvPr/>
        </p:nvSpPr>
        <p:spPr>
          <a:xfrm>
            <a:off x="5905077" y="1552034"/>
            <a:ext cx="480202" cy="351518"/>
          </a:xfrm>
          <a:prstGeom prst="rect">
            <a:avLst/>
          </a:prstGeom>
          <a:noFill/>
          <a:ln w="19050">
            <a:solidFill>
              <a:srgbClr val="0033C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rgbClr val="0033CC"/>
                </a:solidFill>
              </a:rPr>
              <a:t> </a:t>
            </a:r>
            <a:r>
              <a:rPr lang="ru-RU" sz="2000" b="1" dirty="0" smtClean="0">
                <a:solidFill>
                  <a:srgbClr val="00FF99"/>
                </a:solidFill>
              </a:rPr>
              <a:t>4</a:t>
            </a:r>
            <a:endParaRPr lang="ru-RU" sz="2000" b="1" dirty="0">
              <a:solidFill>
                <a:srgbClr val="00FF99"/>
              </a:solidFill>
            </a:endParaRPr>
          </a:p>
        </p:txBody>
      </p:sp>
      <p:sp>
        <p:nvSpPr>
          <p:cNvPr id="18" name="Прямоугольник 17"/>
          <p:cNvSpPr/>
          <p:nvPr/>
        </p:nvSpPr>
        <p:spPr>
          <a:xfrm>
            <a:off x="3964413" y="1556792"/>
            <a:ext cx="480202" cy="351518"/>
          </a:xfrm>
          <a:prstGeom prst="rect">
            <a:avLst/>
          </a:prstGeom>
          <a:noFill/>
          <a:ln w="19050">
            <a:solidFill>
              <a:srgbClr val="0033C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rgbClr val="0033CC"/>
                </a:solidFill>
              </a:rPr>
              <a:t> </a:t>
            </a:r>
            <a:r>
              <a:rPr lang="ru-RU" sz="2000" b="1" dirty="0" smtClean="0">
                <a:solidFill>
                  <a:srgbClr val="00FF99"/>
                </a:solidFill>
              </a:rPr>
              <a:t>1</a:t>
            </a:r>
            <a:endParaRPr lang="ru-RU" sz="2000" b="1" dirty="0">
              <a:solidFill>
                <a:srgbClr val="00FF99"/>
              </a:solidFill>
            </a:endParaRPr>
          </a:p>
        </p:txBody>
      </p:sp>
      <p:sp>
        <p:nvSpPr>
          <p:cNvPr id="19" name="Прямоугольник 18"/>
          <p:cNvSpPr/>
          <p:nvPr/>
        </p:nvSpPr>
        <p:spPr>
          <a:xfrm>
            <a:off x="7852845" y="1571304"/>
            <a:ext cx="480202" cy="351518"/>
          </a:xfrm>
          <a:prstGeom prst="rect">
            <a:avLst/>
          </a:prstGeom>
          <a:noFill/>
          <a:ln w="19050">
            <a:solidFill>
              <a:srgbClr val="0033C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rgbClr val="0033CC"/>
                </a:solidFill>
              </a:rPr>
              <a:t> </a:t>
            </a:r>
            <a:r>
              <a:rPr lang="ru-RU" sz="2000" b="1" dirty="0" smtClean="0">
                <a:solidFill>
                  <a:srgbClr val="00FF99"/>
                </a:solidFill>
              </a:rPr>
              <a:t>3</a:t>
            </a:r>
            <a:endParaRPr lang="ru-RU" sz="2000" b="1" dirty="0">
              <a:solidFill>
                <a:srgbClr val="00FF99"/>
              </a:solidFill>
            </a:endParaRPr>
          </a:p>
        </p:txBody>
      </p:sp>
      <p:cxnSp>
        <p:nvCxnSpPr>
          <p:cNvPr id="20" name="Прямая соединительная линия 19"/>
          <p:cNvCxnSpPr/>
          <p:nvPr/>
        </p:nvCxnSpPr>
        <p:spPr>
          <a:xfrm>
            <a:off x="831920" y="2924944"/>
            <a:ext cx="7501127" cy="0"/>
          </a:xfrm>
          <a:prstGeom prst="line">
            <a:avLst/>
          </a:prstGeom>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41984304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wipe(left)">
                                      <p:cBhvr>
                                        <p:cTn id="10" dur="500"/>
                                        <p:tgtEl>
                                          <p:spTgt spid="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Effect transition="in" filter="wipe(left)">
                                      <p:cBhvr>
                                        <p:cTn id="31" dur="500"/>
                                        <p:tgtEl>
                                          <p:spTgt spid="7">
                                            <p:txEl>
                                              <p:pRg st="3" end="3"/>
                                            </p:txEl>
                                          </p:spTgt>
                                        </p:tgtEl>
                                      </p:cBhvr>
                                    </p:animEffect>
                                  </p:childTnLst>
                                </p:cTn>
                              </p:par>
                              <p:par>
                                <p:cTn id="32" presetID="22" presetClass="entr" presetSubtype="8" fill="hold" nodeType="withEffect">
                                  <p:stCondLst>
                                    <p:cond delay="0"/>
                                  </p:stCondLst>
                                  <p:childTnLst>
                                    <p:set>
                                      <p:cBhvr>
                                        <p:cTn id="33" dur="1" fill="hold">
                                          <p:stCondLst>
                                            <p:cond delay="0"/>
                                          </p:stCondLst>
                                        </p:cTn>
                                        <p:tgtEl>
                                          <p:spTgt spid="7">
                                            <p:txEl>
                                              <p:pRg st="4" end="4"/>
                                            </p:txEl>
                                          </p:spTgt>
                                        </p:tgtEl>
                                        <p:attrNameLst>
                                          <p:attrName>style.visibility</p:attrName>
                                        </p:attrNameLst>
                                      </p:cBhvr>
                                      <p:to>
                                        <p:strVal val="visible"/>
                                      </p:to>
                                    </p:set>
                                    <p:animEffect transition="in" filter="wipe(left)">
                                      <p:cBhvr>
                                        <p:cTn id="34" dur="500"/>
                                        <p:tgtEl>
                                          <p:spTgt spid="7">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animBg="1"/>
      <p:bldP spid="18" grpId="0" animBg="1"/>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4" y="-971257"/>
            <a:ext cx="6496256" cy="8784975"/>
          </a:xfrm>
          <a:prstGeom prst="rect">
            <a:avLst/>
          </a:prstGeom>
        </p:spPr>
      </p:pic>
      <p:sp>
        <p:nvSpPr>
          <p:cNvPr id="7" name="Прямоугольник 6"/>
          <p:cNvSpPr/>
          <p:nvPr/>
        </p:nvSpPr>
        <p:spPr>
          <a:xfrm>
            <a:off x="539553"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p>
          <a:p>
            <a:pPr algn="ctr"/>
            <a:endParaRPr lang="ru-RU" sz="2400" b="1" dirty="0"/>
          </a:p>
          <a:p>
            <a:pPr algn="ctr"/>
            <a:endParaRPr lang="ru-RU" sz="2400" b="1" dirty="0" smtClean="0"/>
          </a:p>
          <a:p>
            <a:pPr algn="ctr"/>
            <a:endParaRPr lang="ru-RU" sz="2400" b="1" dirty="0" smtClean="0"/>
          </a:p>
          <a:p>
            <a:pPr algn="ctr"/>
            <a:endParaRPr lang="ru-RU" sz="2400" b="1" dirty="0"/>
          </a:p>
          <a:p>
            <a:pPr algn="ctr"/>
            <a:endParaRPr lang="ru-RU" sz="2400" b="1" dirty="0" smtClean="0"/>
          </a:p>
          <a:p>
            <a:pPr algn="ctr"/>
            <a:endParaRPr lang="ru-RU" sz="2400" b="1" dirty="0"/>
          </a:p>
          <a:p>
            <a:pPr algn="ctr"/>
            <a:endParaRPr lang="ru-RU" sz="2400" b="1" dirty="0" smtClean="0"/>
          </a:p>
          <a:p>
            <a:pPr algn="ctr"/>
            <a:endParaRPr lang="ru-RU" sz="2400" b="1" dirty="0"/>
          </a:p>
          <a:p>
            <a:pPr algn="ctr"/>
            <a:endParaRPr lang="ru-RU" sz="2400" b="1" dirty="0" smtClean="0"/>
          </a:p>
          <a:p>
            <a:r>
              <a:rPr lang="ru-RU" sz="2000" b="1" dirty="0" smtClean="0"/>
              <a:t>           - Найди  цифру,  соответствующую </a:t>
            </a:r>
            <a:endParaRPr lang="ru-RU" sz="2000" b="1" dirty="0"/>
          </a:p>
          <a:p>
            <a:r>
              <a:rPr lang="ru-RU" sz="2000" b="1" dirty="0" smtClean="0"/>
              <a:t>       каждой  картинке.</a:t>
            </a:r>
          </a:p>
          <a:p>
            <a:pPr algn="ctr"/>
            <a:endParaRPr lang="ru-RU" sz="2400" b="1" dirty="0"/>
          </a:p>
          <a:p>
            <a:pPr algn="ctr"/>
            <a:endParaRPr lang="ru-RU" sz="2400" b="1" dirty="0" smtClean="0"/>
          </a:p>
          <a:p>
            <a:pPr algn="ctr"/>
            <a:r>
              <a:rPr lang="ru-RU" sz="2400" b="1" dirty="0" smtClean="0"/>
              <a:t> </a:t>
            </a:r>
            <a:endParaRPr lang="ru-RU" sz="2400" b="1" dirty="0"/>
          </a:p>
          <a:p>
            <a:pPr algn="ctr"/>
            <a:endParaRPr lang="ru-RU" sz="2400" b="1" dirty="0" smtClean="0"/>
          </a:p>
          <a:p>
            <a:pPr algn="ctr"/>
            <a:endParaRPr lang="ru-RU" sz="2400" b="1" dirty="0"/>
          </a:p>
          <a:p>
            <a:pPr algn="ctr"/>
            <a:endParaRPr lang="ru-RU" sz="2400" b="1" dirty="0" smtClean="0"/>
          </a:p>
          <a:p>
            <a:pPr algn="ctr"/>
            <a:endParaRPr lang="ru-RU" sz="2400" b="1" dirty="0" smtClean="0"/>
          </a:p>
          <a:p>
            <a:pPr algn="ctr"/>
            <a:endParaRPr lang="ru-RU" sz="2400" b="1" dirty="0" smtClean="0"/>
          </a:p>
          <a:p>
            <a:pPr algn="ctr"/>
            <a:endParaRPr lang="ru-RU" sz="2400" b="1" dirty="0"/>
          </a:p>
          <a:p>
            <a:pPr algn="ctr"/>
            <a:r>
              <a:rPr lang="ru-RU" sz="2400" b="1" i="1" dirty="0" smtClean="0">
                <a:solidFill>
                  <a:srgbClr val="0000FF"/>
                </a:solidFill>
              </a:rPr>
              <a:t>Числа  от  1  до  9  обозначаются  одной  цифрой.</a:t>
            </a:r>
          </a:p>
          <a:p>
            <a:pPr algn="ctr"/>
            <a:endParaRPr lang="ru-RU" sz="2400" b="1" dirty="0" smtClean="0"/>
          </a:p>
          <a:p>
            <a:pPr algn="ctr"/>
            <a:r>
              <a:rPr lang="ru-RU" sz="6000" b="1" dirty="0" smtClean="0">
                <a:solidFill>
                  <a:srgbClr val="00FF99"/>
                </a:solidFill>
              </a:rPr>
              <a:t>1</a:t>
            </a:r>
            <a:r>
              <a:rPr lang="ru-RU" sz="6000" b="1" dirty="0" smtClean="0"/>
              <a:t>   </a:t>
            </a:r>
            <a:r>
              <a:rPr lang="ru-RU" sz="6000" b="1" dirty="0" smtClean="0">
                <a:solidFill>
                  <a:srgbClr val="0033CC"/>
                </a:solidFill>
              </a:rPr>
              <a:t>2</a:t>
            </a:r>
            <a:r>
              <a:rPr lang="ru-RU" sz="6000" b="1" dirty="0" smtClean="0"/>
              <a:t>   </a:t>
            </a:r>
            <a:r>
              <a:rPr lang="ru-RU" sz="6000" b="1" dirty="0" smtClean="0">
                <a:solidFill>
                  <a:srgbClr val="DDB1B8"/>
                </a:solidFill>
              </a:rPr>
              <a:t>3</a:t>
            </a:r>
            <a:r>
              <a:rPr lang="ru-RU" sz="6000" b="1" dirty="0" smtClean="0"/>
              <a:t>   </a:t>
            </a:r>
            <a:r>
              <a:rPr lang="ru-RU" sz="6000" b="1" dirty="0" smtClean="0">
                <a:solidFill>
                  <a:srgbClr val="FFC000"/>
                </a:solidFill>
              </a:rPr>
              <a:t>4</a:t>
            </a:r>
            <a:r>
              <a:rPr lang="ru-RU" sz="6000" b="1" dirty="0" smtClean="0"/>
              <a:t>   </a:t>
            </a:r>
            <a:r>
              <a:rPr lang="ru-RU" sz="6000" b="1" dirty="0" smtClean="0">
                <a:solidFill>
                  <a:srgbClr val="F56767"/>
                </a:solidFill>
              </a:rPr>
              <a:t>5</a:t>
            </a:r>
            <a:r>
              <a:rPr lang="ru-RU" sz="6000" b="1" dirty="0" smtClean="0"/>
              <a:t>   </a:t>
            </a:r>
            <a:r>
              <a:rPr lang="ru-RU" sz="6000" b="1" dirty="0" smtClean="0">
                <a:solidFill>
                  <a:srgbClr val="0099FF"/>
                </a:solidFill>
              </a:rPr>
              <a:t>6</a:t>
            </a:r>
            <a:r>
              <a:rPr lang="ru-RU" sz="6000" b="1" dirty="0" smtClean="0"/>
              <a:t>   </a:t>
            </a:r>
            <a:r>
              <a:rPr lang="ru-RU" sz="6000" b="1" dirty="0" smtClean="0">
                <a:solidFill>
                  <a:srgbClr val="DC90D8"/>
                </a:solidFill>
              </a:rPr>
              <a:t>7</a:t>
            </a:r>
            <a:r>
              <a:rPr lang="ru-RU" sz="6000" b="1" dirty="0" smtClean="0"/>
              <a:t>   </a:t>
            </a:r>
            <a:r>
              <a:rPr lang="ru-RU" sz="6000" b="1" dirty="0" smtClean="0">
                <a:solidFill>
                  <a:srgbClr val="92D050"/>
                </a:solidFill>
              </a:rPr>
              <a:t>8</a:t>
            </a:r>
            <a:r>
              <a:rPr lang="ru-RU" sz="6000" b="1" dirty="0" smtClean="0"/>
              <a:t>   </a:t>
            </a:r>
            <a:r>
              <a:rPr lang="ru-RU" sz="6000" b="1" dirty="0" smtClean="0">
                <a:solidFill>
                  <a:srgbClr val="9900FF"/>
                </a:solidFill>
              </a:rPr>
              <a:t>9</a:t>
            </a:r>
            <a:r>
              <a:rPr lang="ru-RU" sz="6000" b="1" dirty="0" smtClean="0"/>
              <a:t> </a:t>
            </a:r>
            <a:endParaRPr lang="ru-RU" sz="6000" b="1" dirty="0"/>
          </a:p>
          <a:p>
            <a:pPr algn="ctr"/>
            <a:endParaRPr lang="ru-RU" sz="2400" b="1" dirty="0" smtClean="0"/>
          </a:p>
          <a:p>
            <a:pPr algn="ctr"/>
            <a:endParaRPr lang="ru-RU" sz="2400" b="1" dirty="0"/>
          </a:p>
          <a:p>
            <a:pPr algn="ctr"/>
            <a:endParaRPr lang="ru-RU" sz="2400" b="1" dirty="0" smtClean="0"/>
          </a:p>
          <a:p>
            <a:pPr algn="ctr"/>
            <a:endParaRPr lang="ru-RU" sz="2400" b="1" dirty="0"/>
          </a:p>
          <a:p>
            <a:pPr algn="ctr"/>
            <a:endParaRPr lang="ru-RU" sz="2400" b="1" dirty="0" smtClean="0"/>
          </a:p>
          <a:p>
            <a:pPr algn="ctr"/>
            <a:endParaRPr lang="ru-RU" sz="2400" b="1" dirty="0"/>
          </a:p>
          <a:p>
            <a:pPr algn="ctr"/>
            <a:endParaRPr lang="ru-RU" sz="2400" b="1" dirty="0" smtClean="0"/>
          </a:p>
          <a:p>
            <a:pPr algn="ctr"/>
            <a:endParaRPr lang="ru-RU" sz="2400" b="1" dirty="0"/>
          </a:p>
          <a:p>
            <a:pPr algn="ctr"/>
            <a:endParaRPr lang="ru-RU" sz="2400" b="1" dirty="0"/>
          </a:p>
        </p:txBody>
      </p:sp>
      <p:pic>
        <p:nvPicPr>
          <p:cNvPr id="5"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9914" y="805138"/>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Рисунок 1"/>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a:ext>
            </a:extLst>
          </a:blip>
          <a:srcRect/>
          <a:stretch/>
        </p:blipFill>
        <p:spPr>
          <a:xfrm>
            <a:off x="5220072" y="805138"/>
            <a:ext cx="3198164" cy="1079248"/>
          </a:xfrm>
          <a:prstGeom prst="rect">
            <a:avLst/>
          </a:prstGeom>
        </p:spPr>
      </p:pic>
      <p:pic>
        <p:nvPicPr>
          <p:cNvPr id="3" name="Рисунок 2"/>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246131" y="1993502"/>
            <a:ext cx="3214303" cy="1093237"/>
          </a:xfrm>
          <a:prstGeom prst="rect">
            <a:avLst/>
          </a:prstGeom>
        </p:spPr>
      </p:pic>
      <p:pic>
        <p:nvPicPr>
          <p:cNvPr id="6" name="Рисунок 5"/>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5220072" y="3185853"/>
            <a:ext cx="3198164" cy="1162969"/>
          </a:xfrm>
          <a:prstGeom prst="rect">
            <a:avLst/>
          </a:prstGeom>
        </p:spPr>
      </p:pic>
      <p:sp>
        <p:nvSpPr>
          <p:cNvPr id="10" name="Прямоугольник 9"/>
          <p:cNvSpPr/>
          <p:nvPr/>
        </p:nvSpPr>
        <p:spPr>
          <a:xfrm>
            <a:off x="1316445" y="1814322"/>
            <a:ext cx="734965" cy="754322"/>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b="1" dirty="0"/>
              <a:t>9</a:t>
            </a:r>
          </a:p>
        </p:txBody>
      </p:sp>
      <p:sp>
        <p:nvSpPr>
          <p:cNvPr id="11" name="Прямоугольник 10"/>
          <p:cNvSpPr/>
          <p:nvPr/>
        </p:nvSpPr>
        <p:spPr>
          <a:xfrm>
            <a:off x="1309548" y="2666908"/>
            <a:ext cx="734965" cy="75432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b="1" dirty="0"/>
              <a:t>7</a:t>
            </a:r>
          </a:p>
        </p:txBody>
      </p:sp>
      <p:sp>
        <p:nvSpPr>
          <p:cNvPr id="12" name="Прямоугольник 11"/>
          <p:cNvSpPr/>
          <p:nvPr/>
        </p:nvSpPr>
        <p:spPr>
          <a:xfrm>
            <a:off x="1316445" y="3514492"/>
            <a:ext cx="734965" cy="754322"/>
          </a:xfrm>
          <a:prstGeom prst="rect">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b="1" dirty="0"/>
              <a:t>8</a:t>
            </a:r>
          </a:p>
        </p:txBody>
      </p:sp>
      <p:sp>
        <p:nvSpPr>
          <p:cNvPr id="13" name="Стрелка вправо 12"/>
          <p:cNvSpPr/>
          <p:nvPr/>
        </p:nvSpPr>
        <p:spPr>
          <a:xfrm>
            <a:off x="2195736" y="2060848"/>
            <a:ext cx="3177368" cy="65317"/>
          </a:xfrm>
          <a:prstGeom prst="rightArrow">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трелка вправо 13"/>
          <p:cNvSpPr/>
          <p:nvPr/>
        </p:nvSpPr>
        <p:spPr>
          <a:xfrm>
            <a:off x="2204752" y="3781021"/>
            <a:ext cx="3168352" cy="55316"/>
          </a:xfrm>
          <a:prstGeom prst="rightArrow">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Стрелка вправо 14"/>
          <p:cNvSpPr/>
          <p:nvPr/>
        </p:nvSpPr>
        <p:spPr>
          <a:xfrm rot="20833147" flipV="1">
            <a:off x="2088692" y="2335005"/>
            <a:ext cx="5248082" cy="61245"/>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9694520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10" end="10"/>
                                            </p:txEl>
                                          </p:spTgt>
                                        </p:tgtEl>
                                        <p:attrNameLst>
                                          <p:attrName>style.visibility</p:attrName>
                                        </p:attrNameLst>
                                      </p:cBhvr>
                                      <p:to>
                                        <p:strVal val="visible"/>
                                      </p:to>
                                    </p:set>
                                    <p:animEffect transition="in" filter="wipe(left)">
                                      <p:cBhvr>
                                        <p:cTn id="7" dur="500"/>
                                        <p:tgtEl>
                                          <p:spTgt spid="7">
                                            <p:txEl>
                                              <p:pRg st="10" end="1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7">
                                            <p:txEl>
                                              <p:pRg st="11" end="11"/>
                                            </p:txEl>
                                          </p:spTgt>
                                        </p:tgtEl>
                                        <p:attrNameLst>
                                          <p:attrName>style.visibility</p:attrName>
                                        </p:attrNameLst>
                                      </p:cBhvr>
                                      <p:to>
                                        <p:strVal val="visible"/>
                                      </p:to>
                                    </p:set>
                                    <p:animEffect transition="in" filter="wipe(left)">
                                      <p:cBhvr>
                                        <p:cTn id="10" dur="500"/>
                                        <p:tgtEl>
                                          <p:spTgt spid="7">
                                            <p:txEl>
                                              <p:pRg st="11" end="1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7">
                                            <p:txEl>
                                              <p:pRg st="21" end="21"/>
                                            </p:txEl>
                                          </p:spTgt>
                                        </p:tgtEl>
                                        <p:attrNameLst>
                                          <p:attrName>style.visibility</p:attrName>
                                        </p:attrNameLst>
                                      </p:cBhvr>
                                      <p:to>
                                        <p:strVal val="visible"/>
                                      </p:to>
                                    </p:set>
                                    <p:animEffect transition="in" filter="wipe(down)">
                                      <p:cBhvr>
                                        <p:cTn id="30" dur="500"/>
                                        <p:tgtEl>
                                          <p:spTgt spid="7">
                                            <p:txEl>
                                              <p:pRg st="21" end="2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7">
                                            <p:txEl>
                                              <p:pRg st="23" end="23"/>
                                            </p:txEl>
                                          </p:spTgt>
                                        </p:tgtEl>
                                        <p:attrNameLst>
                                          <p:attrName>style.visibility</p:attrName>
                                        </p:attrNameLst>
                                      </p:cBhvr>
                                      <p:to>
                                        <p:strVal val="visible"/>
                                      </p:to>
                                    </p:set>
                                    <p:animEffect transition="in" filter="wipe(left)">
                                      <p:cBhvr>
                                        <p:cTn id="35" dur="500"/>
                                        <p:tgtEl>
                                          <p:spTgt spid="7">
                                            <p:txEl>
                                              <p:pRg st="23" end="2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39552"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t>       - Число  ДЕСЯТЬ  обозначается  двумя  цифрами:  ЕДИНИЦЕЙ  и  </a:t>
            </a:r>
          </a:p>
          <a:p>
            <a:r>
              <a:rPr lang="ru-RU" sz="2000" b="1" dirty="0" smtClean="0"/>
              <a:t>       НУЛЁМ.</a:t>
            </a:r>
            <a:endParaRPr lang="ru-RU" sz="2000" b="1" dirty="0"/>
          </a:p>
          <a:p>
            <a:r>
              <a:rPr lang="ru-RU" sz="2000" b="1" dirty="0" smtClean="0"/>
              <a:t>       - Что  обозначает  число  10 ?</a:t>
            </a:r>
          </a:p>
          <a:p>
            <a:r>
              <a:rPr lang="ru-RU" sz="2000" b="1" dirty="0" smtClean="0"/>
              <a:t>  </a:t>
            </a:r>
            <a:r>
              <a:rPr lang="ru-RU" sz="2000" b="1" i="1" dirty="0" smtClean="0">
                <a:solidFill>
                  <a:srgbClr val="0000FF"/>
                </a:solidFill>
              </a:rPr>
              <a:t>-  Число  10  обозначает  ДЕСЯТЬ  предметов.</a:t>
            </a:r>
            <a:endParaRPr lang="ru-RU" sz="2000" b="1" i="1" dirty="0">
              <a:solidFill>
                <a:srgbClr val="0000FF"/>
              </a:solidFill>
            </a:endParaRPr>
          </a:p>
          <a:p>
            <a:r>
              <a:rPr lang="ru-RU" sz="2000" b="1" dirty="0" smtClean="0"/>
              <a:t>       - Сосчитай  предметы.</a:t>
            </a:r>
          </a:p>
          <a:p>
            <a:endParaRPr lang="ru-RU" sz="2000" b="1" dirty="0"/>
          </a:p>
          <a:p>
            <a:endParaRPr lang="ru-RU" sz="2000" b="1" dirty="0"/>
          </a:p>
        </p:txBody>
      </p:sp>
      <p:pic>
        <p:nvPicPr>
          <p:cNvPr id="5" name="Рисунок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637906" y="764704"/>
            <a:ext cx="1843817" cy="1100536"/>
          </a:xfrm>
          <a:prstGeom prst="rect">
            <a:avLst/>
          </a:prstGeom>
        </p:spPr>
      </p:pic>
      <p:sp>
        <p:nvSpPr>
          <p:cNvPr id="6" name="Прямоугольник 5"/>
          <p:cNvSpPr/>
          <p:nvPr/>
        </p:nvSpPr>
        <p:spPr>
          <a:xfrm>
            <a:off x="683568" y="764704"/>
            <a:ext cx="2016224" cy="1508644"/>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b="1" dirty="0" smtClean="0"/>
              <a:t>10</a:t>
            </a:r>
            <a:endParaRPr lang="ru-RU" sz="9600" b="1" dirty="0"/>
          </a:p>
        </p:txBody>
      </p:sp>
      <p:pic>
        <p:nvPicPr>
          <p:cNvPr id="2" name="Рисунок 1"/>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a:ext>
            </a:extLst>
          </a:blip>
          <a:srcRect/>
          <a:stretch/>
        </p:blipFill>
        <p:spPr>
          <a:xfrm rot="5400000">
            <a:off x="6760854" y="4352569"/>
            <a:ext cx="2006337" cy="1311331"/>
          </a:xfrm>
          <a:prstGeom prst="rect">
            <a:avLst/>
          </a:prstGeom>
        </p:spPr>
      </p:pic>
      <p:pic>
        <p:nvPicPr>
          <p:cNvPr id="8" name="Рисунок 7"/>
          <p:cNvPicPr>
            <a:picLocks noChangeAspect="1"/>
          </p:cNvPicPr>
          <p:nvPr/>
        </p:nvPicPr>
        <p:blipFill rotWithShape="1">
          <a:blip r:embed="rId7" cstate="email">
            <a:extLst>
              <a:ext uri="{BEBA8EAE-BF5A-486C-A8C5-ECC9F3942E4B}">
                <a14:imgProps xmlns:a14="http://schemas.microsoft.com/office/drawing/2010/main">
                  <a14:imgLayer r:embed="rId8">
                    <a14:imgEffect>
                      <a14:brightnessContrast contrast="20000"/>
                    </a14:imgEffect>
                  </a14:imgLayer>
                </a14:imgProps>
              </a:ext>
              <a:ext uri="{28A0092B-C50C-407E-A947-70E740481C1C}">
                <a14:useLocalDpi xmlns:a14="http://schemas.microsoft.com/office/drawing/2010/main"/>
              </a:ext>
            </a:extLst>
          </a:blip>
          <a:srcRect/>
          <a:stretch/>
        </p:blipFill>
        <p:spPr>
          <a:xfrm>
            <a:off x="3006170" y="4005066"/>
            <a:ext cx="1459479" cy="2021564"/>
          </a:xfrm>
          <a:prstGeom prst="rect">
            <a:avLst/>
          </a:prstGeom>
        </p:spPr>
      </p:pic>
      <p:pic>
        <p:nvPicPr>
          <p:cNvPr id="9" name="Рисунок 8"/>
          <p:cNvPicPr>
            <a:picLocks noChangeAspect="1"/>
          </p:cNvPicPr>
          <p:nvPr/>
        </p:nvPicPr>
        <p:blipFill rotWithShape="1">
          <a:blip r:embed="rId9" cstate="email">
            <a:extLst>
              <a:ext uri="{BEBA8EAE-BF5A-486C-A8C5-ECC9F3942E4B}">
                <a14:imgProps xmlns:a14="http://schemas.microsoft.com/office/drawing/2010/main">
                  <a14:imgLayer r:embed="rId10">
                    <a14:imgEffect>
                      <a14:brightnessContrast contrast="20000"/>
                    </a14:imgEffect>
                  </a14:imgLayer>
                </a14:imgProps>
              </a:ext>
              <a:ext uri="{28A0092B-C50C-407E-A947-70E740481C1C}">
                <a14:useLocalDpi xmlns:a14="http://schemas.microsoft.com/office/drawing/2010/main"/>
              </a:ext>
            </a:extLst>
          </a:blip>
          <a:srcRect/>
          <a:stretch/>
        </p:blipFill>
        <p:spPr>
          <a:xfrm>
            <a:off x="1012571" y="3988374"/>
            <a:ext cx="1496690" cy="2038255"/>
          </a:xfrm>
          <a:prstGeom prst="rect">
            <a:avLst/>
          </a:prstGeom>
        </p:spPr>
      </p:pic>
      <p:pic>
        <p:nvPicPr>
          <p:cNvPr id="10" name="Рисунок 9"/>
          <p:cNvPicPr>
            <a:picLocks noChangeAspect="1"/>
          </p:cNvPicPr>
          <p:nvPr/>
        </p:nvPicPr>
        <p:blipFill rotWithShape="1">
          <a:blip r:embed="rId11" cstate="email">
            <a:extLst>
              <a:ext uri="{BEBA8EAE-BF5A-486C-A8C5-ECC9F3942E4B}">
                <a14:imgProps xmlns:a14="http://schemas.microsoft.com/office/drawing/2010/main">
                  <a14:imgLayer r:embed="rId12">
                    <a14:imgEffect>
                      <a14:brightnessContrast contrast="20000"/>
                    </a14:imgEffect>
                  </a14:imgLayer>
                </a14:imgProps>
              </a:ext>
              <a:ext uri="{28A0092B-C50C-407E-A947-70E740481C1C}">
                <a14:useLocalDpi xmlns:a14="http://schemas.microsoft.com/office/drawing/2010/main"/>
              </a:ext>
            </a:extLst>
          </a:blip>
          <a:srcRect/>
          <a:stretch/>
        </p:blipFill>
        <p:spPr>
          <a:xfrm>
            <a:off x="2843808" y="1094099"/>
            <a:ext cx="3662979" cy="849854"/>
          </a:xfrm>
          <a:prstGeom prst="rect">
            <a:avLst/>
          </a:prstGeom>
        </p:spPr>
      </p:pic>
      <p:pic>
        <p:nvPicPr>
          <p:cNvPr id="11" name="Рисунок 10"/>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rot="5400000">
            <a:off x="4795701" y="4268730"/>
            <a:ext cx="2023031" cy="1462322"/>
          </a:xfrm>
          <a:prstGeom prst="rect">
            <a:avLst/>
          </a:prstGeom>
        </p:spPr>
      </p:pic>
    </p:spTree>
    <p:extLst>
      <p:ext uri="{BB962C8B-B14F-4D97-AF65-F5344CB8AC3E}">
        <p14:creationId xmlns:p14="http://schemas.microsoft.com/office/powerpoint/2010/main" val="41984304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wipe(left)">
                                      <p:cBhvr>
                                        <p:cTn id="10" dur="500"/>
                                        <p:tgtEl>
                                          <p:spTgt spid="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wipe(left)">
                                      <p:cBhvr>
                                        <p:cTn id="15" dur="500"/>
                                        <p:tgtEl>
                                          <p:spTgt spid="7">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7">
                                            <p:txEl>
                                              <p:pRg st="3" end="3"/>
                                            </p:txEl>
                                          </p:spTgt>
                                        </p:tgtEl>
                                        <p:attrNameLst>
                                          <p:attrName>style.visibility</p:attrName>
                                        </p:attrNameLst>
                                      </p:cBhvr>
                                      <p:to>
                                        <p:strVal val="visible"/>
                                      </p:to>
                                    </p:set>
                                    <p:animEffect transition="in" filter="wipe(down)">
                                      <p:cBhvr>
                                        <p:cTn id="20" dur="500"/>
                                        <p:tgtEl>
                                          <p:spTgt spid="7">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animEffect transition="in" filter="wipe(left)">
                                      <p:cBhvr>
                                        <p:cTn id="25" dur="500"/>
                                        <p:tgtEl>
                                          <p:spTgt spid="7">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39553" y="61291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a:t> </a:t>
            </a:r>
            <a:r>
              <a:rPr lang="ru-RU" sz="2000" b="1" dirty="0" smtClean="0"/>
              <a:t>                                                                         - Расскажи  по  картинкам,</a:t>
            </a:r>
          </a:p>
          <a:p>
            <a:pPr algn="ctr"/>
            <a:r>
              <a:rPr lang="ru-RU" sz="2000" b="1" dirty="0" smtClean="0"/>
              <a:t>                                                                     как  можно  получить  число  10 ?</a:t>
            </a: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smtClean="0"/>
          </a:p>
        </p:txBody>
      </p:sp>
      <p:pic>
        <p:nvPicPr>
          <p:cNvPr id="5" name="Рисунок 4"/>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a:ext>
            </a:extLst>
          </a:blip>
          <a:srcRect/>
          <a:stretch/>
        </p:blipFill>
        <p:spPr>
          <a:xfrm>
            <a:off x="711164" y="791598"/>
            <a:ext cx="3860837" cy="5274804"/>
          </a:xfrm>
          <a:prstGeom prst="rect">
            <a:avLst/>
          </a:prstGeom>
        </p:spPr>
      </p:pic>
      <p:pic>
        <p:nvPicPr>
          <p:cNvPr id="6" name="Picture 2"/>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372200" y="874629"/>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Прямоугольник 7"/>
          <p:cNvSpPr/>
          <p:nvPr/>
        </p:nvSpPr>
        <p:spPr>
          <a:xfrm>
            <a:off x="827532" y="874628"/>
            <a:ext cx="1803481" cy="8261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1259632" y="1720983"/>
            <a:ext cx="1058416" cy="2107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2684761" y="1931751"/>
            <a:ext cx="1803481" cy="8261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768837" y="1931750"/>
            <a:ext cx="1803481" cy="8261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2671294" y="3015910"/>
            <a:ext cx="1803481" cy="8261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821235" y="3015910"/>
            <a:ext cx="1803481" cy="8261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2684761" y="4077072"/>
            <a:ext cx="1803481" cy="8261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821236" y="4077072"/>
            <a:ext cx="1803481" cy="8261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p:cNvSpPr/>
          <p:nvPr/>
        </p:nvSpPr>
        <p:spPr>
          <a:xfrm>
            <a:off x="1722977" y="5240221"/>
            <a:ext cx="1803481" cy="8261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Прямоугольник 16"/>
          <p:cNvSpPr/>
          <p:nvPr/>
        </p:nvSpPr>
        <p:spPr>
          <a:xfrm>
            <a:off x="2685066" y="874629"/>
            <a:ext cx="1803481" cy="8261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Прямоугольник 17"/>
          <p:cNvSpPr/>
          <p:nvPr/>
        </p:nvSpPr>
        <p:spPr>
          <a:xfrm>
            <a:off x="2990938" y="1720983"/>
            <a:ext cx="1058416" cy="2107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Прямоугольник 18"/>
          <p:cNvSpPr/>
          <p:nvPr/>
        </p:nvSpPr>
        <p:spPr>
          <a:xfrm>
            <a:off x="3003931" y="2787394"/>
            <a:ext cx="1058416" cy="2107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1271087" y="2760877"/>
            <a:ext cx="1058416" cy="2107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рямоугольник 20"/>
          <p:cNvSpPr/>
          <p:nvPr/>
        </p:nvSpPr>
        <p:spPr>
          <a:xfrm>
            <a:off x="2927350" y="3866302"/>
            <a:ext cx="1058416" cy="2107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Прямоугольник 21"/>
          <p:cNvSpPr/>
          <p:nvPr/>
        </p:nvSpPr>
        <p:spPr>
          <a:xfrm>
            <a:off x="1320330" y="3866303"/>
            <a:ext cx="1058416" cy="2107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Прямоугольник 22"/>
          <p:cNvSpPr/>
          <p:nvPr/>
        </p:nvSpPr>
        <p:spPr>
          <a:xfrm>
            <a:off x="3003931" y="4949648"/>
            <a:ext cx="1058416" cy="2107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Прямоугольник 23"/>
          <p:cNvSpPr/>
          <p:nvPr/>
        </p:nvSpPr>
        <p:spPr>
          <a:xfrm>
            <a:off x="1316562" y="4923167"/>
            <a:ext cx="1058416" cy="3268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Прямоугольник 24"/>
          <p:cNvSpPr/>
          <p:nvPr/>
        </p:nvSpPr>
        <p:spPr>
          <a:xfrm>
            <a:off x="3573034" y="5805264"/>
            <a:ext cx="1058416" cy="2107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1984304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5"/>
                                        </p:tgtEl>
                                      </p:cBhvr>
                                    </p:animEffect>
                                    <p:set>
                                      <p:cBhvr>
                                        <p:cTn id="12" dur="1" fill="hold">
                                          <p:stCondLst>
                                            <p:cond delay="499"/>
                                          </p:stCondLst>
                                        </p:cTn>
                                        <p:tgtEl>
                                          <p:spTgt spid="2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23"/>
                                        </p:tgtEl>
                                      </p:cBhvr>
                                    </p:animEffect>
                                    <p:set>
                                      <p:cBhvr>
                                        <p:cTn id="22" dur="1" fill="hold">
                                          <p:stCondLst>
                                            <p:cond delay="499"/>
                                          </p:stCondLst>
                                        </p:cTn>
                                        <p:tgtEl>
                                          <p:spTgt spid="2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24"/>
                                        </p:tgtEl>
                                      </p:cBhvr>
                                    </p:animEffect>
                                    <p:set>
                                      <p:cBhvr>
                                        <p:cTn id="32" dur="1" fill="hold">
                                          <p:stCondLst>
                                            <p:cond delay="499"/>
                                          </p:stCondLst>
                                        </p:cTn>
                                        <p:tgtEl>
                                          <p:spTgt spid="2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21"/>
                                        </p:tgtEl>
                                      </p:cBhvr>
                                    </p:animEffect>
                                    <p:set>
                                      <p:cBhvr>
                                        <p:cTn id="42" dur="1" fill="hold">
                                          <p:stCondLst>
                                            <p:cond delay="499"/>
                                          </p:stCondLst>
                                        </p:cTn>
                                        <p:tgtEl>
                                          <p:spTgt spid="2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22"/>
                                        </p:tgtEl>
                                      </p:cBhvr>
                                    </p:animEffect>
                                    <p:set>
                                      <p:cBhvr>
                                        <p:cTn id="52" dur="1" fill="hold">
                                          <p:stCondLst>
                                            <p:cond delay="499"/>
                                          </p:stCondLst>
                                        </p:cTn>
                                        <p:tgtEl>
                                          <p:spTgt spid="22"/>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10"/>
                                        </p:tgtEl>
                                      </p:cBhvr>
                                    </p:animEffect>
                                    <p:set>
                                      <p:cBhvr>
                                        <p:cTn id="57" dur="1" fill="hold">
                                          <p:stCondLst>
                                            <p:cond delay="499"/>
                                          </p:stCondLst>
                                        </p:cTn>
                                        <p:tgtEl>
                                          <p:spTgt spid="10"/>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0" nodeType="clickEffect">
                                  <p:stCondLst>
                                    <p:cond delay="0"/>
                                  </p:stCondLst>
                                  <p:childTnLst>
                                    <p:animEffect transition="out" filter="fade">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0" nodeType="clickEffect">
                                  <p:stCondLst>
                                    <p:cond delay="0"/>
                                  </p:stCondLst>
                                  <p:childTnLst>
                                    <p:animEffect transition="out" filter="fade">
                                      <p:cBhvr>
                                        <p:cTn id="66" dur="500"/>
                                        <p:tgtEl>
                                          <p:spTgt spid="11"/>
                                        </p:tgtEl>
                                      </p:cBhvr>
                                    </p:animEffect>
                                    <p:set>
                                      <p:cBhvr>
                                        <p:cTn id="67" dur="1" fill="hold">
                                          <p:stCondLst>
                                            <p:cond delay="499"/>
                                          </p:stCondLst>
                                        </p:cTn>
                                        <p:tgtEl>
                                          <p:spTgt spid="11"/>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xit" presetSubtype="0" fill="hold" grpId="0" nodeType="clickEffect">
                                  <p:stCondLst>
                                    <p:cond delay="0"/>
                                  </p:stCondLst>
                                  <p:childTnLst>
                                    <p:animEffect transition="out" filter="fade">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0" nodeType="clickEffect">
                                  <p:stCondLst>
                                    <p:cond delay="0"/>
                                  </p:stCondLst>
                                  <p:childTnLst>
                                    <p:animEffect transition="out" filter="fade">
                                      <p:cBhvr>
                                        <p:cTn id="76" dur="500"/>
                                        <p:tgtEl>
                                          <p:spTgt spid="17"/>
                                        </p:tgtEl>
                                      </p:cBhvr>
                                    </p:animEffect>
                                    <p:set>
                                      <p:cBhvr>
                                        <p:cTn id="77" dur="1" fill="hold">
                                          <p:stCondLst>
                                            <p:cond delay="499"/>
                                          </p:stCondLst>
                                        </p:cTn>
                                        <p:tgtEl>
                                          <p:spTgt spid="17"/>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grpId="0" nodeType="clickEffect">
                                  <p:stCondLst>
                                    <p:cond delay="0"/>
                                  </p:stCondLst>
                                  <p:childTnLst>
                                    <p:animEffect transition="out" filter="fade">
                                      <p:cBhvr>
                                        <p:cTn id="81" dur="500"/>
                                        <p:tgtEl>
                                          <p:spTgt spid="18"/>
                                        </p:tgtEl>
                                      </p:cBhvr>
                                    </p:animEffect>
                                    <p:set>
                                      <p:cBhvr>
                                        <p:cTn id="82" dur="1" fill="hold">
                                          <p:stCondLst>
                                            <p:cond delay="499"/>
                                          </p:stCondLst>
                                        </p:cTn>
                                        <p:tgtEl>
                                          <p:spTgt spid="18"/>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grpId="0" nodeType="clickEffect">
                                  <p:stCondLst>
                                    <p:cond delay="0"/>
                                  </p:stCondLst>
                                  <p:childTnLst>
                                    <p:animEffect transition="out" filter="fade">
                                      <p:cBhvr>
                                        <p:cTn id="86" dur="500"/>
                                        <p:tgtEl>
                                          <p:spTgt spid="8"/>
                                        </p:tgtEl>
                                      </p:cBhvr>
                                    </p:animEffect>
                                    <p:set>
                                      <p:cBhvr>
                                        <p:cTn id="87" dur="1" fill="hold">
                                          <p:stCondLst>
                                            <p:cond delay="499"/>
                                          </p:stCondLst>
                                        </p:cTn>
                                        <p:tgtEl>
                                          <p:spTgt spid="8"/>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grpId="0" nodeType="clickEffect">
                                  <p:stCondLst>
                                    <p:cond delay="0"/>
                                  </p:stCondLst>
                                  <p:childTnLst>
                                    <p:animEffect transition="out" filter="fade">
                                      <p:cBhvr>
                                        <p:cTn id="91" dur="500"/>
                                        <p:tgtEl>
                                          <p:spTgt spid="9"/>
                                        </p:tgtEl>
                                      </p:cBhvr>
                                    </p:animEffect>
                                    <p:set>
                                      <p:cBhvr>
                                        <p:cTn id="9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39553" y="612918"/>
            <a:ext cx="8064896" cy="5616624"/>
          </a:xfrm>
          <a:prstGeom prst="rect">
            <a:avLst/>
          </a:prstGeom>
          <a:ln>
            <a:solidFill>
              <a:srgbClr val="99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000" b="1" dirty="0" smtClean="0"/>
              <a:t>- Подбери  каждому  ряду  чисел  </a:t>
            </a:r>
          </a:p>
          <a:p>
            <a:pPr algn="ctr"/>
            <a:r>
              <a:rPr lang="ru-RU" sz="2000" b="1" dirty="0" smtClean="0"/>
              <a:t>                                               подходящую  картинку. </a:t>
            </a: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solidFill>
                <a:srgbClr val="9900FF"/>
              </a:solidFill>
            </a:endParaRPr>
          </a:p>
          <a:p>
            <a:pPr algn="ctr"/>
            <a:endParaRPr lang="ru-RU" sz="2000" b="1" dirty="0" smtClean="0"/>
          </a:p>
          <a:p>
            <a:pPr algn="ct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p:txBody>
      </p:sp>
      <p:pic>
        <p:nvPicPr>
          <p:cNvPr id="2" name="Рисунок 1"/>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827584" y="4352792"/>
            <a:ext cx="3635363" cy="1236447"/>
          </a:xfrm>
          <a:prstGeom prst="rect">
            <a:avLst/>
          </a:prstGeom>
        </p:spPr>
      </p:pic>
      <p:pic>
        <p:nvPicPr>
          <p:cNvPr id="8" name="Рисунок 7"/>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a:xfrm>
            <a:off x="695231" y="2564904"/>
            <a:ext cx="3635363" cy="1183341"/>
          </a:xfrm>
          <a:prstGeom prst="rect">
            <a:avLst/>
          </a:prstGeom>
        </p:spPr>
      </p:pic>
      <p:pic>
        <p:nvPicPr>
          <p:cNvPr id="9" name="Рисунок 8"/>
          <p:cNvPicPr>
            <a:picLocks noChangeAspect="1"/>
          </p:cNvPicPr>
          <p:nvPr/>
        </p:nvPicPr>
        <p:blipFill rotWithShape="1">
          <a:blip r:embed="rId8" cstate="email">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a:ext>
            </a:extLst>
          </a:blip>
          <a:srcRect/>
          <a:stretch/>
        </p:blipFill>
        <p:spPr>
          <a:xfrm>
            <a:off x="695231" y="692696"/>
            <a:ext cx="3635363" cy="1190814"/>
          </a:xfrm>
          <a:prstGeom prst="rect">
            <a:avLst/>
          </a:prstGeom>
        </p:spPr>
      </p:pic>
      <p:pic>
        <p:nvPicPr>
          <p:cNvPr id="10" name="Рисунок 9"/>
          <p:cNvPicPr>
            <a:picLocks noChangeAspect="1"/>
          </p:cNvPicPr>
          <p:nvPr/>
        </p:nvPicPr>
        <p:blipFill rotWithShape="1">
          <a:blip r:embed="rId10" cstate="print">
            <a:extLst>
              <a:ext uri="{BEBA8EAE-BF5A-486C-A8C5-ECC9F3942E4B}">
                <a14:imgProps xmlns:a14="http://schemas.microsoft.com/office/drawing/2010/main">
                  <a14:imgLayer r:embed="rId11">
                    <a14:imgEffect>
                      <a14:brightnessContrast contrast="20000"/>
                    </a14:imgEffect>
                  </a14:imgLayer>
                </a14:imgProps>
              </a:ext>
              <a:ext uri="{28A0092B-C50C-407E-A947-70E740481C1C}">
                <a14:useLocalDpi xmlns:a14="http://schemas.microsoft.com/office/drawing/2010/main"/>
              </a:ext>
            </a:extLst>
          </a:blip>
          <a:srcRect/>
          <a:stretch/>
        </p:blipFill>
        <p:spPr>
          <a:xfrm>
            <a:off x="2987824" y="5013818"/>
            <a:ext cx="5464886" cy="484094"/>
          </a:xfrm>
          <a:prstGeom prst="rect">
            <a:avLst/>
          </a:prstGeom>
          <a:ln w="28575">
            <a:solidFill>
              <a:srgbClr val="9900FF"/>
            </a:solidFill>
          </a:ln>
        </p:spPr>
      </p:pic>
      <p:pic>
        <p:nvPicPr>
          <p:cNvPr id="12" name="Рисунок 11"/>
          <p:cNvPicPr>
            <a:picLocks noChangeAspect="1"/>
          </p:cNvPicPr>
          <p:nvPr/>
        </p:nvPicPr>
        <p:blipFill rotWithShape="1">
          <a:blip r:embed="rId12" cstate="print">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p:blipFill>
        <p:spPr>
          <a:xfrm>
            <a:off x="4160215" y="5627004"/>
            <a:ext cx="4292495" cy="484094"/>
          </a:xfrm>
          <a:prstGeom prst="rect">
            <a:avLst/>
          </a:prstGeom>
          <a:ln w="28575">
            <a:solidFill>
              <a:srgbClr val="9900FF"/>
            </a:solidFill>
          </a:ln>
        </p:spPr>
      </p:pic>
      <p:pic>
        <p:nvPicPr>
          <p:cNvPr id="13" name="Рисунок 12"/>
          <p:cNvPicPr>
            <a:picLocks noChangeAspect="1"/>
          </p:cNvPicPr>
          <p:nvPr/>
        </p:nvPicPr>
        <p:blipFill rotWithShape="1">
          <a:blip r:embed="rId14" cstate="print">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a:ext>
            </a:extLst>
          </a:blip>
          <a:srcRect/>
          <a:stretch/>
        </p:blipFill>
        <p:spPr>
          <a:xfrm>
            <a:off x="3677913" y="4395711"/>
            <a:ext cx="4774797" cy="484094"/>
          </a:xfrm>
          <a:prstGeom prst="rect">
            <a:avLst/>
          </a:prstGeom>
          <a:ln w="28575">
            <a:solidFill>
              <a:srgbClr val="9900FF"/>
            </a:solidFill>
          </a:ln>
        </p:spPr>
      </p:pic>
      <p:pic>
        <p:nvPicPr>
          <p:cNvPr id="14" name="Picture 2"/>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6372200" y="874629"/>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94520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64" presetClass="path" presetSubtype="0" accel="50000" decel="50000" fill="hold" nodeType="clickEffect">
                                  <p:stCondLst>
                                    <p:cond delay="0"/>
                                  </p:stCondLst>
                                  <p:childTnLst>
                                    <p:animMotion origin="layout" path="M -0.28299 0.00671 L -0.23576 -0.46542 " pathEditMode="relative" rAng="0" ptsTypes="AA">
                                      <p:cBhvr>
                                        <p:cTn id="18" dur="2000" fill="hold"/>
                                        <p:tgtEl>
                                          <p:spTgt spid="10"/>
                                        </p:tgtEl>
                                        <p:attrNameLst>
                                          <p:attrName>ppt_x</p:attrName>
                                          <p:attrName>ppt_y</p:attrName>
                                        </p:attrNameLst>
                                      </p:cBhvr>
                                      <p:rCtr x="2361" y="-23618"/>
                                    </p:animMotion>
                                  </p:childTnLst>
                                </p:cTn>
                              </p:par>
                            </p:childTnLst>
                          </p:cTn>
                        </p:par>
                      </p:childTnLst>
                    </p:cTn>
                  </p:par>
                  <p:par>
                    <p:cTn id="19" fill="hold">
                      <p:stCondLst>
                        <p:cond delay="indefinite"/>
                      </p:stCondLst>
                      <p:childTnLst>
                        <p:par>
                          <p:cTn id="20" fill="hold">
                            <p:stCondLst>
                              <p:cond delay="0"/>
                            </p:stCondLst>
                            <p:childTnLst>
                              <p:par>
                                <p:cTn id="21" presetID="35" presetClass="path" presetSubtype="0" accel="50000" decel="50000" fill="hold" nodeType="clickEffect">
                                  <p:stCondLst>
                                    <p:cond delay="0"/>
                                  </p:stCondLst>
                                  <p:childTnLst>
                                    <p:animMotion origin="layout" path="M -0.24219 0.00231 L -0.25781 -0.09207 " pathEditMode="relative" rAng="0" ptsTypes="AA">
                                      <p:cBhvr>
                                        <p:cTn id="22" dur="2000" fill="hold"/>
                                        <p:tgtEl>
                                          <p:spTgt spid="13"/>
                                        </p:tgtEl>
                                        <p:attrNameLst>
                                          <p:attrName>ppt_x</p:attrName>
                                          <p:attrName>ppt_y</p:attrName>
                                        </p:attrNameLst>
                                      </p:cBhvr>
                                      <p:rCtr x="-781" y="-4719"/>
                                    </p:animMotion>
                                  </p:childTnLst>
                                </p:cTn>
                              </p:par>
                            </p:childTnLst>
                          </p:cTn>
                        </p:par>
                      </p:childTnLst>
                    </p:cTn>
                  </p:par>
                  <p:par>
                    <p:cTn id="23" fill="hold">
                      <p:stCondLst>
                        <p:cond delay="indefinite"/>
                      </p:stCondLst>
                      <p:childTnLst>
                        <p:par>
                          <p:cTn id="24" fill="hold">
                            <p:stCondLst>
                              <p:cond delay="0"/>
                            </p:stCondLst>
                            <p:childTnLst>
                              <p:par>
                                <p:cTn id="25" presetID="35" presetClass="path" presetSubtype="0" accel="50000" decel="50000" fill="hold" nodeType="clickEffect">
                                  <p:stCondLst>
                                    <p:cond delay="0"/>
                                  </p:stCondLst>
                                  <p:childTnLst>
                                    <p:animMotion origin="layout" path="M -0.18976 0.01157 L -0.37084 0.00116 " pathEditMode="relative" rAng="0" ptsTypes="AA">
                                      <p:cBhvr>
                                        <p:cTn id="26" dur="2000" fill="hold"/>
                                        <p:tgtEl>
                                          <p:spTgt spid="12"/>
                                        </p:tgtEl>
                                        <p:attrNameLst>
                                          <p:attrName>ppt_x</p:attrName>
                                          <p:attrName>ppt_y</p:attrName>
                                        </p:attrNameLst>
                                      </p:cBhvr>
                                      <p:rCtr x="-9063" y="-53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39553" y="61291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a:t> </a:t>
            </a:r>
            <a:r>
              <a:rPr lang="ru-RU" sz="2000" b="1" dirty="0" smtClean="0"/>
              <a:t>                                      ЧИСЛОВАЯ                    ГОРКА</a:t>
            </a:r>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p:txBody>
      </p:sp>
      <p:sp>
        <p:nvSpPr>
          <p:cNvPr id="5" name="Прямоугольник 4"/>
          <p:cNvSpPr/>
          <p:nvPr/>
        </p:nvSpPr>
        <p:spPr>
          <a:xfrm>
            <a:off x="4420531" y="1089150"/>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8000"/>
                </a:solidFill>
              </a:rPr>
              <a:t>1</a:t>
            </a:r>
            <a:endParaRPr lang="ru-RU" sz="2400" b="1" dirty="0">
              <a:solidFill>
                <a:srgbClr val="008000"/>
              </a:solidFill>
            </a:endParaRPr>
          </a:p>
        </p:txBody>
      </p:sp>
      <p:sp>
        <p:nvSpPr>
          <p:cNvPr id="6" name="Прямоугольник 5"/>
          <p:cNvSpPr/>
          <p:nvPr/>
        </p:nvSpPr>
        <p:spPr>
          <a:xfrm>
            <a:off x="4127214" y="3447689"/>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8" name="Прямоугольник 7"/>
          <p:cNvSpPr/>
          <p:nvPr/>
        </p:nvSpPr>
        <p:spPr>
          <a:xfrm>
            <a:off x="5488841" y="3002099"/>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5</a:t>
            </a:r>
          </a:p>
        </p:txBody>
      </p:sp>
      <p:sp>
        <p:nvSpPr>
          <p:cNvPr id="9" name="Прямоугольник 8"/>
          <p:cNvSpPr/>
          <p:nvPr/>
        </p:nvSpPr>
        <p:spPr>
          <a:xfrm>
            <a:off x="4935931" y="3003935"/>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sp>
        <p:nvSpPr>
          <p:cNvPr id="10" name="Прямоугольник 9"/>
          <p:cNvSpPr/>
          <p:nvPr/>
        </p:nvSpPr>
        <p:spPr>
          <a:xfrm>
            <a:off x="3224035" y="2998992"/>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11" name="Прямоугольник 10"/>
          <p:cNvSpPr/>
          <p:nvPr/>
        </p:nvSpPr>
        <p:spPr>
          <a:xfrm>
            <a:off x="3771884" y="3002099"/>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12" name="Прямоугольник 11"/>
          <p:cNvSpPr/>
          <p:nvPr/>
        </p:nvSpPr>
        <p:spPr>
          <a:xfrm>
            <a:off x="4323763" y="3003935"/>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13" name="Прямоугольник 12"/>
          <p:cNvSpPr/>
          <p:nvPr/>
        </p:nvSpPr>
        <p:spPr>
          <a:xfrm>
            <a:off x="3519856" y="2530922"/>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14" name="Прямоугольник 13"/>
          <p:cNvSpPr/>
          <p:nvPr/>
        </p:nvSpPr>
        <p:spPr>
          <a:xfrm>
            <a:off x="5197186" y="2492896"/>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4</a:t>
            </a:r>
          </a:p>
        </p:txBody>
      </p:sp>
      <p:sp>
        <p:nvSpPr>
          <p:cNvPr id="15" name="Прямоугольник 14"/>
          <p:cNvSpPr/>
          <p:nvPr/>
        </p:nvSpPr>
        <p:spPr>
          <a:xfrm>
            <a:off x="4650797" y="252016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16" name="Прямоугольник 15"/>
          <p:cNvSpPr/>
          <p:nvPr/>
        </p:nvSpPr>
        <p:spPr>
          <a:xfrm>
            <a:off x="4097604" y="2530922"/>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17" name="Прямоугольник 16"/>
          <p:cNvSpPr/>
          <p:nvPr/>
        </p:nvSpPr>
        <p:spPr>
          <a:xfrm>
            <a:off x="4935931" y="2053215"/>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3</a:t>
            </a:r>
          </a:p>
        </p:txBody>
      </p:sp>
      <p:sp>
        <p:nvSpPr>
          <p:cNvPr id="18" name="Прямоугольник 17"/>
          <p:cNvSpPr/>
          <p:nvPr/>
        </p:nvSpPr>
        <p:spPr>
          <a:xfrm>
            <a:off x="3831334" y="2053215"/>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19" name="Прямоугольник 18"/>
          <p:cNvSpPr/>
          <p:nvPr/>
        </p:nvSpPr>
        <p:spPr>
          <a:xfrm>
            <a:off x="4364854" y="2053215"/>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20" name="Прямоугольник 19"/>
          <p:cNvSpPr/>
          <p:nvPr/>
        </p:nvSpPr>
        <p:spPr>
          <a:xfrm>
            <a:off x="4676493" y="1557996"/>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21" name="Прямоугольник 20"/>
          <p:cNvSpPr/>
          <p:nvPr/>
        </p:nvSpPr>
        <p:spPr>
          <a:xfrm>
            <a:off x="4130677" y="1557996"/>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22" name="Прямоугольник 21"/>
          <p:cNvSpPr/>
          <p:nvPr/>
        </p:nvSpPr>
        <p:spPr>
          <a:xfrm>
            <a:off x="3548397" y="3459379"/>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23" name="Прямоугольник 22"/>
          <p:cNvSpPr/>
          <p:nvPr/>
        </p:nvSpPr>
        <p:spPr>
          <a:xfrm>
            <a:off x="2982699" y="346920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24" name="Прямоугольник 23"/>
          <p:cNvSpPr/>
          <p:nvPr/>
        </p:nvSpPr>
        <p:spPr>
          <a:xfrm>
            <a:off x="6282466" y="4453171"/>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8</a:t>
            </a:r>
          </a:p>
        </p:txBody>
      </p:sp>
      <p:sp>
        <p:nvSpPr>
          <p:cNvPr id="25" name="Прямоугольник 24"/>
          <p:cNvSpPr/>
          <p:nvPr/>
        </p:nvSpPr>
        <p:spPr>
          <a:xfrm>
            <a:off x="5738000" y="4456202"/>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FF99"/>
                </a:solidFill>
              </a:rPr>
              <a:t>7</a:t>
            </a:r>
          </a:p>
        </p:txBody>
      </p:sp>
      <p:sp>
        <p:nvSpPr>
          <p:cNvPr id="26" name="Прямоугольник 25"/>
          <p:cNvSpPr/>
          <p:nvPr/>
        </p:nvSpPr>
        <p:spPr>
          <a:xfrm>
            <a:off x="5190732" y="4462264"/>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9900FF"/>
                </a:solidFill>
              </a:rPr>
              <a:t>6</a:t>
            </a:r>
          </a:p>
        </p:txBody>
      </p:sp>
      <p:sp>
        <p:nvSpPr>
          <p:cNvPr id="27" name="Прямоугольник 26"/>
          <p:cNvSpPr/>
          <p:nvPr/>
        </p:nvSpPr>
        <p:spPr>
          <a:xfrm>
            <a:off x="4658759" y="4459233"/>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99FF"/>
                </a:solidFill>
              </a:rPr>
              <a:t>5</a:t>
            </a:r>
          </a:p>
        </p:txBody>
      </p:sp>
      <p:sp>
        <p:nvSpPr>
          <p:cNvPr id="28" name="Прямоугольник 27"/>
          <p:cNvSpPr/>
          <p:nvPr/>
        </p:nvSpPr>
        <p:spPr>
          <a:xfrm>
            <a:off x="4097604" y="4459233"/>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sp>
        <p:nvSpPr>
          <p:cNvPr id="29" name="Прямоугольник 28"/>
          <p:cNvSpPr/>
          <p:nvPr/>
        </p:nvSpPr>
        <p:spPr>
          <a:xfrm>
            <a:off x="2679526" y="3957878"/>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30" name="Прямоугольник 29"/>
          <p:cNvSpPr/>
          <p:nvPr/>
        </p:nvSpPr>
        <p:spPr>
          <a:xfrm>
            <a:off x="3240606" y="3957878"/>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31" name="Прямоугольник 30"/>
          <p:cNvSpPr/>
          <p:nvPr/>
        </p:nvSpPr>
        <p:spPr>
          <a:xfrm>
            <a:off x="3823531" y="3957910"/>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32" name="Прямоугольник 31"/>
          <p:cNvSpPr/>
          <p:nvPr/>
        </p:nvSpPr>
        <p:spPr>
          <a:xfrm>
            <a:off x="6093003" y="3953403"/>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7</a:t>
            </a:r>
          </a:p>
        </p:txBody>
      </p:sp>
      <p:sp>
        <p:nvSpPr>
          <p:cNvPr id="33" name="Прямоугольник 32"/>
          <p:cNvSpPr/>
          <p:nvPr/>
        </p:nvSpPr>
        <p:spPr>
          <a:xfrm>
            <a:off x="5536704" y="3953403"/>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9900FF"/>
                </a:solidFill>
              </a:rPr>
              <a:t>6</a:t>
            </a:r>
          </a:p>
        </p:txBody>
      </p:sp>
      <p:sp>
        <p:nvSpPr>
          <p:cNvPr id="34" name="Прямоугольник 33"/>
          <p:cNvSpPr/>
          <p:nvPr/>
        </p:nvSpPr>
        <p:spPr>
          <a:xfrm>
            <a:off x="4984785" y="3957878"/>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99FF"/>
                </a:solidFill>
              </a:rPr>
              <a:t>5</a:t>
            </a:r>
          </a:p>
        </p:txBody>
      </p:sp>
      <p:sp>
        <p:nvSpPr>
          <p:cNvPr id="35" name="Прямоугольник 34"/>
          <p:cNvSpPr/>
          <p:nvPr/>
        </p:nvSpPr>
        <p:spPr>
          <a:xfrm>
            <a:off x="4423048" y="3953403"/>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sp>
        <p:nvSpPr>
          <p:cNvPr id="36" name="Прямоугольник 35"/>
          <p:cNvSpPr/>
          <p:nvPr/>
        </p:nvSpPr>
        <p:spPr>
          <a:xfrm>
            <a:off x="5840975" y="3459379"/>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6</a:t>
            </a:r>
          </a:p>
        </p:txBody>
      </p:sp>
      <p:sp>
        <p:nvSpPr>
          <p:cNvPr id="37" name="Прямоугольник 36"/>
          <p:cNvSpPr/>
          <p:nvPr/>
        </p:nvSpPr>
        <p:spPr>
          <a:xfrm>
            <a:off x="5262551" y="346920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99FF"/>
                </a:solidFill>
              </a:rPr>
              <a:t>5</a:t>
            </a:r>
          </a:p>
        </p:txBody>
      </p:sp>
      <p:sp>
        <p:nvSpPr>
          <p:cNvPr id="38" name="Прямоугольник 37"/>
          <p:cNvSpPr/>
          <p:nvPr/>
        </p:nvSpPr>
        <p:spPr>
          <a:xfrm>
            <a:off x="4693130" y="3460308"/>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sp>
        <p:nvSpPr>
          <p:cNvPr id="39" name="Прямоугольник 38"/>
          <p:cNvSpPr/>
          <p:nvPr/>
        </p:nvSpPr>
        <p:spPr>
          <a:xfrm>
            <a:off x="4660588" y="5438265"/>
            <a:ext cx="504056" cy="432048"/>
          </a:xfrm>
          <a:prstGeom prst="rect">
            <a:avLst/>
          </a:prstGeom>
          <a:solidFill>
            <a:srgbClr val="DDB1B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9900FF"/>
                </a:solidFill>
              </a:rPr>
              <a:t>6</a:t>
            </a:r>
          </a:p>
        </p:txBody>
      </p:sp>
      <p:sp>
        <p:nvSpPr>
          <p:cNvPr id="40" name="Прямоугольник 39"/>
          <p:cNvSpPr/>
          <p:nvPr/>
        </p:nvSpPr>
        <p:spPr>
          <a:xfrm>
            <a:off x="3523696" y="4453171"/>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41" name="Прямоугольник 40"/>
          <p:cNvSpPr/>
          <p:nvPr/>
        </p:nvSpPr>
        <p:spPr>
          <a:xfrm>
            <a:off x="2650664" y="4961761"/>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42" name="Прямоугольник 41"/>
          <p:cNvSpPr/>
          <p:nvPr/>
        </p:nvSpPr>
        <p:spPr>
          <a:xfrm>
            <a:off x="2043460" y="494148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43" name="Прямоугольник 42"/>
          <p:cNvSpPr/>
          <p:nvPr/>
        </p:nvSpPr>
        <p:spPr>
          <a:xfrm>
            <a:off x="4097604" y="5423316"/>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99FF"/>
                </a:solidFill>
              </a:rPr>
              <a:t>5</a:t>
            </a:r>
          </a:p>
        </p:txBody>
      </p:sp>
      <p:sp>
        <p:nvSpPr>
          <p:cNvPr id="44" name="Прямоугольник 43"/>
          <p:cNvSpPr/>
          <p:nvPr/>
        </p:nvSpPr>
        <p:spPr>
          <a:xfrm>
            <a:off x="2427498" y="4453171"/>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45" name="Прямоугольник 44"/>
          <p:cNvSpPr/>
          <p:nvPr/>
        </p:nvSpPr>
        <p:spPr>
          <a:xfrm>
            <a:off x="2982699" y="4453171"/>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46" name="Прямоугольник 45"/>
          <p:cNvSpPr/>
          <p:nvPr/>
        </p:nvSpPr>
        <p:spPr>
          <a:xfrm>
            <a:off x="4379242" y="4961761"/>
            <a:ext cx="504056" cy="432048"/>
          </a:xfrm>
          <a:prstGeom prst="rect">
            <a:avLst/>
          </a:prstGeom>
          <a:solidFill>
            <a:srgbClr val="DDB1B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99FF"/>
                </a:solidFill>
              </a:rPr>
              <a:t>5</a:t>
            </a:r>
          </a:p>
        </p:txBody>
      </p:sp>
      <p:sp>
        <p:nvSpPr>
          <p:cNvPr id="47" name="Прямоугольник 46"/>
          <p:cNvSpPr/>
          <p:nvPr/>
        </p:nvSpPr>
        <p:spPr>
          <a:xfrm>
            <a:off x="4935931" y="4961761"/>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9900FF"/>
                </a:solidFill>
              </a:rPr>
              <a:t>6</a:t>
            </a:r>
          </a:p>
        </p:txBody>
      </p:sp>
      <p:sp>
        <p:nvSpPr>
          <p:cNvPr id="48" name="Прямоугольник 47"/>
          <p:cNvSpPr/>
          <p:nvPr/>
        </p:nvSpPr>
        <p:spPr>
          <a:xfrm>
            <a:off x="5502943" y="4961761"/>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FF99"/>
                </a:solidFill>
              </a:rPr>
              <a:t>7</a:t>
            </a:r>
          </a:p>
        </p:txBody>
      </p:sp>
      <p:sp>
        <p:nvSpPr>
          <p:cNvPr id="49" name="Прямоугольник 48"/>
          <p:cNvSpPr/>
          <p:nvPr/>
        </p:nvSpPr>
        <p:spPr>
          <a:xfrm>
            <a:off x="3234727" y="4961761"/>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50" name="Прямоугольник 49"/>
          <p:cNvSpPr/>
          <p:nvPr/>
        </p:nvSpPr>
        <p:spPr>
          <a:xfrm>
            <a:off x="3800425" y="4961761"/>
            <a:ext cx="504056" cy="432048"/>
          </a:xfrm>
          <a:prstGeom prst="rect">
            <a:avLst/>
          </a:prstGeom>
          <a:solidFill>
            <a:srgbClr val="DDB1B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0066"/>
                </a:solidFill>
              </a:rPr>
              <a:t>4</a:t>
            </a:r>
            <a:endParaRPr lang="ru-RU" sz="2400" b="1" dirty="0">
              <a:solidFill>
                <a:srgbClr val="FF0066"/>
              </a:solidFill>
            </a:endParaRPr>
          </a:p>
        </p:txBody>
      </p:sp>
      <p:sp>
        <p:nvSpPr>
          <p:cNvPr id="51" name="Прямоугольник 50"/>
          <p:cNvSpPr/>
          <p:nvPr/>
        </p:nvSpPr>
        <p:spPr>
          <a:xfrm>
            <a:off x="6634509" y="4933579"/>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9</a:t>
            </a:r>
          </a:p>
        </p:txBody>
      </p:sp>
      <p:sp>
        <p:nvSpPr>
          <p:cNvPr id="52" name="Прямоугольник 51"/>
          <p:cNvSpPr/>
          <p:nvPr/>
        </p:nvSpPr>
        <p:spPr>
          <a:xfrm>
            <a:off x="6062711" y="494148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accent6">
                    <a:lumMod val="75000"/>
                  </a:schemeClr>
                </a:solidFill>
              </a:rPr>
              <a:t>8</a:t>
            </a:r>
          </a:p>
        </p:txBody>
      </p:sp>
      <p:sp>
        <p:nvSpPr>
          <p:cNvPr id="53" name="Прямоугольник 52"/>
          <p:cNvSpPr/>
          <p:nvPr/>
        </p:nvSpPr>
        <p:spPr>
          <a:xfrm>
            <a:off x="1733782" y="5454300"/>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54" name="Прямоугольник 53"/>
          <p:cNvSpPr/>
          <p:nvPr/>
        </p:nvSpPr>
        <p:spPr>
          <a:xfrm>
            <a:off x="2298812" y="5454300"/>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8000"/>
                </a:solidFill>
              </a:rPr>
              <a:t>2</a:t>
            </a:r>
            <a:endParaRPr lang="ru-RU" sz="2400" b="1" dirty="0">
              <a:solidFill>
                <a:srgbClr val="008000"/>
              </a:solidFill>
            </a:endParaRPr>
          </a:p>
        </p:txBody>
      </p:sp>
      <p:sp>
        <p:nvSpPr>
          <p:cNvPr id="55" name="Прямоугольник 54"/>
          <p:cNvSpPr/>
          <p:nvPr/>
        </p:nvSpPr>
        <p:spPr>
          <a:xfrm>
            <a:off x="2902692" y="5454300"/>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56" name="Прямоугольник 55"/>
          <p:cNvSpPr/>
          <p:nvPr/>
        </p:nvSpPr>
        <p:spPr>
          <a:xfrm>
            <a:off x="3492634" y="5435637"/>
            <a:ext cx="504056" cy="432048"/>
          </a:xfrm>
          <a:prstGeom prst="rect">
            <a:avLst/>
          </a:prstGeom>
          <a:solidFill>
            <a:srgbClr val="DDB1B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sp>
        <p:nvSpPr>
          <p:cNvPr id="57" name="Прямоугольник 56"/>
          <p:cNvSpPr/>
          <p:nvPr/>
        </p:nvSpPr>
        <p:spPr>
          <a:xfrm>
            <a:off x="6970040" y="5430959"/>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8000"/>
                </a:solidFill>
              </a:rPr>
              <a:t>10</a:t>
            </a:r>
            <a:endParaRPr lang="ru-RU" sz="2400" b="1" dirty="0">
              <a:solidFill>
                <a:srgbClr val="008000"/>
              </a:solidFill>
            </a:endParaRPr>
          </a:p>
        </p:txBody>
      </p:sp>
      <p:sp>
        <p:nvSpPr>
          <p:cNvPr id="58" name="Прямоугольник 57"/>
          <p:cNvSpPr/>
          <p:nvPr/>
        </p:nvSpPr>
        <p:spPr>
          <a:xfrm>
            <a:off x="6382481" y="5430959"/>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CC9900"/>
                </a:solidFill>
              </a:rPr>
              <a:t>9</a:t>
            </a:r>
          </a:p>
        </p:txBody>
      </p:sp>
      <p:sp>
        <p:nvSpPr>
          <p:cNvPr id="59" name="Прямоугольник 58"/>
          <p:cNvSpPr/>
          <p:nvPr/>
        </p:nvSpPr>
        <p:spPr>
          <a:xfrm>
            <a:off x="5810683" y="5435637"/>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accent6">
                    <a:lumMod val="75000"/>
                  </a:schemeClr>
                </a:solidFill>
              </a:rPr>
              <a:t>8</a:t>
            </a:r>
          </a:p>
        </p:txBody>
      </p:sp>
      <p:sp>
        <p:nvSpPr>
          <p:cNvPr id="60" name="Прямоугольник 59"/>
          <p:cNvSpPr/>
          <p:nvPr/>
        </p:nvSpPr>
        <p:spPr>
          <a:xfrm>
            <a:off x="5243642" y="5440915"/>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FF99"/>
                </a:solidFill>
              </a:rPr>
              <a:t>7</a:t>
            </a:r>
            <a:endParaRPr lang="ru-RU" sz="2400" b="1" dirty="0">
              <a:solidFill>
                <a:srgbClr val="00FF99"/>
              </a:solidFill>
            </a:endParaRPr>
          </a:p>
        </p:txBody>
      </p:sp>
    </p:spTree>
    <p:extLst>
      <p:ext uri="{BB962C8B-B14F-4D97-AF65-F5344CB8AC3E}">
        <p14:creationId xmlns:p14="http://schemas.microsoft.com/office/powerpoint/2010/main" val="4702618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41600" y="630804"/>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000" b="1" dirty="0" smtClean="0"/>
              <a:t>ЧИСЛОВАЯ      ЛЕСЕНКА</a:t>
            </a:r>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p:txBody>
      </p:sp>
      <p:pic>
        <p:nvPicPr>
          <p:cNvPr id="2" name="Рисунок 1"/>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a:off x="2900021" y="1268760"/>
            <a:ext cx="3474720" cy="4776396"/>
          </a:xfrm>
          <a:prstGeom prst="rect">
            <a:avLst/>
          </a:prstGeom>
        </p:spPr>
      </p:pic>
      <p:pic>
        <p:nvPicPr>
          <p:cNvPr id="3" name="Рисунок 2"/>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a:xfrm>
            <a:off x="656449" y="5124651"/>
            <a:ext cx="1166090" cy="1075765"/>
          </a:xfrm>
          <a:prstGeom prst="rect">
            <a:avLst/>
          </a:prstGeom>
        </p:spPr>
      </p:pic>
      <p:pic>
        <p:nvPicPr>
          <p:cNvPr id="6" name="Рисунок 5"/>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6737429" y="5228216"/>
            <a:ext cx="1785770" cy="972200"/>
          </a:xfrm>
          <a:prstGeom prst="rect">
            <a:avLst/>
          </a:prstGeom>
        </p:spPr>
      </p:pic>
      <p:pic>
        <p:nvPicPr>
          <p:cNvPr id="8" name="Рисунок 7"/>
          <p:cNvPicPr>
            <a:picLocks noChangeAspect="1"/>
          </p:cNvPicPr>
          <p:nvPr/>
        </p:nvPicPr>
        <p:blipFill rotWithShape="1">
          <a:blip r:embed="rId9" cstate="email">
            <a:extLst>
              <a:ext uri="{BEBA8EAE-BF5A-486C-A8C5-ECC9F3942E4B}">
                <a14:imgProps xmlns:a14="http://schemas.microsoft.com/office/drawing/2010/main">
                  <a14:imgLayer r:embed="rId10">
                    <a14:imgEffect>
                      <a14:brightnessContrast contrast="20000"/>
                    </a14:imgEffect>
                  </a14:imgLayer>
                </a14:imgProps>
              </a:ext>
              <a:ext uri="{28A0092B-C50C-407E-A947-70E740481C1C}">
                <a14:useLocalDpi xmlns:a14="http://schemas.microsoft.com/office/drawing/2010/main"/>
              </a:ext>
            </a:extLst>
          </a:blip>
          <a:srcRect/>
          <a:stretch/>
        </p:blipFill>
        <p:spPr>
          <a:xfrm>
            <a:off x="7403109" y="4038510"/>
            <a:ext cx="1086524" cy="1086141"/>
          </a:xfrm>
          <a:prstGeom prst="rect">
            <a:avLst/>
          </a:prstGeom>
        </p:spPr>
      </p:pic>
      <p:pic>
        <p:nvPicPr>
          <p:cNvPr id="9" name="Рисунок 8"/>
          <p:cNvPicPr>
            <a:picLocks noChangeAspect="1"/>
          </p:cNvPicPr>
          <p:nvPr/>
        </p:nvPicPr>
        <p:blipFill rotWithShape="1">
          <a:blip r:embed="rId11" cstate="email">
            <a:extLst>
              <a:ext uri="{BEBA8EAE-BF5A-486C-A8C5-ECC9F3942E4B}">
                <a14:imgProps xmlns:a14="http://schemas.microsoft.com/office/drawing/2010/main">
                  <a14:imgLayer r:embed="rId12">
                    <a14:imgEffect>
                      <a14:brightnessContrast contrast="20000"/>
                    </a14:imgEffect>
                  </a14:imgLayer>
                </a14:imgProps>
              </a:ext>
              <a:ext uri="{28A0092B-C50C-407E-A947-70E740481C1C}">
                <a14:useLocalDpi xmlns:a14="http://schemas.microsoft.com/office/drawing/2010/main"/>
              </a:ext>
            </a:extLst>
          </a:blip>
          <a:srcRect/>
          <a:stretch/>
        </p:blipFill>
        <p:spPr>
          <a:xfrm>
            <a:off x="7415043" y="2806149"/>
            <a:ext cx="1086524" cy="1169201"/>
          </a:xfrm>
          <a:prstGeom prst="rect">
            <a:avLst/>
          </a:prstGeom>
        </p:spPr>
      </p:pic>
      <p:pic>
        <p:nvPicPr>
          <p:cNvPr id="10" name="Рисунок 9"/>
          <p:cNvPicPr>
            <a:picLocks noChangeAspect="1"/>
          </p:cNvPicPr>
          <p:nvPr/>
        </p:nvPicPr>
        <p:blipFill rotWithShape="1">
          <a:blip r:embed="rId13" cstate="email">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a:ext>
            </a:extLst>
          </a:blip>
          <a:srcRect/>
          <a:stretch/>
        </p:blipFill>
        <p:spPr>
          <a:xfrm>
            <a:off x="7422012" y="1749697"/>
            <a:ext cx="1072586" cy="985394"/>
          </a:xfrm>
          <a:prstGeom prst="rect">
            <a:avLst/>
          </a:prstGeom>
        </p:spPr>
      </p:pic>
      <p:pic>
        <p:nvPicPr>
          <p:cNvPr id="11" name="Рисунок 10"/>
          <p:cNvPicPr>
            <a:picLocks noChangeAspect="1"/>
          </p:cNvPicPr>
          <p:nvPr/>
        </p:nvPicPr>
        <p:blipFill rotWithShape="1">
          <a:blip r:embed="rId15" cstate="email">
            <a:extLst>
              <a:ext uri="{BEBA8EAE-BF5A-486C-A8C5-ECC9F3942E4B}">
                <a14:imgProps xmlns:a14="http://schemas.microsoft.com/office/drawing/2010/main">
                  <a14:imgLayer r:embed="rId16">
                    <a14:imgEffect>
                      <a14:brightnessContrast contrast="20000"/>
                    </a14:imgEffect>
                  </a14:imgLayer>
                </a14:imgProps>
              </a:ext>
              <a:ext uri="{28A0092B-C50C-407E-A947-70E740481C1C}">
                <a14:useLocalDpi xmlns:a14="http://schemas.microsoft.com/office/drawing/2010/main"/>
              </a:ext>
            </a:extLst>
          </a:blip>
          <a:srcRect/>
          <a:stretch/>
        </p:blipFill>
        <p:spPr>
          <a:xfrm>
            <a:off x="683568" y="4027386"/>
            <a:ext cx="1166090" cy="1000461"/>
          </a:xfrm>
          <a:prstGeom prst="rect">
            <a:avLst/>
          </a:prstGeom>
        </p:spPr>
      </p:pic>
      <p:pic>
        <p:nvPicPr>
          <p:cNvPr id="12" name="Рисунок 11"/>
          <p:cNvPicPr>
            <a:picLocks noChangeAspect="1"/>
          </p:cNvPicPr>
          <p:nvPr/>
        </p:nvPicPr>
        <p:blipFill rotWithShape="1">
          <a:blip r:embed="rId17" cstate="email">
            <a:extLst>
              <a:ext uri="{BEBA8EAE-BF5A-486C-A8C5-ECC9F3942E4B}">
                <a14:imgProps xmlns:a14="http://schemas.microsoft.com/office/drawing/2010/main">
                  <a14:imgLayer r:embed="rId18">
                    <a14:imgEffect>
                      <a14:brightnessContrast contrast="20000"/>
                    </a14:imgEffect>
                  </a14:imgLayer>
                </a14:imgProps>
              </a:ext>
              <a:ext uri="{28A0092B-C50C-407E-A947-70E740481C1C}">
                <a14:useLocalDpi xmlns:a14="http://schemas.microsoft.com/office/drawing/2010/main"/>
              </a:ext>
            </a:extLst>
          </a:blip>
          <a:srcRect/>
          <a:stretch/>
        </p:blipFill>
        <p:spPr>
          <a:xfrm>
            <a:off x="696690" y="2906440"/>
            <a:ext cx="1166090" cy="1045119"/>
          </a:xfrm>
          <a:prstGeom prst="rect">
            <a:avLst/>
          </a:prstGeom>
        </p:spPr>
      </p:pic>
      <p:pic>
        <p:nvPicPr>
          <p:cNvPr id="13" name="Рисунок 12"/>
          <p:cNvPicPr>
            <a:picLocks noChangeAspect="1"/>
          </p:cNvPicPr>
          <p:nvPr/>
        </p:nvPicPr>
        <p:blipFill rotWithShape="1">
          <a:blip r:embed="rId19" cstate="email">
            <a:extLst>
              <a:ext uri="{BEBA8EAE-BF5A-486C-A8C5-ECC9F3942E4B}">
                <a14:imgProps xmlns:a14="http://schemas.microsoft.com/office/drawing/2010/main">
                  <a14:imgLayer r:embed="rId20">
                    <a14:imgEffect>
                      <a14:brightnessContrast contrast="20000"/>
                    </a14:imgEffect>
                  </a14:imgLayer>
                </a14:imgProps>
              </a:ext>
              <a:ext uri="{28A0092B-C50C-407E-A947-70E740481C1C}">
                <a14:useLocalDpi xmlns:a14="http://schemas.microsoft.com/office/drawing/2010/main"/>
              </a:ext>
            </a:extLst>
          </a:blip>
          <a:srcRect/>
          <a:stretch/>
        </p:blipFill>
        <p:spPr>
          <a:xfrm>
            <a:off x="697525" y="1829596"/>
            <a:ext cx="1166090" cy="1002051"/>
          </a:xfrm>
          <a:prstGeom prst="rect">
            <a:avLst/>
          </a:prstGeom>
        </p:spPr>
      </p:pic>
      <p:pic>
        <p:nvPicPr>
          <p:cNvPr id="14" name="Рисунок 13"/>
          <p:cNvPicPr>
            <a:picLocks noChangeAspect="1"/>
          </p:cNvPicPr>
          <p:nvPr/>
        </p:nvPicPr>
        <p:blipFill rotWithShape="1">
          <a:blip r:embed="rId21" cstate="email">
            <a:extLst>
              <a:ext uri="{BEBA8EAE-BF5A-486C-A8C5-ECC9F3942E4B}">
                <a14:imgProps xmlns:a14="http://schemas.microsoft.com/office/drawing/2010/main">
                  <a14:imgLayer r:embed="rId22">
                    <a14:imgEffect>
                      <a14:brightnessContrast contrast="20000"/>
                    </a14:imgEffect>
                  </a14:imgLayer>
                </a14:imgProps>
              </a:ext>
              <a:ext uri="{28A0092B-C50C-407E-A947-70E740481C1C}">
                <a14:useLocalDpi xmlns:a14="http://schemas.microsoft.com/office/drawing/2010/main"/>
              </a:ext>
            </a:extLst>
          </a:blip>
          <a:srcRect/>
          <a:stretch/>
        </p:blipFill>
        <p:spPr>
          <a:xfrm>
            <a:off x="683568" y="720880"/>
            <a:ext cx="1166090" cy="1028817"/>
          </a:xfrm>
          <a:prstGeom prst="rect">
            <a:avLst/>
          </a:prstGeom>
        </p:spPr>
      </p:pic>
      <p:pic>
        <p:nvPicPr>
          <p:cNvPr id="15" name="Рисунок 14"/>
          <p:cNvPicPr>
            <a:picLocks noChangeAspect="1"/>
          </p:cNvPicPr>
          <p:nvPr/>
        </p:nvPicPr>
        <p:blipFill rotWithShape="1">
          <a:blip r:embed="rId23" cstate="email">
            <a:extLst>
              <a:ext uri="{28A0092B-C50C-407E-A947-70E740481C1C}">
                <a14:useLocalDpi xmlns:a14="http://schemas.microsoft.com/office/drawing/2010/main"/>
              </a:ext>
            </a:extLst>
          </a:blip>
          <a:srcRect/>
          <a:stretch/>
        </p:blipFill>
        <p:spPr>
          <a:xfrm>
            <a:off x="7418808" y="720880"/>
            <a:ext cx="1078994" cy="989837"/>
          </a:xfrm>
          <a:prstGeom prst="rect">
            <a:avLst/>
          </a:prstGeom>
        </p:spPr>
      </p:pic>
    </p:spTree>
    <p:extLst>
      <p:ext uri="{BB962C8B-B14F-4D97-AF65-F5344CB8AC3E}">
        <p14:creationId xmlns:p14="http://schemas.microsoft.com/office/powerpoint/2010/main" val="41984304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479420" y="61291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5" name="Рисунок 4"/>
          <p:cNvPicPr>
            <a:picLocks noChangeAspect="1"/>
          </p:cNvPicPr>
          <p:nvPr/>
        </p:nvPicPr>
        <p:blipFill>
          <a:blip r:embed="rId4" cstate="email">
            <a:extLst>
              <a:ext uri="{BEBA8EAE-BF5A-486C-A8C5-ECC9F3942E4B}">
                <a14:imgProps xmlns:a14="http://schemas.microsoft.com/office/drawing/2010/main">
                  <a14:imgLayer r:embed="rId5">
                    <a14:imgEffect>
                      <a14:backgroundRemoval t="474" b="89960" l="9974" r="89939"/>
                    </a14:imgEffect>
                  </a14:imgLayer>
                </a14:imgProps>
              </a:ext>
              <a:ext uri="{28A0092B-C50C-407E-A947-70E740481C1C}">
                <a14:useLocalDpi xmlns:a14="http://schemas.microsoft.com/office/drawing/2010/main"/>
              </a:ext>
            </a:extLst>
          </a:blip>
          <a:stretch>
            <a:fillRect/>
          </a:stretch>
        </p:blipFill>
        <p:spPr>
          <a:xfrm rot="4633860">
            <a:off x="4819961" y="3008357"/>
            <a:ext cx="3487171" cy="3898109"/>
          </a:xfrm>
          <a:prstGeom prst="rect">
            <a:avLst/>
          </a:prstGeom>
          <a:ln>
            <a:noFill/>
          </a:ln>
          <a:effectLst>
            <a:softEdge rad="112500"/>
          </a:effectLst>
        </p:spPr>
      </p:pic>
      <p:sp>
        <p:nvSpPr>
          <p:cNvPr id="8" name="Rectangle 3"/>
          <p:cNvSpPr txBox="1">
            <a:spLocks noChangeArrowheads="1"/>
          </p:cNvSpPr>
          <p:nvPr/>
        </p:nvSpPr>
        <p:spPr>
          <a:xfrm rot="20372862">
            <a:off x="763045" y="1069232"/>
            <a:ext cx="1777123" cy="590073"/>
          </a:xfrm>
          <a:prstGeom prst="rect">
            <a:avLst/>
          </a:prstGeom>
        </p:spPr>
        <p:txBody>
          <a:bodyPr/>
          <a:lst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a:lstStyle>
          <a:p>
            <a:pPr algn="ctr">
              <a:buFontTx/>
              <a:buNone/>
            </a:pPr>
            <a:r>
              <a:rPr lang="ru-RU" sz="3200" dirty="0" smtClean="0">
                <a:solidFill>
                  <a:srgbClr val="FFC000"/>
                </a:solidFill>
                <a:effectLst>
                  <a:glow rad="228600">
                    <a:schemeClr val="accent5">
                      <a:satMod val="175000"/>
                      <a:alpha val="40000"/>
                    </a:schemeClr>
                  </a:glow>
                </a:effectLst>
              </a:rPr>
              <a:t>УРА!!!</a:t>
            </a:r>
          </a:p>
        </p:txBody>
      </p:sp>
      <p:sp>
        <p:nvSpPr>
          <p:cNvPr id="9" name="Rectangle 3"/>
          <p:cNvSpPr txBox="1">
            <a:spLocks noChangeArrowheads="1"/>
          </p:cNvSpPr>
          <p:nvPr/>
        </p:nvSpPr>
        <p:spPr>
          <a:xfrm rot="20372862">
            <a:off x="1019650" y="1202834"/>
            <a:ext cx="1777123" cy="1186508"/>
          </a:xfrm>
          <a:prstGeom prst="rect">
            <a:avLst/>
          </a:prstGeom>
        </p:spPr>
        <p:txBody>
          <a:bodyPr/>
          <a:lst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a:lstStyle>
          <a:p>
            <a:pPr algn="ctr">
              <a:buFontTx/>
              <a:buNone/>
            </a:pPr>
            <a:endParaRPr lang="ru-RU" sz="3200" dirty="0" smtClean="0">
              <a:solidFill>
                <a:srgbClr val="FFC000"/>
              </a:solidFill>
              <a:effectLst>
                <a:glow rad="228600">
                  <a:schemeClr val="accent5">
                    <a:satMod val="175000"/>
                    <a:alpha val="40000"/>
                  </a:schemeClr>
                </a:glow>
              </a:effectLst>
            </a:endParaRPr>
          </a:p>
          <a:p>
            <a:pPr algn="ctr">
              <a:buFontTx/>
              <a:buNone/>
            </a:pPr>
            <a:r>
              <a:rPr lang="ru-RU" sz="4800" dirty="0" smtClean="0">
                <a:solidFill>
                  <a:srgbClr val="FFC000"/>
                </a:solidFill>
                <a:effectLst>
                  <a:glow rad="228600">
                    <a:schemeClr val="accent5">
                      <a:satMod val="175000"/>
                      <a:alpha val="40000"/>
                    </a:schemeClr>
                  </a:glow>
                </a:effectLst>
              </a:rPr>
              <a:t>УРА!!!</a:t>
            </a:r>
          </a:p>
        </p:txBody>
      </p:sp>
      <p:sp>
        <p:nvSpPr>
          <p:cNvPr id="10" name="Rectangle 3"/>
          <p:cNvSpPr txBox="1">
            <a:spLocks noChangeArrowheads="1"/>
          </p:cNvSpPr>
          <p:nvPr/>
        </p:nvSpPr>
        <p:spPr>
          <a:xfrm rot="20171893">
            <a:off x="1083152" y="1590987"/>
            <a:ext cx="2740188" cy="1959457"/>
          </a:xfrm>
          <a:prstGeom prst="rect">
            <a:avLst/>
          </a:prstGeom>
        </p:spPr>
        <p:txBody>
          <a:bodyPr/>
          <a:lst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a:lstStyle>
          <a:p>
            <a:pPr algn="ctr">
              <a:buFontTx/>
              <a:buNone/>
            </a:pPr>
            <a:endParaRPr lang="ru-RU" sz="3200" dirty="0" smtClean="0">
              <a:solidFill>
                <a:srgbClr val="FFC000"/>
              </a:solidFill>
              <a:effectLst>
                <a:glow rad="228600">
                  <a:schemeClr val="accent5">
                    <a:satMod val="175000"/>
                    <a:alpha val="40000"/>
                  </a:schemeClr>
                </a:glow>
              </a:effectLst>
            </a:endParaRPr>
          </a:p>
          <a:p>
            <a:pPr algn="ctr">
              <a:buFontTx/>
              <a:buNone/>
            </a:pPr>
            <a:r>
              <a:rPr lang="ru-RU" sz="6600" dirty="0" smtClean="0">
                <a:solidFill>
                  <a:srgbClr val="FFC000"/>
                </a:solidFill>
                <a:effectLst>
                  <a:glow rad="228600">
                    <a:schemeClr val="accent5">
                      <a:satMod val="175000"/>
                      <a:alpha val="40000"/>
                    </a:schemeClr>
                  </a:glow>
                </a:effectLst>
              </a:rPr>
              <a:t>УРА!!!</a:t>
            </a:r>
          </a:p>
        </p:txBody>
      </p:sp>
      <p:sp>
        <p:nvSpPr>
          <p:cNvPr id="2" name="Прямоугольник 1"/>
          <p:cNvSpPr/>
          <p:nvPr/>
        </p:nvSpPr>
        <p:spPr>
          <a:xfrm rot="20007402">
            <a:off x="1556867" y="2805528"/>
            <a:ext cx="5667242" cy="1815882"/>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ru-RU" sz="2800" b="1" dirty="0" smtClean="0">
                <a:ln w="50800"/>
                <a:solidFill>
                  <a:srgbClr val="0000FF"/>
                </a:solidFill>
              </a:rPr>
              <a:t>Раз,  два,  три,  четыре,  пять!</a:t>
            </a:r>
          </a:p>
          <a:p>
            <a:pPr algn="ctr"/>
            <a:r>
              <a:rPr lang="ru-RU" sz="2800" b="1" dirty="0" smtClean="0">
                <a:ln w="50800"/>
                <a:solidFill>
                  <a:srgbClr val="0000FF"/>
                </a:solidFill>
              </a:rPr>
              <a:t>Научились  МЫ  считать!</a:t>
            </a:r>
          </a:p>
          <a:p>
            <a:pPr algn="ctr"/>
            <a:r>
              <a:rPr lang="ru-RU" sz="2800" b="1" dirty="0" smtClean="0">
                <a:ln w="50800"/>
                <a:solidFill>
                  <a:srgbClr val="0000FF"/>
                </a:solidFill>
              </a:rPr>
              <a:t>Когда  с  Мамою  гуляем,</a:t>
            </a:r>
          </a:p>
          <a:p>
            <a:pPr algn="ctr"/>
            <a:r>
              <a:rPr lang="ru-RU" sz="2800" b="1" dirty="0" smtClean="0">
                <a:ln w="50800"/>
                <a:solidFill>
                  <a:srgbClr val="0000FF"/>
                </a:solidFill>
              </a:rPr>
              <a:t>Всё  вокруг  себя  считаем!</a:t>
            </a:r>
            <a:endParaRPr lang="ru-RU" sz="2800" b="1" dirty="0">
              <a:ln w="50800"/>
              <a:solidFill>
                <a:srgbClr val="0000FF"/>
              </a:solidFill>
            </a:endParaRPr>
          </a:p>
        </p:txBody>
      </p:sp>
      <p:pic>
        <p:nvPicPr>
          <p:cNvPr id="11" name="Рисунок 10" descr="4"/>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372200" y="375164"/>
            <a:ext cx="2160676" cy="3046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84304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 calcmode="lin" valueType="num">
                                      <p:cBhvr additive="base">
                                        <p:cTn id="19"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mph" presetSubtype="0" fill="hold" nodeType="clickEffect">
                                  <p:stCondLst>
                                    <p:cond delay="0"/>
                                  </p:stCondLst>
                                  <p:childTnLst>
                                    <p:animScale>
                                      <p:cBhvr>
                                        <p:cTn id="24" dur="2000" fill="hold"/>
                                        <p:tgtEl>
                                          <p:spTgt spid="1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39552"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5" name="Рисунок 4"/>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3340400" y="764704"/>
            <a:ext cx="2310943" cy="2952328"/>
          </a:xfrm>
          <a:prstGeom prst="rect">
            <a:avLst/>
          </a:prstGeom>
          <a:ln>
            <a:noFill/>
          </a:ln>
          <a:effectLst>
            <a:softEdge rad="112500"/>
          </a:effectLst>
        </p:spPr>
      </p:pic>
      <p:sp>
        <p:nvSpPr>
          <p:cNvPr id="6" name="Прямоугольник 5"/>
          <p:cNvSpPr/>
          <p:nvPr/>
        </p:nvSpPr>
        <p:spPr>
          <a:xfrm>
            <a:off x="683568" y="2967335"/>
            <a:ext cx="7704856" cy="2800767"/>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p>
          <a:p>
            <a:pPr algn="ctr"/>
            <a:r>
              <a:rPr lang="ru-RU" sz="4400" b="1" cap="none" spc="50" dirty="0" smtClean="0">
                <a:ln w="11430"/>
                <a:solidFill>
                  <a:srgbClr val="FFC000"/>
                </a:solidFill>
                <a:effectLst>
                  <a:outerShdw blurRad="76200" dist="50800" dir="5400000" algn="tl" rotWithShape="0">
                    <a:srgbClr val="000000">
                      <a:alpha val="65000"/>
                    </a:srgbClr>
                  </a:outerShdw>
                </a:effectLst>
              </a:rPr>
              <a:t>Желаем  </a:t>
            </a:r>
          </a:p>
          <a:p>
            <a:pPr algn="ctr"/>
            <a:r>
              <a:rPr lang="ru-RU" sz="4400" b="1" cap="none" spc="50" dirty="0" smtClean="0">
                <a:ln w="11430"/>
                <a:solidFill>
                  <a:srgbClr val="FFC000"/>
                </a:solidFill>
                <a:effectLst>
                  <a:outerShdw blurRad="76200" dist="50800" dir="5400000" algn="tl" rotWithShape="0">
                    <a:srgbClr val="000000">
                      <a:alpha val="65000"/>
                    </a:srgbClr>
                  </a:outerShdw>
                </a:effectLst>
              </a:rPr>
              <a:t>дальнейших  успехов  </a:t>
            </a:r>
          </a:p>
          <a:p>
            <a:pPr algn="ctr"/>
            <a:r>
              <a:rPr lang="ru-RU" sz="4400" b="1" cap="none" spc="50" dirty="0" smtClean="0">
                <a:ln w="11430"/>
                <a:solidFill>
                  <a:srgbClr val="FFC000"/>
                </a:solidFill>
                <a:effectLst>
                  <a:outerShdw blurRad="76200" dist="50800" dir="5400000" algn="tl" rotWithShape="0">
                    <a:srgbClr val="000000">
                      <a:alpha val="65000"/>
                    </a:srgbClr>
                  </a:outerShdw>
                </a:effectLst>
              </a:rPr>
              <a:t>в  изучении  математики!</a:t>
            </a:r>
            <a:endParaRPr lang="ru-RU" sz="4400" b="1" cap="none" spc="50" dirty="0">
              <a:ln w="11430"/>
              <a:solidFill>
                <a:srgbClr val="FFC000"/>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41984304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404664"/>
            <a:ext cx="8496944" cy="6032421"/>
          </a:xfrm>
          <a:prstGeom prst="rect">
            <a:avLst/>
          </a:prstGeom>
          <a:noFill/>
        </p:spPr>
        <p:txBody>
          <a:bodyPr wrap="square" rtlCol="0">
            <a:spAutoFit/>
          </a:bodyPr>
          <a:lstStyle/>
          <a:p>
            <a:r>
              <a:rPr lang="ru-RU" b="1" dirty="0" smtClean="0"/>
              <a:t>ПОЯСНЕНИЕ</a:t>
            </a:r>
          </a:p>
          <a:p>
            <a:r>
              <a:rPr lang="ru-RU" sz="1600" dirty="0"/>
              <a:t> </a:t>
            </a:r>
            <a:r>
              <a:rPr lang="ru-RU" sz="1600" dirty="0" smtClean="0"/>
              <a:t>     На  </a:t>
            </a:r>
            <a:r>
              <a:rPr lang="ru-RU" sz="1600" smtClean="0"/>
              <a:t>слайдах  5, 9, 13, 18, 25  </a:t>
            </a:r>
            <a:r>
              <a:rPr lang="ru-RU" sz="1600" dirty="0" smtClean="0"/>
              <a:t>помещена  дидактическая  игра  ЧИСЛОВАЯ  ГОРКА.</a:t>
            </a:r>
          </a:p>
          <a:p>
            <a:r>
              <a:rPr lang="ru-RU" sz="1600" dirty="0" smtClean="0"/>
              <a:t>Этот  приём  работы  я  очень  давно  увидела  в  журнале  «Начальная  школа»   (автора,  к  сожалению,  не  помню)  и  успешно  использую  в  работе  по  теме  «Состав  чисел  первого  десятка»  и  «Сложение  и  вычитание  в  пределах  10»  уже  более  двадцати  лет.</a:t>
            </a:r>
          </a:p>
          <a:p>
            <a:r>
              <a:rPr lang="ru-RU" sz="1600" dirty="0"/>
              <a:t> </a:t>
            </a:r>
            <a:r>
              <a:rPr lang="ru-RU" sz="1600" dirty="0" smtClean="0"/>
              <a:t>     ,,Горка,,  составлена  из  чисел  первого  десятка,  расположенных  в  квадратах  разного  цвета.   Каждый  ряд  представляет  состав  одного  числа.  Цвет  квадрата  указывает,   из  каких  чисел  можно  составить  нужное  число.   Квадрат  красного  цвета  указывает,  что  для  получения  заданного  числа  надо  число  на  квадрате  взять  слагаемым  два  раза.</a:t>
            </a:r>
          </a:p>
          <a:p>
            <a:r>
              <a:rPr lang="ru-RU" sz="1600" dirty="0"/>
              <a:t> </a:t>
            </a:r>
            <a:r>
              <a:rPr lang="ru-RU" sz="1600" dirty="0" smtClean="0"/>
              <a:t>      Например:</a:t>
            </a:r>
          </a:p>
          <a:p>
            <a:r>
              <a:rPr lang="ru-RU" sz="1600" dirty="0" smtClean="0"/>
              <a:t> </a:t>
            </a:r>
          </a:p>
          <a:p>
            <a:endParaRPr lang="ru-RU" sz="1600" dirty="0"/>
          </a:p>
          <a:p>
            <a:endParaRPr lang="ru-RU" sz="1600" dirty="0" smtClean="0"/>
          </a:p>
          <a:p>
            <a:endParaRPr lang="ru-RU" sz="1600" dirty="0"/>
          </a:p>
          <a:p>
            <a:endParaRPr lang="ru-RU" sz="1600" dirty="0" smtClean="0"/>
          </a:p>
          <a:p>
            <a:r>
              <a:rPr lang="ru-RU" b="1" dirty="0">
                <a:solidFill>
                  <a:srgbClr val="0000FF"/>
                </a:solidFill>
              </a:rPr>
              <a:t> </a:t>
            </a:r>
            <a:r>
              <a:rPr lang="ru-RU" b="1" dirty="0" smtClean="0">
                <a:solidFill>
                  <a:srgbClr val="0000FF"/>
                </a:solidFill>
              </a:rPr>
              <a:t>  6 = 5 + 1       6 = 4 + 2      6 = 3 + 3</a:t>
            </a:r>
          </a:p>
          <a:p>
            <a:endParaRPr lang="ru-RU" b="1" dirty="0" smtClean="0"/>
          </a:p>
          <a:p>
            <a:r>
              <a:rPr lang="ru-RU" b="1" dirty="0"/>
              <a:t>и</a:t>
            </a:r>
            <a:r>
              <a:rPr lang="ru-RU" b="1" dirty="0" smtClean="0"/>
              <a:t>ли</a:t>
            </a:r>
          </a:p>
          <a:p>
            <a:endParaRPr lang="ru-RU" b="1" dirty="0"/>
          </a:p>
          <a:p>
            <a:r>
              <a:rPr lang="ru-RU" b="1" dirty="0" smtClean="0"/>
              <a:t>  </a:t>
            </a:r>
            <a:r>
              <a:rPr lang="ru-RU" b="1" dirty="0" smtClean="0">
                <a:solidFill>
                  <a:srgbClr val="0000FF"/>
                </a:solidFill>
              </a:rPr>
              <a:t>1 + 5 = 6        6 – 5 = 1       6 – 1 = 5</a:t>
            </a:r>
          </a:p>
          <a:p>
            <a:r>
              <a:rPr lang="ru-RU" b="1" dirty="0">
                <a:solidFill>
                  <a:srgbClr val="0000FF"/>
                </a:solidFill>
              </a:rPr>
              <a:t> </a:t>
            </a:r>
            <a:r>
              <a:rPr lang="ru-RU" b="1" dirty="0" smtClean="0">
                <a:solidFill>
                  <a:srgbClr val="0000FF"/>
                </a:solidFill>
              </a:rPr>
              <a:t> 2 + 4 = 6        6 – 4 = 2       6 – 2 = 4</a:t>
            </a:r>
          </a:p>
          <a:p>
            <a:r>
              <a:rPr lang="ru-RU" b="1" dirty="0">
                <a:solidFill>
                  <a:srgbClr val="0000FF"/>
                </a:solidFill>
              </a:rPr>
              <a:t> </a:t>
            </a:r>
            <a:r>
              <a:rPr lang="ru-RU" b="1" dirty="0" smtClean="0">
                <a:solidFill>
                  <a:srgbClr val="0000FF"/>
                </a:solidFill>
              </a:rPr>
              <a:t> 3 + 3 = 6        6 – 3 = 3</a:t>
            </a:r>
          </a:p>
          <a:p>
            <a:endParaRPr lang="ru-RU" b="1" dirty="0"/>
          </a:p>
        </p:txBody>
      </p:sp>
      <p:sp>
        <p:nvSpPr>
          <p:cNvPr id="4" name="Прямоугольник 3"/>
          <p:cNvSpPr/>
          <p:nvPr/>
        </p:nvSpPr>
        <p:spPr>
          <a:xfrm>
            <a:off x="5840975" y="3459379"/>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6</a:t>
            </a:r>
          </a:p>
        </p:txBody>
      </p:sp>
      <p:sp>
        <p:nvSpPr>
          <p:cNvPr id="5" name="Прямоугольник 4"/>
          <p:cNvSpPr/>
          <p:nvPr/>
        </p:nvSpPr>
        <p:spPr>
          <a:xfrm>
            <a:off x="5262551" y="346920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99FF"/>
                </a:solidFill>
              </a:rPr>
              <a:t>5</a:t>
            </a:r>
          </a:p>
        </p:txBody>
      </p:sp>
      <p:sp>
        <p:nvSpPr>
          <p:cNvPr id="6" name="Прямоугольник 5"/>
          <p:cNvSpPr/>
          <p:nvPr/>
        </p:nvSpPr>
        <p:spPr>
          <a:xfrm>
            <a:off x="4693130" y="3460308"/>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sp>
        <p:nvSpPr>
          <p:cNvPr id="7" name="Прямоугольник 6"/>
          <p:cNvSpPr/>
          <p:nvPr/>
        </p:nvSpPr>
        <p:spPr>
          <a:xfrm>
            <a:off x="4127214" y="3447689"/>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8" name="Прямоугольник 7"/>
          <p:cNvSpPr/>
          <p:nvPr/>
        </p:nvSpPr>
        <p:spPr>
          <a:xfrm>
            <a:off x="3548397" y="3459379"/>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9" name="Прямоугольник 8"/>
          <p:cNvSpPr/>
          <p:nvPr/>
        </p:nvSpPr>
        <p:spPr>
          <a:xfrm>
            <a:off x="2982699" y="346920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Tree>
    <p:extLst>
      <p:ext uri="{BB962C8B-B14F-4D97-AF65-F5344CB8AC3E}">
        <p14:creationId xmlns:p14="http://schemas.microsoft.com/office/powerpoint/2010/main" val="29112407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2" y="-963488"/>
            <a:ext cx="6496256" cy="8784975"/>
          </a:xfrm>
          <a:prstGeom prst="rect">
            <a:avLst/>
          </a:prstGeom>
        </p:spPr>
      </p:pic>
      <p:sp>
        <p:nvSpPr>
          <p:cNvPr id="7" name="Прямоугольник 6"/>
          <p:cNvSpPr/>
          <p:nvPr/>
        </p:nvSpPr>
        <p:spPr>
          <a:xfrm>
            <a:off x="539552" y="620687"/>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t>         -  Что  обозначает  цифра  6 ?</a:t>
            </a:r>
          </a:p>
          <a:p>
            <a:endParaRPr lang="ru-RU" sz="2000" b="1" dirty="0"/>
          </a:p>
          <a:p>
            <a:r>
              <a:rPr lang="ru-RU" sz="2000" b="1" dirty="0" smtClean="0"/>
              <a:t> </a:t>
            </a:r>
            <a:r>
              <a:rPr lang="ru-RU" sz="2000" b="1" dirty="0" smtClean="0">
                <a:solidFill>
                  <a:srgbClr val="0033CC"/>
                </a:solidFill>
              </a:rPr>
              <a:t>- Цифра  6  обозначает  ШЕСТЬ  предметов.</a:t>
            </a:r>
          </a:p>
          <a:p>
            <a:endParaRPr lang="ru-RU" sz="2000" b="1" dirty="0"/>
          </a:p>
          <a:p>
            <a:r>
              <a:rPr lang="ru-RU" sz="2000" b="1" dirty="0"/>
              <a:t> </a:t>
            </a:r>
            <a:r>
              <a:rPr lang="ru-RU" sz="2000" b="1" dirty="0" smtClean="0"/>
              <a:t>        - Сосчитай  предметы.</a:t>
            </a:r>
            <a:endParaRPr lang="ru-RU" sz="2000" b="1" dirty="0"/>
          </a:p>
        </p:txBody>
      </p:sp>
      <p:pic>
        <p:nvPicPr>
          <p:cNvPr id="5" name="Рисунок 4"/>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rot="5400000">
            <a:off x="6862639" y="4495330"/>
            <a:ext cx="1861052" cy="1362457"/>
          </a:xfrm>
          <a:prstGeom prst="rect">
            <a:avLst/>
          </a:prstGeom>
        </p:spPr>
      </p:pic>
      <p:pic>
        <p:nvPicPr>
          <p:cNvPr id="6" name="Рисунок 5"/>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858356" y="4286445"/>
            <a:ext cx="1516828" cy="1807284"/>
          </a:xfrm>
          <a:prstGeom prst="rect">
            <a:avLst/>
          </a:prstGeom>
        </p:spPr>
      </p:pic>
      <p:pic>
        <p:nvPicPr>
          <p:cNvPr id="8" name="Рисунок 7"/>
          <p:cNvPicPr>
            <a:picLocks noChangeAspect="1"/>
          </p:cNvPicPr>
          <p:nvPr/>
        </p:nvPicPr>
        <p:blipFill rotWithShape="1">
          <a:blip r:embed="rId7" cstate="email">
            <a:extLst>
              <a:ext uri="{BEBA8EAE-BF5A-486C-A8C5-ECC9F3942E4B}">
                <a14:imgProps xmlns:a14="http://schemas.microsoft.com/office/drawing/2010/main">
                  <a14:imgLayer r:embed="rId8">
                    <a14:imgEffect>
                      <a14:brightnessContrast contrast="20000"/>
                    </a14:imgEffect>
                  </a14:imgLayer>
                </a14:imgProps>
              </a:ext>
              <a:ext uri="{28A0092B-C50C-407E-A947-70E740481C1C}">
                <a14:useLocalDpi xmlns:a14="http://schemas.microsoft.com/office/drawing/2010/main"/>
              </a:ext>
            </a:extLst>
          </a:blip>
          <a:srcRect/>
          <a:stretch/>
        </p:blipFill>
        <p:spPr>
          <a:xfrm>
            <a:off x="683567" y="4293096"/>
            <a:ext cx="1445110" cy="1839557"/>
          </a:xfrm>
          <a:prstGeom prst="rect">
            <a:avLst/>
          </a:prstGeom>
        </p:spPr>
      </p:pic>
      <p:pic>
        <p:nvPicPr>
          <p:cNvPr id="9" name="Рисунок 8"/>
          <p:cNvPicPr>
            <a:picLocks noChangeAspect="1"/>
          </p:cNvPicPr>
          <p:nvPr/>
        </p:nvPicPr>
        <p:blipFill rotWithShape="1">
          <a:blip r:embed="rId9" cstate="email">
            <a:extLst>
              <a:ext uri="{BEBA8EAE-BF5A-486C-A8C5-ECC9F3942E4B}">
                <a14:imgProps xmlns:a14="http://schemas.microsoft.com/office/drawing/2010/main">
                  <a14:imgLayer r:embed="rId10">
                    <a14:imgEffect>
                      <a14:brightnessContrast contrast="20000"/>
                    </a14:imgEffect>
                  </a14:imgLayer>
                </a14:imgProps>
              </a:ext>
              <a:ext uri="{28A0092B-C50C-407E-A947-70E740481C1C}">
                <a14:useLocalDpi xmlns:a14="http://schemas.microsoft.com/office/drawing/2010/main"/>
              </a:ext>
            </a:extLst>
          </a:blip>
          <a:srcRect/>
          <a:stretch/>
        </p:blipFill>
        <p:spPr>
          <a:xfrm>
            <a:off x="2915816" y="831674"/>
            <a:ext cx="3752489" cy="1247887"/>
          </a:xfrm>
          <a:prstGeom prst="rect">
            <a:avLst/>
          </a:prstGeom>
        </p:spPr>
      </p:pic>
      <p:sp>
        <p:nvSpPr>
          <p:cNvPr id="10" name="Прямоугольник 9"/>
          <p:cNvSpPr/>
          <p:nvPr/>
        </p:nvSpPr>
        <p:spPr>
          <a:xfrm>
            <a:off x="679703" y="764817"/>
            <a:ext cx="1469929" cy="1508644"/>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b="1" dirty="0" smtClean="0"/>
              <a:t>6                                                                                                                                                                                                                                                                       </a:t>
            </a:r>
            <a:endParaRPr lang="ru-RU" sz="9600" b="1" dirty="0"/>
          </a:p>
        </p:txBody>
      </p:sp>
      <p:pic>
        <p:nvPicPr>
          <p:cNvPr id="3" name="Рисунок 2"/>
          <p:cNvPicPr>
            <a:picLocks noChangeAspect="1"/>
          </p:cNvPicPr>
          <p:nvPr/>
        </p:nvPicPr>
        <p:blipFill rotWithShape="1">
          <a:blip r:embed="rId11" cstate="email">
            <a:extLst>
              <a:ext uri="{BEBA8EAE-BF5A-486C-A8C5-ECC9F3942E4B}">
                <a14:imgProps xmlns:a14="http://schemas.microsoft.com/office/drawing/2010/main">
                  <a14:imgLayer r:embed="rId12">
                    <a14:imgEffect>
                      <a14:brightnessContrast contrast="20000"/>
                    </a14:imgEffect>
                  </a14:imgLayer>
                </a14:imgProps>
              </a:ext>
              <a:ext uri="{28A0092B-C50C-407E-A947-70E740481C1C}">
                <a14:useLocalDpi xmlns:a14="http://schemas.microsoft.com/office/drawing/2010/main"/>
              </a:ext>
            </a:extLst>
          </a:blip>
          <a:srcRect/>
          <a:stretch/>
        </p:blipFill>
        <p:spPr>
          <a:xfrm>
            <a:off x="7284592" y="831674"/>
            <a:ext cx="1189802" cy="1100384"/>
          </a:xfrm>
          <a:prstGeom prst="rect">
            <a:avLst/>
          </a:prstGeom>
        </p:spPr>
      </p:pic>
      <p:pic>
        <p:nvPicPr>
          <p:cNvPr id="13" name="Рисунок 12"/>
          <p:cNvPicPr>
            <a:picLocks noChangeAspect="1"/>
          </p:cNvPicPr>
          <p:nvPr/>
        </p:nvPicPr>
        <p:blipFill rotWithShape="1">
          <a:blip r:embed="rId13" cstate="email">
            <a:extLst>
              <a:ext uri="{BEBA8EAE-BF5A-486C-A8C5-ECC9F3942E4B}">
                <a14:imgProps xmlns:a14="http://schemas.microsoft.com/office/drawing/2010/main">
                  <a14:imgLayer r:embed="rId14">
                    <a14:imgEffect>
                      <a14:brightnessContrast contrast="40000"/>
                    </a14:imgEffect>
                  </a14:imgLayer>
                </a14:imgProps>
              </a:ext>
              <a:ext uri="{28A0092B-C50C-407E-A947-70E740481C1C}">
                <a14:useLocalDpi xmlns:a14="http://schemas.microsoft.com/office/drawing/2010/main"/>
              </a:ext>
            </a:extLst>
          </a:blip>
          <a:srcRect/>
          <a:stretch/>
        </p:blipFill>
        <p:spPr>
          <a:xfrm rot="16200000">
            <a:off x="2096755" y="4455463"/>
            <a:ext cx="1826150" cy="1477092"/>
          </a:xfrm>
          <a:prstGeom prst="rect">
            <a:avLst/>
          </a:prstGeom>
        </p:spPr>
      </p:pic>
      <p:pic>
        <p:nvPicPr>
          <p:cNvPr id="14" name="Рисунок 13"/>
          <p:cNvPicPr>
            <a:picLocks noChangeAspect="1"/>
          </p:cNvPicPr>
          <p:nvPr/>
        </p:nvPicPr>
        <p:blipFill rotWithShape="1">
          <a:blip r:embed="rId15" cstate="email">
            <a:extLst>
              <a:ext uri="{BEBA8EAE-BF5A-486C-A8C5-ECC9F3942E4B}">
                <a14:imgProps xmlns:a14="http://schemas.microsoft.com/office/drawing/2010/main">
                  <a14:imgLayer r:embed="rId16">
                    <a14:imgEffect>
                      <a14:brightnessContrast contrast="40000"/>
                    </a14:imgEffect>
                  </a14:imgLayer>
                </a14:imgProps>
              </a:ext>
              <a:ext uri="{28A0092B-C50C-407E-A947-70E740481C1C}">
                <a14:useLocalDpi xmlns:a14="http://schemas.microsoft.com/office/drawing/2010/main"/>
              </a:ext>
            </a:extLst>
          </a:blip>
          <a:srcRect/>
          <a:stretch/>
        </p:blipFill>
        <p:spPr>
          <a:xfrm rot="5400000">
            <a:off x="5319476" y="4437330"/>
            <a:ext cx="1800633" cy="1512170"/>
          </a:xfrm>
          <a:prstGeom prst="rect">
            <a:avLst/>
          </a:prstGeom>
        </p:spPr>
      </p:pic>
      <p:pic>
        <p:nvPicPr>
          <p:cNvPr id="15" name="Picture 2"/>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750180" y="2492896"/>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02618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left)">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xEl>
                                              <p:pRg st="4" end="4"/>
                                            </p:txEl>
                                          </p:spTgt>
                                        </p:tgtEl>
                                        <p:attrNameLst>
                                          <p:attrName>style.visibility</p:attrName>
                                        </p:attrNameLst>
                                      </p:cBhvr>
                                      <p:to>
                                        <p:strVal val="visible"/>
                                      </p:to>
                                    </p:set>
                                    <p:animEffect transition="in" filter="wipe(left)">
                                      <p:cBhvr>
                                        <p:cTn id="12" dur="500"/>
                                        <p:tgtEl>
                                          <p:spTgt spid="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out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outVertic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outVertic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37"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arn(outVertical)">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39552"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smtClean="0"/>
          </a:p>
          <a:p>
            <a:pPr algn="ctr"/>
            <a:r>
              <a:rPr lang="ru-RU" b="1" dirty="0"/>
              <a:t>Для  развивающего  обучения  старших  дошкольников  </a:t>
            </a:r>
          </a:p>
          <a:p>
            <a:pPr algn="ctr"/>
            <a:r>
              <a:rPr lang="ru-RU" b="1" dirty="0"/>
              <a:t>и  использования  на  уроках  математики  </a:t>
            </a:r>
          </a:p>
          <a:p>
            <a:pPr algn="ctr"/>
            <a:r>
              <a:rPr lang="ru-RU" b="1" dirty="0"/>
              <a:t>в  1  классе  общеобразовательной  школы.</a:t>
            </a:r>
          </a:p>
          <a:p>
            <a:pPr algn="ctr"/>
            <a:r>
              <a:rPr lang="ru-RU" b="1" dirty="0">
                <a:solidFill>
                  <a:schemeClr val="bg1"/>
                </a:solidFill>
              </a:rPr>
              <a:t>В  основу  презентации  легла  книга  «Математика  для  малышей»</a:t>
            </a:r>
          </a:p>
          <a:p>
            <a:pPr algn="ctr"/>
            <a:r>
              <a:rPr lang="ru-RU" b="1" dirty="0">
                <a:solidFill>
                  <a:schemeClr val="bg1"/>
                </a:solidFill>
              </a:rPr>
              <a:t>(автор – Ольга  Александрова,  издательство  «</a:t>
            </a:r>
            <a:r>
              <a:rPr lang="ru-RU" b="1" dirty="0" err="1">
                <a:solidFill>
                  <a:schemeClr val="bg1"/>
                </a:solidFill>
              </a:rPr>
              <a:t>Эксмо</a:t>
            </a:r>
            <a:r>
              <a:rPr lang="ru-RU" b="1" dirty="0">
                <a:solidFill>
                  <a:schemeClr val="bg1"/>
                </a:solidFill>
              </a:rPr>
              <a:t>»,  2012. – </a:t>
            </a:r>
          </a:p>
          <a:p>
            <a:pPr algn="ctr"/>
            <a:r>
              <a:rPr lang="ru-RU" b="1" dirty="0">
                <a:solidFill>
                  <a:schemeClr val="bg1"/>
                </a:solidFill>
              </a:rPr>
              <a:t>(Ломоносовские  энциклопедии – мини),  Москва.</a:t>
            </a:r>
          </a:p>
          <a:p>
            <a:pPr algn="ctr"/>
            <a:endParaRPr lang="ru-RU" dirty="0" smtClean="0"/>
          </a:p>
          <a:p>
            <a:pPr algn="ctr"/>
            <a:endParaRPr lang="ru-RU" dirty="0" smtClean="0"/>
          </a:p>
          <a:p>
            <a:pPr algn="ctr"/>
            <a:endParaRPr lang="ru-RU" dirty="0" smtClean="0"/>
          </a:p>
          <a:p>
            <a:pPr algn="ctr"/>
            <a:endParaRPr lang="ru-RU" dirty="0"/>
          </a:p>
          <a:p>
            <a:pPr algn="ctr"/>
            <a:endParaRPr lang="ru-RU" dirty="0"/>
          </a:p>
          <a:p>
            <a:pPr algn="ctr"/>
            <a:endParaRPr lang="ru-RU" dirty="0"/>
          </a:p>
          <a:p>
            <a:pPr algn="ctr"/>
            <a:r>
              <a:rPr lang="ru-RU" sz="2000" b="1" dirty="0"/>
              <a:t> </a:t>
            </a:r>
            <a:r>
              <a:rPr lang="ru-RU" b="1" dirty="0"/>
              <a:t>Презентация  подготовлена  учителем  начальных  классов</a:t>
            </a:r>
          </a:p>
          <a:p>
            <a:pPr algn="ctr"/>
            <a:r>
              <a:rPr lang="ru-RU" b="1" dirty="0"/>
              <a:t>Григорьевой  В.Д.</a:t>
            </a:r>
          </a:p>
          <a:p>
            <a:pPr algn="ctr"/>
            <a:r>
              <a:rPr lang="ru-RU" b="1" dirty="0"/>
              <a:t>МОУ  «Неклюдовская СОШ им. В.А. Русакова»</a:t>
            </a:r>
          </a:p>
          <a:p>
            <a:pPr algn="ctr"/>
            <a:r>
              <a:rPr lang="ru-RU" b="1" dirty="0"/>
              <a:t> Тверская  область</a:t>
            </a:r>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r>
              <a:rPr lang="ru-RU" dirty="0" smtClean="0"/>
              <a:t>   </a:t>
            </a:r>
            <a:endParaRPr lang="ru-RU" dirty="0"/>
          </a:p>
        </p:txBody>
      </p:sp>
    </p:spTree>
    <p:extLst>
      <p:ext uri="{BB962C8B-B14F-4D97-AF65-F5344CB8AC3E}">
        <p14:creationId xmlns:p14="http://schemas.microsoft.com/office/powerpoint/2010/main" val="41984304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8941" y="-971257"/>
            <a:ext cx="6496256" cy="8784975"/>
          </a:xfrm>
          <a:prstGeom prst="rect">
            <a:avLst/>
          </a:prstGeom>
        </p:spPr>
      </p:pic>
      <p:sp>
        <p:nvSpPr>
          <p:cNvPr id="7" name="Прямоугольник 6"/>
          <p:cNvSpPr/>
          <p:nvPr/>
        </p:nvSpPr>
        <p:spPr>
          <a:xfrm>
            <a:off x="539552"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t>           </a:t>
            </a:r>
            <a:r>
              <a:rPr lang="ru-RU" sz="2000" b="1" dirty="0" smtClean="0"/>
              <a:t>-  Расскажи  по  картинкам,  как  можно  получить  число  6.</a:t>
            </a:r>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a:p>
        </p:txBody>
      </p:sp>
      <p:pic>
        <p:nvPicPr>
          <p:cNvPr id="2" name="Рисунок 1"/>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3361235" y="4078738"/>
            <a:ext cx="1968650" cy="1247888"/>
          </a:xfrm>
          <a:prstGeom prst="rect">
            <a:avLst/>
          </a:prstGeom>
        </p:spPr>
      </p:pic>
      <p:pic>
        <p:nvPicPr>
          <p:cNvPr id="5" name="Рисунок 4"/>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a:xfrm>
            <a:off x="6084168" y="1588612"/>
            <a:ext cx="1882588" cy="1269403"/>
          </a:xfrm>
          <a:prstGeom prst="rect">
            <a:avLst/>
          </a:prstGeom>
        </p:spPr>
      </p:pic>
      <p:pic>
        <p:nvPicPr>
          <p:cNvPr id="6" name="Рисунок 5"/>
          <p:cNvPicPr>
            <a:picLocks noChangeAspect="1"/>
          </p:cNvPicPr>
          <p:nvPr/>
        </p:nvPicPr>
        <p:blipFill rotWithShape="1">
          <a:blip r:embed="rId8" cstate="email">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a:ext>
            </a:extLst>
          </a:blip>
          <a:srcRect/>
          <a:stretch/>
        </p:blipFill>
        <p:spPr>
          <a:xfrm>
            <a:off x="3469277" y="1599369"/>
            <a:ext cx="1866452" cy="1258646"/>
          </a:xfrm>
          <a:prstGeom prst="rect">
            <a:avLst/>
          </a:prstGeom>
        </p:spPr>
      </p:pic>
      <p:pic>
        <p:nvPicPr>
          <p:cNvPr id="9" name="Рисунок 8"/>
          <p:cNvPicPr>
            <a:picLocks noChangeAspect="1"/>
          </p:cNvPicPr>
          <p:nvPr/>
        </p:nvPicPr>
        <p:blipFill rotWithShape="1">
          <a:blip r:embed="rId10" cstate="email">
            <a:extLst>
              <a:ext uri="{BEBA8EAE-BF5A-486C-A8C5-ECC9F3942E4B}">
                <a14:imgProps xmlns:a14="http://schemas.microsoft.com/office/drawing/2010/main">
                  <a14:imgLayer r:embed="rId11">
                    <a14:imgEffect>
                      <a14:brightnessContrast contrast="20000"/>
                    </a14:imgEffect>
                  </a14:imgLayer>
                </a14:imgProps>
              </a:ext>
              <a:ext uri="{28A0092B-C50C-407E-A947-70E740481C1C}">
                <a14:useLocalDpi xmlns:a14="http://schemas.microsoft.com/office/drawing/2010/main"/>
              </a:ext>
            </a:extLst>
          </a:blip>
          <a:srcRect/>
          <a:stretch/>
        </p:blipFill>
        <p:spPr>
          <a:xfrm>
            <a:off x="832652" y="1628800"/>
            <a:ext cx="1866452" cy="1258646"/>
          </a:xfrm>
          <a:prstGeom prst="rect">
            <a:avLst/>
          </a:prstGeom>
        </p:spPr>
      </p:pic>
      <p:pic>
        <p:nvPicPr>
          <p:cNvPr id="10" name="Picture 2"/>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16767" y="836712"/>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Прямоугольник 10"/>
          <p:cNvSpPr/>
          <p:nvPr/>
        </p:nvSpPr>
        <p:spPr>
          <a:xfrm>
            <a:off x="827584" y="3054026"/>
            <a:ext cx="504056" cy="43204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33CC"/>
                </a:solidFill>
              </a:rPr>
              <a:t>1</a:t>
            </a:r>
            <a:endParaRPr lang="ru-RU" sz="2400" b="1" dirty="0">
              <a:solidFill>
                <a:srgbClr val="0033CC"/>
              </a:solidFill>
            </a:endParaRPr>
          </a:p>
        </p:txBody>
      </p:sp>
      <p:sp>
        <p:nvSpPr>
          <p:cNvPr id="12" name="Прямоугольник 11"/>
          <p:cNvSpPr/>
          <p:nvPr/>
        </p:nvSpPr>
        <p:spPr>
          <a:xfrm>
            <a:off x="2165358" y="3037156"/>
            <a:ext cx="504056" cy="43204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5</a:t>
            </a:r>
          </a:p>
        </p:txBody>
      </p:sp>
      <p:sp>
        <p:nvSpPr>
          <p:cNvPr id="13" name="Прямоугольник 12"/>
          <p:cNvSpPr/>
          <p:nvPr/>
        </p:nvSpPr>
        <p:spPr>
          <a:xfrm>
            <a:off x="3464209" y="3028260"/>
            <a:ext cx="504056" cy="43204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2</a:t>
            </a:r>
          </a:p>
        </p:txBody>
      </p:sp>
      <p:sp>
        <p:nvSpPr>
          <p:cNvPr id="14" name="Прямоугольник 13"/>
          <p:cNvSpPr/>
          <p:nvPr/>
        </p:nvSpPr>
        <p:spPr>
          <a:xfrm>
            <a:off x="4831673" y="3046728"/>
            <a:ext cx="504056" cy="43204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4</a:t>
            </a:r>
          </a:p>
        </p:txBody>
      </p:sp>
      <p:sp>
        <p:nvSpPr>
          <p:cNvPr id="15" name="Прямоугольник 14"/>
          <p:cNvSpPr/>
          <p:nvPr/>
        </p:nvSpPr>
        <p:spPr>
          <a:xfrm>
            <a:off x="7436147" y="3017108"/>
            <a:ext cx="504056" cy="43204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16" name="Прямоугольник 15"/>
          <p:cNvSpPr/>
          <p:nvPr/>
        </p:nvSpPr>
        <p:spPr>
          <a:xfrm>
            <a:off x="6084168" y="3054026"/>
            <a:ext cx="504056" cy="43204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17" name="Прямоугольник 16"/>
          <p:cNvSpPr/>
          <p:nvPr/>
        </p:nvSpPr>
        <p:spPr>
          <a:xfrm>
            <a:off x="839028" y="5517232"/>
            <a:ext cx="504056" cy="43204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4</a:t>
            </a:r>
          </a:p>
        </p:txBody>
      </p:sp>
      <p:sp>
        <p:nvSpPr>
          <p:cNvPr id="18" name="Прямоугольник 17"/>
          <p:cNvSpPr/>
          <p:nvPr/>
        </p:nvSpPr>
        <p:spPr>
          <a:xfrm>
            <a:off x="2165427" y="5517232"/>
            <a:ext cx="504056" cy="43204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2</a:t>
            </a:r>
          </a:p>
        </p:txBody>
      </p:sp>
      <p:sp>
        <p:nvSpPr>
          <p:cNvPr id="19" name="Прямоугольник 18"/>
          <p:cNvSpPr/>
          <p:nvPr/>
        </p:nvSpPr>
        <p:spPr>
          <a:xfrm>
            <a:off x="3349094" y="5491072"/>
            <a:ext cx="504056" cy="43204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5</a:t>
            </a:r>
          </a:p>
        </p:txBody>
      </p:sp>
      <p:sp>
        <p:nvSpPr>
          <p:cNvPr id="20" name="Прямоугольник 19"/>
          <p:cNvSpPr/>
          <p:nvPr/>
        </p:nvSpPr>
        <p:spPr>
          <a:xfrm>
            <a:off x="4798376" y="5491072"/>
            <a:ext cx="504056" cy="43204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33CC"/>
                </a:solidFill>
              </a:rPr>
              <a:t>1</a:t>
            </a:r>
            <a:endParaRPr lang="ru-RU" sz="2400" b="1" dirty="0">
              <a:solidFill>
                <a:srgbClr val="0033CC"/>
              </a:solidFill>
            </a:endParaRPr>
          </a:p>
        </p:txBody>
      </p:sp>
      <p:sp>
        <p:nvSpPr>
          <p:cNvPr id="21" name="Прямоугольник 20"/>
          <p:cNvSpPr/>
          <p:nvPr/>
        </p:nvSpPr>
        <p:spPr>
          <a:xfrm>
            <a:off x="1488363" y="3037156"/>
            <a:ext cx="504056" cy="432048"/>
          </a:xfrm>
          <a:prstGeom prst="rect">
            <a:avLst/>
          </a:prstGeom>
          <a:solidFill>
            <a:schemeClr val="accent3">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a:t>
            </a:r>
          </a:p>
        </p:txBody>
      </p:sp>
      <p:sp>
        <p:nvSpPr>
          <p:cNvPr id="22" name="Прямоугольник 21"/>
          <p:cNvSpPr/>
          <p:nvPr/>
        </p:nvSpPr>
        <p:spPr>
          <a:xfrm>
            <a:off x="4067944" y="5491072"/>
            <a:ext cx="504056" cy="43204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33CC"/>
                </a:solidFill>
              </a:rPr>
              <a:t> +</a:t>
            </a:r>
            <a:endParaRPr lang="ru-RU" sz="2400" b="1" dirty="0">
              <a:solidFill>
                <a:srgbClr val="0033CC"/>
              </a:solidFill>
            </a:endParaRPr>
          </a:p>
        </p:txBody>
      </p:sp>
      <p:sp>
        <p:nvSpPr>
          <p:cNvPr id="23" name="Прямоугольник 22"/>
          <p:cNvSpPr/>
          <p:nvPr/>
        </p:nvSpPr>
        <p:spPr>
          <a:xfrm>
            <a:off x="1488363" y="5517232"/>
            <a:ext cx="504056" cy="43204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33CC"/>
                </a:solidFill>
              </a:rPr>
              <a:t>+</a:t>
            </a:r>
            <a:endParaRPr lang="ru-RU" sz="2400" b="1" dirty="0">
              <a:solidFill>
                <a:srgbClr val="0033CC"/>
              </a:solidFill>
            </a:endParaRPr>
          </a:p>
        </p:txBody>
      </p:sp>
      <p:sp>
        <p:nvSpPr>
          <p:cNvPr id="24" name="Прямоугольник 23"/>
          <p:cNvSpPr/>
          <p:nvPr/>
        </p:nvSpPr>
        <p:spPr>
          <a:xfrm>
            <a:off x="6773434" y="3046728"/>
            <a:ext cx="504056" cy="43204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a:t>
            </a:r>
          </a:p>
        </p:txBody>
      </p:sp>
      <p:sp>
        <p:nvSpPr>
          <p:cNvPr id="25" name="Прямоугольник 24"/>
          <p:cNvSpPr/>
          <p:nvPr/>
        </p:nvSpPr>
        <p:spPr>
          <a:xfrm>
            <a:off x="4145407" y="3028260"/>
            <a:ext cx="504056" cy="432048"/>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a:t>
            </a:r>
          </a:p>
        </p:txBody>
      </p:sp>
      <p:pic>
        <p:nvPicPr>
          <p:cNvPr id="26" name="Рисунок 25"/>
          <p:cNvPicPr>
            <a:picLocks noChangeAspect="1"/>
          </p:cNvPicPr>
          <p:nvPr/>
        </p:nvPicPr>
        <p:blipFill rotWithShape="1">
          <a:blip r:embed="rId13" cstate="email">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a:ext>
            </a:extLst>
          </a:blip>
          <a:srcRect/>
          <a:stretch/>
        </p:blipFill>
        <p:spPr>
          <a:xfrm>
            <a:off x="839028" y="4077072"/>
            <a:ext cx="1802726" cy="1269403"/>
          </a:xfrm>
          <a:prstGeom prst="rect">
            <a:avLst/>
          </a:prstGeom>
        </p:spPr>
      </p:pic>
    </p:spTree>
    <p:extLst>
      <p:ext uri="{BB962C8B-B14F-4D97-AF65-F5344CB8AC3E}">
        <p14:creationId xmlns:p14="http://schemas.microsoft.com/office/powerpoint/2010/main" val="41984304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39553" y="61291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t>    </a:t>
            </a:r>
          </a:p>
          <a:p>
            <a:endParaRPr lang="ru-RU" dirty="0"/>
          </a:p>
          <a:p>
            <a:r>
              <a:rPr lang="ru-RU" dirty="0" smtClean="0"/>
              <a:t>  </a:t>
            </a:r>
            <a:r>
              <a:rPr lang="ru-RU" sz="2000" b="1" dirty="0" smtClean="0"/>
              <a:t>ЧИСЛОВАЯ  </a:t>
            </a:r>
          </a:p>
          <a:p>
            <a:r>
              <a:rPr lang="ru-RU" sz="2000" b="1" dirty="0"/>
              <a:t> </a:t>
            </a:r>
            <a:r>
              <a:rPr lang="ru-RU" sz="2000" b="1" dirty="0" smtClean="0"/>
              <a:t>      ГОРКА</a:t>
            </a:r>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a:p>
        </p:txBody>
      </p:sp>
      <p:sp>
        <p:nvSpPr>
          <p:cNvPr id="5" name="Прямоугольник 4"/>
          <p:cNvSpPr/>
          <p:nvPr/>
        </p:nvSpPr>
        <p:spPr>
          <a:xfrm>
            <a:off x="4420531" y="1089150"/>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8000"/>
                </a:solidFill>
              </a:rPr>
              <a:t>1</a:t>
            </a:r>
            <a:endParaRPr lang="ru-RU" sz="2400" b="1" dirty="0">
              <a:solidFill>
                <a:srgbClr val="008000"/>
              </a:solidFill>
            </a:endParaRPr>
          </a:p>
        </p:txBody>
      </p:sp>
      <p:sp>
        <p:nvSpPr>
          <p:cNvPr id="6" name="Прямоугольник 5"/>
          <p:cNvSpPr/>
          <p:nvPr/>
        </p:nvSpPr>
        <p:spPr>
          <a:xfrm>
            <a:off x="4127214" y="3447689"/>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8" name="Прямоугольник 7"/>
          <p:cNvSpPr/>
          <p:nvPr/>
        </p:nvSpPr>
        <p:spPr>
          <a:xfrm>
            <a:off x="5488841" y="3002099"/>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5</a:t>
            </a:r>
          </a:p>
        </p:txBody>
      </p:sp>
      <p:sp>
        <p:nvSpPr>
          <p:cNvPr id="9" name="Прямоугольник 8"/>
          <p:cNvSpPr/>
          <p:nvPr/>
        </p:nvSpPr>
        <p:spPr>
          <a:xfrm>
            <a:off x="4935931" y="3003935"/>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sp>
        <p:nvSpPr>
          <p:cNvPr id="10" name="Прямоугольник 9"/>
          <p:cNvSpPr/>
          <p:nvPr/>
        </p:nvSpPr>
        <p:spPr>
          <a:xfrm>
            <a:off x="3224035" y="2998992"/>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11" name="Прямоугольник 10"/>
          <p:cNvSpPr/>
          <p:nvPr/>
        </p:nvSpPr>
        <p:spPr>
          <a:xfrm>
            <a:off x="3771884" y="3002099"/>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12" name="Прямоугольник 11"/>
          <p:cNvSpPr/>
          <p:nvPr/>
        </p:nvSpPr>
        <p:spPr>
          <a:xfrm>
            <a:off x="4323763" y="3003935"/>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13" name="Прямоугольник 12"/>
          <p:cNvSpPr/>
          <p:nvPr/>
        </p:nvSpPr>
        <p:spPr>
          <a:xfrm>
            <a:off x="3519856" y="2530922"/>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14" name="Прямоугольник 13"/>
          <p:cNvSpPr/>
          <p:nvPr/>
        </p:nvSpPr>
        <p:spPr>
          <a:xfrm>
            <a:off x="5197186" y="2492896"/>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4</a:t>
            </a:r>
          </a:p>
        </p:txBody>
      </p:sp>
      <p:sp>
        <p:nvSpPr>
          <p:cNvPr id="15" name="Прямоугольник 14"/>
          <p:cNvSpPr/>
          <p:nvPr/>
        </p:nvSpPr>
        <p:spPr>
          <a:xfrm>
            <a:off x="4650797" y="252016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16" name="Прямоугольник 15"/>
          <p:cNvSpPr/>
          <p:nvPr/>
        </p:nvSpPr>
        <p:spPr>
          <a:xfrm>
            <a:off x="4097604" y="2530922"/>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17" name="Прямоугольник 16"/>
          <p:cNvSpPr/>
          <p:nvPr/>
        </p:nvSpPr>
        <p:spPr>
          <a:xfrm>
            <a:off x="4935931" y="2053215"/>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3</a:t>
            </a:r>
          </a:p>
        </p:txBody>
      </p:sp>
      <p:sp>
        <p:nvSpPr>
          <p:cNvPr id="18" name="Прямоугольник 17"/>
          <p:cNvSpPr/>
          <p:nvPr/>
        </p:nvSpPr>
        <p:spPr>
          <a:xfrm>
            <a:off x="3831334" y="2053215"/>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19" name="Прямоугольник 18"/>
          <p:cNvSpPr/>
          <p:nvPr/>
        </p:nvSpPr>
        <p:spPr>
          <a:xfrm>
            <a:off x="4364854" y="2053215"/>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20" name="Прямоугольник 19"/>
          <p:cNvSpPr/>
          <p:nvPr/>
        </p:nvSpPr>
        <p:spPr>
          <a:xfrm>
            <a:off x="4676493" y="1557996"/>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21" name="Прямоугольник 20"/>
          <p:cNvSpPr/>
          <p:nvPr/>
        </p:nvSpPr>
        <p:spPr>
          <a:xfrm>
            <a:off x="4130677" y="1557996"/>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22" name="Прямоугольник 21"/>
          <p:cNvSpPr/>
          <p:nvPr/>
        </p:nvSpPr>
        <p:spPr>
          <a:xfrm>
            <a:off x="3548397" y="3459379"/>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23" name="Прямоугольник 22"/>
          <p:cNvSpPr/>
          <p:nvPr/>
        </p:nvSpPr>
        <p:spPr>
          <a:xfrm>
            <a:off x="2982699" y="346920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36" name="Прямоугольник 35"/>
          <p:cNvSpPr/>
          <p:nvPr/>
        </p:nvSpPr>
        <p:spPr>
          <a:xfrm>
            <a:off x="5840975" y="3459379"/>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6</a:t>
            </a:r>
          </a:p>
        </p:txBody>
      </p:sp>
      <p:sp>
        <p:nvSpPr>
          <p:cNvPr id="37" name="Прямоугольник 36"/>
          <p:cNvSpPr/>
          <p:nvPr/>
        </p:nvSpPr>
        <p:spPr>
          <a:xfrm>
            <a:off x="5262551" y="346920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99FF"/>
                </a:solidFill>
              </a:rPr>
              <a:t>5</a:t>
            </a:r>
          </a:p>
        </p:txBody>
      </p:sp>
      <p:sp>
        <p:nvSpPr>
          <p:cNvPr id="38" name="Прямоугольник 37"/>
          <p:cNvSpPr/>
          <p:nvPr/>
        </p:nvSpPr>
        <p:spPr>
          <a:xfrm>
            <a:off x="4693130" y="3460308"/>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cxnSp>
        <p:nvCxnSpPr>
          <p:cNvPr id="3" name="Прямая соединительная линия 2"/>
          <p:cNvCxnSpPr/>
          <p:nvPr/>
        </p:nvCxnSpPr>
        <p:spPr>
          <a:xfrm>
            <a:off x="683568" y="4005064"/>
            <a:ext cx="7776864" cy="0"/>
          </a:xfrm>
          <a:prstGeom prst="line">
            <a:avLst/>
          </a:prstGeom>
          <a:ln/>
        </p:spPr>
        <p:style>
          <a:lnRef idx="2">
            <a:schemeClr val="accent5"/>
          </a:lnRef>
          <a:fillRef idx="0">
            <a:schemeClr val="accent5"/>
          </a:fillRef>
          <a:effectRef idx="1">
            <a:schemeClr val="accent5"/>
          </a:effectRef>
          <a:fontRef idx="minor">
            <a:schemeClr val="tx1"/>
          </a:fontRef>
        </p:style>
      </p:cxnSp>
      <p:pic>
        <p:nvPicPr>
          <p:cNvPr id="35" name="Рисунок 34"/>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4989110" y="4141731"/>
            <a:ext cx="1703729" cy="2038346"/>
          </a:xfrm>
          <a:prstGeom prst="rect">
            <a:avLst/>
          </a:prstGeom>
        </p:spPr>
      </p:pic>
      <p:pic>
        <p:nvPicPr>
          <p:cNvPr id="39" name="Рисунок 38"/>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a:xfrm>
            <a:off x="3133928" y="4115591"/>
            <a:ext cx="1741096" cy="2038346"/>
          </a:xfrm>
          <a:prstGeom prst="rect">
            <a:avLst/>
          </a:prstGeom>
        </p:spPr>
      </p:pic>
      <p:sp>
        <p:nvSpPr>
          <p:cNvPr id="40" name="TextBox 39"/>
          <p:cNvSpPr txBox="1"/>
          <p:nvPr/>
        </p:nvSpPr>
        <p:spPr>
          <a:xfrm>
            <a:off x="683568" y="4141731"/>
            <a:ext cx="2551159" cy="1938992"/>
          </a:xfrm>
          <a:prstGeom prst="rect">
            <a:avLst/>
          </a:prstGeom>
          <a:noFill/>
        </p:spPr>
        <p:txBody>
          <a:bodyPr wrap="square" rtlCol="0">
            <a:spAutoFit/>
          </a:bodyPr>
          <a:lstStyle/>
          <a:p>
            <a:r>
              <a:rPr lang="ru-RU" sz="2000" b="1" dirty="0" smtClean="0"/>
              <a:t>  </a:t>
            </a:r>
          </a:p>
          <a:p>
            <a:r>
              <a:rPr lang="ru-RU" sz="2000" b="1" dirty="0" smtClean="0"/>
              <a:t>- Опиши  картинки,  используя  слова  </a:t>
            </a:r>
            <a:r>
              <a:rPr lang="ru-RU" sz="2000" b="1" i="1" dirty="0" smtClean="0">
                <a:solidFill>
                  <a:srgbClr val="0033CC"/>
                </a:solidFill>
              </a:rPr>
              <a:t>меньше</a:t>
            </a:r>
            <a:r>
              <a:rPr lang="ru-RU" sz="2000" b="1" dirty="0" smtClean="0"/>
              <a:t>,  </a:t>
            </a:r>
            <a:r>
              <a:rPr lang="ru-RU" sz="2000" b="1" i="1" dirty="0" smtClean="0">
                <a:solidFill>
                  <a:srgbClr val="0033CC"/>
                </a:solidFill>
              </a:rPr>
              <a:t>больше</a:t>
            </a:r>
            <a:r>
              <a:rPr lang="ru-RU" sz="2000" b="1" dirty="0" smtClean="0"/>
              <a:t>,  </a:t>
            </a:r>
            <a:r>
              <a:rPr lang="ru-RU" sz="2000" b="1" i="1" dirty="0" smtClean="0">
                <a:solidFill>
                  <a:srgbClr val="0033CC"/>
                </a:solidFill>
              </a:rPr>
              <a:t>столько  же</a:t>
            </a:r>
            <a:r>
              <a:rPr lang="ru-RU" sz="2000" b="1" dirty="0" smtClean="0"/>
              <a:t>,  </a:t>
            </a:r>
            <a:r>
              <a:rPr lang="ru-RU" sz="2000" b="1" i="1" dirty="0" smtClean="0">
                <a:solidFill>
                  <a:srgbClr val="0033CC"/>
                </a:solidFill>
              </a:rPr>
              <a:t>вверху</a:t>
            </a:r>
            <a:r>
              <a:rPr lang="ru-RU" sz="2000" b="1" dirty="0" smtClean="0"/>
              <a:t>,  </a:t>
            </a:r>
            <a:r>
              <a:rPr lang="ru-RU" sz="2000" b="1" i="1" dirty="0" smtClean="0">
                <a:solidFill>
                  <a:srgbClr val="0033CC"/>
                </a:solidFill>
              </a:rPr>
              <a:t>внизу</a:t>
            </a:r>
            <a:r>
              <a:rPr lang="ru-RU" sz="2000" b="1" dirty="0" smtClean="0"/>
              <a:t>.</a:t>
            </a:r>
            <a:endParaRPr lang="ru-RU" sz="2000" b="1" dirty="0"/>
          </a:p>
        </p:txBody>
      </p:sp>
      <p:pic>
        <p:nvPicPr>
          <p:cNvPr id="41" name="Picture 2"/>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1679790" y="4113648"/>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Рисунок 41"/>
          <p:cNvPicPr>
            <a:picLocks noChangeAspect="1"/>
          </p:cNvPicPr>
          <p:nvPr/>
        </p:nvPicPr>
        <p:blipFill rotWithShape="1">
          <a:blip r:embed="rId9" cstate="email">
            <a:extLst>
              <a:ext uri="{BEBA8EAE-BF5A-486C-A8C5-ECC9F3942E4B}">
                <a14:imgProps xmlns:a14="http://schemas.microsoft.com/office/drawing/2010/main">
                  <a14:imgLayer r:embed="rId10">
                    <a14:imgEffect>
                      <a14:brightnessContrast contrast="20000"/>
                    </a14:imgEffect>
                  </a14:imgLayer>
                </a14:imgProps>
              </a:ext>
              <a:ext uri="{28A0092B-C50C-407E-A947-70E740481C1C}">
                <a14:useLocalDpi xmlns:a14="http://schemas.microsoft.com/office/drawing/2010/main"/>
              </a:ext>
            </a:extLst>
          </a:blip>
          <a:srcRect/>
          <a:stretch/>
        </p:blipFill>
        <p:spPr>
          <a:xfrm>
            <a:off x="6783101" y="4115592"/>
            <a:ext cx="1677331" cy="2080528"/>
          </a:xfrm>
          <a:prstGeom prst="rect">
            <a:avLst/>
          </a:prstGeom>
        </p:spPr>
      </p:pic>
    </p:spTree>
    <p:extLst>
      <p:ext uri="{BB962C8B-B14F-4D97-AF65-F5344CB8AC3E}">
        <p14:creationId xmlns:p14="http://schemas.microsoft.com/office/powerpoint/2010/main" val="4421488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
                                            <p:txEl>
                                              <p:pRg st="0" end="0"/>
                                            </p:txEl>
                                          </p:spTgt>
                                        </p:tgtEl>
                                        <p:attrNameLst>
                                          <p:attrName>style.visibility</p:attrName>
                                        </p:attrNameLst>
                                      </p:cBhvr>
                                      <p:to>
                                        <p:strVal val="visible"/>
                                      </p:to>
                                    </p:set>
                                    <p:animEffect transition="in" filter="wipe(down)">
                                      <p:cBhvr>
                                        <p:cTn id="7" dur="500"/>
                                        <p:tgtEl>
                                          <p:spTgt spid="40">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0">
                                            <p:txEl>
                                              <p:pRg st="1" end="1"/>
                                            </p:txEl>
                                          </p:spTgt>
                                        </p:tgtEl>
                                        <p:attrNameLst>
                                          <p:attrName>style.visibility</p:attrName>
                                        </p:attrNameLst>
                                      </p:cBhvr>
                                      <p:to>
                                        <p:strVal val="visible"/>
                                      </p:to>
                                    </p:set>
                                    <p:animEffect transition="in" filter="wipe(down)">
                                      <p:cBhvr>
                                        <p:cTn id="10" dur="500"/>
                                        <p:tgtEl>
                                          <p:spTgt spid="40">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barn(outVertical)">
                                      <p:cBhvr>
                                        <p:cTn id="15" dur="500"/>
                                        <p:tgtEl>
                                          <p:spTgt spid="39"/>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barn(outVertical)">
                                      <p:cBhvr>
                                        <p:cTn id="20" dur="500"/>
                                        <p:tgtEl>
                                          <p:spTgt spid="3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barn(outVertical)">
                                      <p:cBhvr>
                                        <p:cTn id="2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39552"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t>           -  Собери  в  одну  корзину  все  ягоды  и  фрукты,  а  в  другую – все  овощи.</a:t>
            </a:r>
          </a:p>
          <a:p>
            <a:r>
              <a:rPr lang="ru-RU" sz="2000" b="1" dirty="0"/>
              <a:t> </a:t>
            </a:r>
            <a:r>
              <a:rPr lang="ru-RU" sz="2000" b="1" dirty="0" smtClean="0"/>
              <a:t>       -  Сколько  всего  ягод  и  фруктов?</a:t>
            </a:r>
          </a:p>
          <a:p>
            <a:r>
              <a:rPr lang="ru-RU" sz="2000" b="1" dirty="0"/>
              <a:t> </a:t>
            </a:r>
            <a:r>
              <a:rPr lang="ru-RU" sz="2000" b="1" dirty="0" smtClean="0"/>
              <a:t>       -  Сколько  всего  овощей?</a:t>
            </a:r>
          </a:p>
          <a:p>
            <a:r>
              <a:rPr lang="ru-RU" sz="2000" b="1" dirty="0"/>
              <a:t> </a:t>
            </a:r>
            <a:r>
              <a:rPr lang="ru-RU" sz="2000" b="1" dirty="0" smtClean="0"/>
              <a:t>       -  Чего  больше?    Чего  меньше?</a:t>
            </a:r>
          </a:p>
          <a:p>
            <a:endParaRPr lang="ru-RU" sz="2000" b="1" dirty="0" smtClean="0"/>
          </a:p>
          <a:p>
            <a:endParaRPr lang="ru-RU" sz="2000" b="1" dirty="0"/>
          </a:p>
          <a:p>
            <a:endParaRPr lang="ru-RU" sz="2000" b="1" dirty="0" smtClean="0"/>
          </a:p>
          <a:p>
            <a:r>
              <a:rPr lang="ru-RU" sz="2000" b="1" dirty="0" smtClean="0"/>
              <a:t> </a:t>
            </a:r>
          </a:p>
          <a:p>
            <a:pPr algn="ct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p:txBody>
      </p:sp>
      <p:pic>
        <p:nvPicPr>
          <p:cNvPr id="8" name="Рисунок 7" descr="ЛУК2.GIF"/>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122673" y="5476409"/>
            <a:ext cx="1205756" cy="703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Рисунок 8" descr="iCAE9LOMF.jpg"/>
          <p:cNvPicPr>
            <a:picLocks noChangeAspect="1"/>
          </p:cNvPicPr>
          <p:nvPr/>
        </p:nvPicPr>
        <p:blipFill>
          <a:blip r:embed="rId5"/>
          <a:srcRect/>
          <a:stretch>
            <a:fillRect/>
          </a:stretch>
        </p:blipFill>
        <p:spPr bwMode="auto">
          <a:xfrm>
            <a:off x="1844716" y="3443853"/>
            <a:ext cx="1357312" cy="1017588"/>
          </a:xfrm>
          <a:prstGeom prst="ellipse">
            <a:avLst/>
          </a:prstGeom>
          <a:noFill/>
          <a:ln w="9525">
            <a:noFill/>
            <a:miter lim="800000"/>
            <a:headEnd/>
            <a:tailEnd/>
          </a:ln>
        </p:spPr>
      </p:pic>
      <p:pic>
        <p:nvPicPr>
          <p:cNvPr id="10" name="Рисунок 6" descr="МОРКОВКА.GIF"/>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241192" y="4531057"/>
            <a:ext cx="527548" cy="1406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Рисунок 9" descr="яблоко.gif"/>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rot="20739588">
            <a:off x="2512623" y="4293135"/>
            <a:ext cx="884596" cy="92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9" descr="J0089945"/>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rot="18244513">
            <a:off x="4041115" y="4199187"/>
            <a:ext cx="905801" cy="153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6" descr="FD00096_"/>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4270356" y="2817265"/>
            <a:ext cx="1092449" cy="1623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8" descr="FD01657_"/>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rot="2829368">
            <a:off x="5463707" y="4606114"/>
            <a:ext cx="897040" cy="158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2" descr="FD00382_"/>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4924108" y="4531057"/>
            <a:ext cx="864096" cy="130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4" descr="FD00775_"/>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3271229" y="3118667"/>
            <a:ext cx="1091529" cy="136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1" descr="FD00369_"/>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rot="5400000">
            <a:off x="3797445" y="5141267"/>
            <a:ext cx="815668" cy="1261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3" descr="FD00438_"/>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356156" y="3909387"/>
            <a:ext cx="1234589" cy="817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Рисунок 2"/>
          <p:cNvPicPr>
            <a:picLocks noChangeAspect="1"/>
          </p:cNvPicPr>
          <p:nvPr/>
        </p:nvPicPr>
        <p:blipFill>
          <a:blip r:embed="rId15">
            <a:clrChange>
              <a:clrFrom>
                <a:srgbClr val="FFFFFF"/>
              </a:clrFrom>
              <a:clrTo>
                <a:srgbClr val="FFFFFF">
                  <a:alpha val="0"/>
                </a:srgbClr>
              </a:clrTo>
            </a:clrChange>
            <a:extLst>
              <a:ext uri="{BEBA8EAE-BF5A-486C-A8C5-ECC9F3942E4B}">
                <a14:imgProps xmlns:a14="http://schemas.microsoft.com/office/drawing/2010/main">
                  <a14:imgLayer r:embed="rId16">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539552" y="4318061"/>
            <a:ext cx="2105319" cy="1914792"/>
          </a:xfrm>
          <a:prstGeom prst="rect">
            <a:avLst/>
          </a:prstGeom>
        </p:spPr>
      </p:pic>
      <p:pic>
        <p:nvPicPr>
          <p:cNvPr id="23" name="Рисунок 22"/>
          <p:cNvPicPr>
            <a:picLocks noChangeAspect="1"/>
          </p:cNvPicPr>
          <p:nvPr/>
        </p:nvPicPr>
        <p:blipFill>
          <a:blip r:embed="rId15">
            <a:clrChange>
              <a:clrFrom>
                <a:srgbClr val="FFFFFF"/>
              </a:clrFrom>
              <a:clrTo>
                <a:srgbClr val="FFFFFF">
                  <a:alpha val="0"/>
                </a:srgbClr>
              </a:clrTo>
            </a:clrChange>
            <a:extLst>
              <a:ext uri="{BEBA8EAE-BF5A-486C-A8C5-ECC9F3942E4B}">
                <a14:imgProps xmlns:a14="http://schemas.microsoft.com/office/drawing/2010/main">
                  <a14:imgLayer r:embed="rId16">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6438032" y="4292034"/>
            <a:ext cx="2105319" cy="1914792"/>
          </a:xfrm>
          <a:prstGeom prst="rect">
            <a:avLst/>
          </a:prstGeom>
        </p:spPr>
      </p:pic>
      <p:sp>
        <p:nvSpPr>
          <p:cNvPr id="25" name="TextBox 24"/>
          <p:cNvSpPr txBox="1"/>
          <p:nvPr/>
        </p:nvSpPr>
        <p:spPr>
          <a:xfrm>
            <a:off x="593597" y="3244761"/>
            <a:ext cx="1314107" cy="707886"/>
          </a:xfrm>
          <a:prstGeom prst="rect">
            <a:avLst/>
          </a:prstGeom>
          <a:noFill/>
        </p:spPr>
        <p:txBody>
          <a:bodyPr wrap="square" rtlCol="0">
            <a:spAutoFit/>
          </a:bodyPr>
          <a:lstStyle/>
          <a:p>
            <a:pPr algn="ctr"/>
            <a:r>
              <a:rPr lang="ru-RU" sz="2000" b="1" dirty="0" smtClean="0">
                <a:solidFill>
                  <a:schemeClr val="accent3">
                    <a:lumMod val="20000"/>
                    <a:lumOff val="80000"/>
                  </a:schemeClr>
                </a:solidFill>
              </a:rPr>
              <a:t> </a:t>
            </a:r>
            <a:r>
              <a:rPr lang="ru-RU" sz="2000" b="1" dirty="0" smtClean="0">
                <a:solidFill>
                  <a:srgbClr val="0033CC"/>
                </a:solidFill>
              </a:rPr>
              <a:t>ЯГОДЫ  и  ФРУКТЫ</a:t>
            </a:r>
            <a:endParaRPr lang="ru-RU" sz="2000" b="1" dirty="0">
              <a:solidFill>
                <a:srgbClr val="0033CC"/>
              </a:solidFill>
            </a:endParaRPr>
          </a:p>
        </p:txBody>
      </p:sp>
      <p:sp>
        <p:nvSpPr>
          <p:cNvPr id="26" name="TextBox 25"/>
          <p:cNvSpPr txBox="1"/>
          <p:nvPr/>
        </p:nvSpPr>
        <p:spPr>
          <a:xfrm>
            <a:off x="6732240" y="3428999"/>
            <a:ext cx="1788086" cy="400110"/>
          </a:xfrm>
          <a:prstGeom prst="rect">
            <a:avLst/>
          </a:prstGeom>
          <a:noFill/>
        </p:spPr>
        <p:txBody>
          <a:bodyPr wrap="square" rtlCol="0">
            <a:spAutoFit/>
          </a:bodyPr>
          <a:lstStyle/>
          <a:p>
            <a:pPr algn="ctr"/>
            <a:r>
              <a:rPr lang="ru-RU" sz="2000" b="1" dirty="0" smtClean="0">
                <a:solidFill>
                  <a:schemeClr val="accent3">
                    <a:lumMod val="20000"/>
                    <a:lumOff val="80000"/>
                  </a:schemeClr>
                </a:solidFill>
              </a:rPr>
              <a:t>      </a:t>
            </a:r>
            <a:r>
              <a:rPr lang="ru-RU" sz="2000" b="1" dirty="0" smtClean="0">
                <a:solidFill>
                  <a:srgbClr val="0033CC"/>
                </a:solidFill>
              </a:rPr>
              <a:t>ОВОЩИ</a:t>
            </a:r>
            <a:endParaRPr lang="ru-RU" sz="2000" b="1" dirty="0">
              <a:solidFill>
                <a:srgbClr val="0033CC"/>
              </a:solidFill>
            </a:endParaRPr>
          </a:p>
        </p:txBody>
      </p:sp>
      <p:pic>
        <p:nvPicPr>
          <p:cNvPr id="21" name="Picture 2"/>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750179" y="692696"/>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02618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3.61111E-6 -2.28776E-6 L 0.59652 -0.1994 " pathEditMode="relative" rAng="0" ptsTypes="AA">
                                      <p:cBhvr>
                                        <p:cTn id="6" dur="2000" fill="hold"/>
                                        <p:tgtEl>
                                          <p:spTgt spid="9"/>
                                        </p:tgtEl>
                                        <p:attrNameLst>
                                          <p:attrName>ppt_x</p:attrName>
                                          <p:attrName>ppt_y</p:attrName>
                                        </p:attrNameLst>
                                      </p:cBhvr>
                                      <p:rCtr x="29826" y="-9970"/>
                                    </p:animMotion>
                                  </p:childTnLst>
                                </p:cTn>
                              </p:par>
                            </p:childTnLst>
                          </p:cTn>
                        </p:par>
                      </p:childTnLst>
                    </p:cTn>
                  </p:par>
                  <p:par>
                    <p:cTn id="7" fill="hold">
                      <p:stCondLst>
                        <p:cond delay="indefinite"/>
                      </p:stCondLst>
                      <p:childTnLst>
                        <p:par>
                          <p:cTn id="8" fill="hold">
                            <p:stCondLst>
                              <p:cond delay="0"/>
                            </p:stCondLst>
                            <p:childTnLst>
                              <p:par>
                                <p:cTn id="9" presetID="35" presetClass="path" presetSubtype="0" accel="50000" decel="50000" fill="hold" nodeType="clickEffect">
                                  <p:stCondLst>
                                    <p:cond delay="0"/>
                                  </p:stCondLst>
                                  <p:childTnLst>
                                    <p:animMotion origin="layout" path="M 4.44444E-6 -2.48439E-6 L -0.30712 -0.14689 " pathEditMode="relative" rAng="0" ptsTypes="AA">
                                      <p:cBhvr>
                                        <p:cTn id="10" dur="2000" fill="hold"/>
                                        <p:tgtEl>
                                          <p:spTgt spid="18"/>
                                        </p:tgtEl>
                                        <p:attrNameLst>
                                          <p:attrName>ppt_x</p:attrName>
                                          <p:attrName>ppt_y</p:attrName>
                                        </p:attrNameLst>
                                      </p:cBhvr>
                                      <p:rCtr x="-15365" y="-7356"/>
                                    </p:animMotion>
                                  </p:childTnLst>
                                </p:cTn>
                              </p:par>
                            </p:childTnLst>
                          </p:cTn>
                        </p:par>
                      </p:childTnLst>
                    </p:cTn>
                  </p:par>
                  <p:par>
                    <p:cTn id="11" fill="hold">
                      <p:stCondLst>
                        <p:cond delay="indefinite"/>
                      </p:stCondLst>
                      <p:childTnLst>
                        <p:par>
                          <p:cTn id="12" fill="hold">
                            <p:stCondLst>
                              <p:cond delay="0"/>
                            </p:stCondLst>
                            <p:childTnLst>
                              <p:par>
                                <p:cTn id="13" presetID="63" presetClass="path" presetSubtype="0" accel="50000" decel="50000" fill="hold" nodeType="clickEffect">
                                  <p:stCondLst>
                                    <p:cond delay="0"/>
                                  </p:stCondLst>
                                  <p:childTnLst>
                                    <p:animMotion origin="layout" path="M 3.88889E-6 5.5517E-7 L 0.24097 -0.10271 " pathEditMode="relative" rAng="0" ptsTypes="AA">
                                      <p:cBhvr>
                                        <p:cTn id="14" dur="2000" fill="hold"/>
                                        <p:tgtEl>
                                          <p:spTgt spid="15"/>
                                        </p:tgtEl>
                                        <p:attrNameLst>
                                          <p:attrName>ppt_x</p:attrName>
                                          <p:attrName>ppt_y</p:attrName>
                                        </p:attrNameLst>
                                      </p:cBhvr>
                                      <p:rCtr x="12049" y="-5135"/>
                                    </p:animMotion>
                                  </p:childTnLst>
                                </p:cTn>
                              </p:par>
                            </p:childTnLst>
                          </p:cTn>
                        </p:par>
                      </p:childTnLst>
                    </p:cTn>
                  </p:par>
                  <p:par>
                    <p:cTn id="15" fill="hold">
                      <p:stCondLst>
                        <p:cond delay="indefinite"/>
                      </p:stCondLst>
                      <p:childTnLst>
                        <p:par>
                          <p:cTn id="16" fill="hold">
                            <p:stCondLst>
                              <p:cond delay="0"/>
                            </p:stCondLst>
                            <p:childTnLst>
                              <p:par>
                                <p:cTn id="17" presetID="35" presetClass="path" presetSubtype="0" accel="50000" decel="50000" fill="hold" nodeType="clickEffect">
                                  <p:stCondLst>
                                    <p:cond delay="0"/>
                                  </p:stCondLst>
                                  <p:childTnLst>
                                    <p:animMotion origin="layout" path="M 1.38889E-6 -2.69026E-6 L -0.54705 -0.02452 " pathEditMode="relative" rAng="0" ptsTypes="AA">
                                      <p:cBhvr>
                                        <p:cTn id="18" dur="2000" fill="hold"/>
                                        <p:tgtEl>
                                          <p:spTgt spid="20"/>
                                        </p:tgtEl>
                                        <p:attrNameLst>
                                          <p:attrName>ppt_x</p:attrName>
                                          <p:attrName>ppt_y</p:attrName>
                                        </p:attrNameLst>
                                      </p:cBhvr>
                                      <p:rCtr x="-27361" y="-1226"/>
                                    </p:animMotion>
                                  </p:childTnLst>
                                </p:cTn>
                              </p:par>
                            </p:childTnLst>
                          </p:cTn>
                        </p:par>
                      </p:childTnLst>
                    </p:cTn>
                  </p:par>
                  <p:par>
                    <p:cTn id="19" fill="hold">
                      <p:stCondLst>
                        <p:cond delay="indefinite"/>
                      </p:stCondLst>
                      <p:childTnLst>
                        <p:par>
                          <p:cTn id="20" fill="hold">
                            <p:stCondLst>
                              <p:cond delay="0"/>
                            </p:stCondLst>
                            <p:childTnLst>
                              <p:par>
                                <p:cTn id="21" presetID="35" presetClass="path" presetSubtype="0" accel="50000" decel="50000" fill="hold" nodeType="clickEffect">
                                  <p:stCondLst>
                                    <p:cond delay="0"/>
                                  </p:stCondLst>
                                  <p:childTnLst>
                                    <p:animMotion origin="layout" path="M -2.77778E-7 4.07819E-6 L -0.0908 -0.1617 " pathEditMode="relative" rAng="0" ptsTypes="AA">
                                      <p:cBhvr>
                                        <p:cTn id="22" dur="2000" fill="hold"/>
                                        <p:tgtEl>
                                          <p:spTgt spid="13"/>
                                        </p:tgtEl>
                                        <p:attrNameLst>
                                          <p:attrName>ppt_x</p:attrName>
                                          <p:attrName>ppt_y</p:attrName>
                                        </p:attrNameLst>
                                      </p:cBhvr>
                                      <p:rCtr x="-4549" y="-8096"/>
                                    </p:animMotion>
                                  </p:childTnLst>
                                </p:cTn>
                              </p:par>
                            </p:childTnLst>
                          </p:cTn>
                        </p:par>
                      </p:childTnLst>
                    </p:cTn>
                  </p:par>
                  <p:par>
                    <p:cTn id="23" fill="hold">
                      <p:stCondLst>
                        <p:cond delay="indefinite"/>
                      </p:stCondLst>
                      <p:childTnLst>
                        <p:par>
                          <p:cTn id="24" fill="hold">
                            <p:stCondLst>
                              <p:cond delay="0"/>
                            </p:stCondLst>
                            <p:childTnLst>
                              <p:par>
                                <p:cTn id="25" presetID="63" presetClass="path" presetSubtype="0" accel="50000" decel="50000" fill="hold" nodeType="clickEffect">
                                  <p:stCondLst>
                                    <p:cond delay="0"/>
                                  </p:stCondLst>
                                  <p:childTnLst>
                                    <p:animMotion origin="layout" path="M -3.33333E-6 -4.8161E-6 L 0.51042 -0.15799 " pathEditMode="relative" rAng="0" ptsTypes="AA">
                                      <p:cBhvr>
                                        <p:cTn id="26" dur="2000" fill="hold"/>
                                        <p:tgtEl>
                                          <p:spTgt spid="10"/>
                                        </p:tgtEl>
                                        <p:attrNameLst>
                                          <p:attrName>ppt_x</p:attrName>
                                          <p:attrName>ppt_y</p:attrName>
                                        </p:attrNameLst>
                                      </p:cBhvr>
                                      <p:rCtr x="25521" y="-7911"/>
                                    </p:animMotion>
                                  </p:childTnLst>
                                </p:cTn>
                              </p:par>
                            </p:childTnLst>
                          </p:cTn>
                        </p:par>
                      </p:childTnLst>
                    </p:cTn>
                  </p:par>
                  <p:par>
                    <p:cTn id="27" fill="hold">
                      <p:stCondLst>
                        <p:cond delay="indefinite"/>
                      </p:stCondLst>
                      <p:childTnLst>
                        <p:par>
                          <p:cTn id="28" fill="hold">
                            <p:stCondLst>
                              <p:cond delay="0"/>
                            </p:stCondLst>
                            <p:childTnLst>
                              <p:par>
                                <p:cTn id="29" presetID="63" presetClass="path" presetSubtype="0" accel="50000" decel="50000" fill="hold" nodeType="clickEffect">
                                  <p:stCondLst>
                                    <p:cond delay="0"/>
                                  </p:stCondLst>
                                  <p:childTnLst>
                                    <p:animMotion origin="layout" path="M -3.05556E-6 -2.91464E-6 L 0.26841 -0.16123 " pathEditMode="relative" rAng="0" ptsTypes="AA">
                                      <p:cBhvr>
                                        <p:cTn id="30" dur="2000" fill="hold"/>
                                        <p:tgtEl>
                                          <p:spTgt spid="14"/>
                                        </p:tgtEl>
                                        <p:attrNameLst>
                                          <p:attrName>ppt_x</p:attrName>
                                          <p:attrName>ppt_y</p:attrName>
                                        </p:attrNameLst>
                                      </p:cBhvr>
                                      <p:rCtr x="13420" y="-8073"/>
                                    </p:animMotion>
                                  </p:childTnLst>
                                </p:cTn>
                              </p:par>
                            </p:childTnLst>
                          </p:cTn>
                        </p:par>
                      </p:childTnLst>
                    </p:cTn>
                  </p:par>
                  <p:par>
                    <p:cTn id="31" fill="hold">
                      <p:stCondLst>
                        <p:cond delay="indefinite"/>
                      </p:stCondLst>
                      <p:childTnLst>
                        <p:par>
                          <p:cTn id="32" fill="hold">
                            <p:stCondLst>
                              <p:cond delay="0"/>
                            </p:stCondLst>
                            <p:childTnLst>
                              <p:par>
                                <p:cTn id="33" presetID="35" presetClass="path" presetSubtype="0" accel="50000" decel="50000" fill="hold" nodeType="clickEffect">
                                  <p:stCondLst>
                                    <p:cond delay="0"/>
                                  </p:stCondLst>
                                  <p:childTnLst>
                                    <p:animMotion origin="layout" path="M -3.88889E-6 -2.54916E-6 L -0.31579 -0.10872 " pathEditMode="relative" rAng="0" ptsTypes="AA">
                                      <p:cBhvr>
                                        <p:cTn id="34" dur="2000" fill="hold"/>
                                        <p:tgtEl>
                                          <p:spTgt spid="17"/>
                                        </p:tgtEl>
                                        <p:attrNameLst>
                                          <p:attrName>ppt_x</p:attrName>
                                          <p:attrName>ppt_y</p:attrName>
                                        </p:attrNameLst>
                                      </p:cBhvr>
                                      <p:rCtr x="-15799" y="-5436"/>
                                    </p:animMotion>
                                  </p:childTnLst>
                                </p:cTn>
                              </p:par>
                            </p:childTnLst>
                          </p:cTn>
                        </p:par>
                      </p:childTnLst>
                    </p:cTn>
                  </p:par>
                  <p:par>
                    <p:cTn id="35" fill="hold">
                      <p:stCondLst>
                        <p:cond delay="indefinite"/>
                      </p:stCondLst>
                      <p:childTnLst>
                        <p:par>
                          <p:cTn id="36" fill="hold">
                            <p:stCondLst>
                              <p:cond delay="0"/>
                            </p:stCondLst>
                            <p:childTnLst>
                              <p:par>
                                <p:cTn id="37" presetID="63" presetClass="path" presetSubtype="0" accel="50000" decel="50000" fill="hold" nodeType="clickEffect">
                                  <p:stCondLst>
                                    <p:cond delay="0"/>
                                  </p:stCondLst>
                                  <p:childTnLst>
                                    <p:animMotion origin="layout" path="M -2.77778E-7 1.18899E-6 L 0.35938 -0.00324 " pathEditMode="relative" rAng="0" ptsTypes="AA">
                                      <p:cBhvr>
                                        <p:cTn id="38" dur="2000" fill="hold"/>
                                        <p:tgtEl>
                                          <p:spTgt spid="8"/>
                                        </p:tgtEl>
                                        <p:attrNameLst>
                                          <p:attrName>ppt_x</p:attrName>
                                          <p:attrName>ppt_y</p:attrName>
                                        </p:attrNameLst>
                                      </p:cBhvr>
                                      <p:rCtr x="17969" y="-162"/>
                                    </p:animMotion>
                                  </p:childTnLst>
                                </p:cTn>
                              </p:par>
                            </p:childTnLst>
                          </p:cTn>
                        </p:par>
                      </p:childTnLst>
                    </p:cTn>
                  </p:par>
                  <p:par>
                    <p:cTn id="39" fill="hold">
                      <p:stCondLst>
                        <p:cond delay="indefinite"/>
                      </p:stCondLst>
                      <p:childTnLst>
                        <p:par>
                          <p:cTn id="40" fill="hold">
                            <p:stCondLst>
                              <p:cond delay="0"/>
                            </p:stCondLst>
                            <p:childTnLst>
                              <p:par>
                                <p:cTn id="41" presetID="35" presetClass="path" presetSubtype="0" accel="50000" decel="50000" fill="hold" nodeType="clickEffect">
                                  <p:stCondLst>
                                    <p:cond delay="0"/>
                                  </p:stCondLst>
                                  <p:childTnLst>
                                    <p:animMotion origin="layout" path="M 0.08819 0.0081 L -0.16181 0.0081 " pathEditMode="relative" rAng="0" ptsTypes="AA">
                                      <p:cBhvr>
                                        <p:cTn id="42" dur="2000" fill="hold"/>
                                        <p:tgtEl>
                                          <p:spTgt spid="19"/>
                                        </p:tgtEl>
                                        <p:attrNameLst>
                                          <p:attrName>ppt_x</p:attrName>
                                          <p:attrName>ppt_y</p:attrName>
                                        </p:attrNameLst>
                                      </p:cBhvr>
                                      <p:rCtr x="-12500" y="0"/>
                                    </p:animMotion>
                                  </p:childTnLst>
                                </p:cTn>
                              </p:par>
                            </p:childTnLst>
                          </p:cTn>
                        </p:par>
                      </p:childTnLst>
                    </p:cTn>
                  </p:par>
                  <p:par>
                    <p:cTn id="43" fill="hold">
                      <p:stCondLst>
                        <p:cond delay="indefinite"/>
                      </p:stCondLst>
                      <p:childTnLst>
                        <p:par>
                          <p:cTn id="44" fill="hold">
                            <p:stCondLst>
                              <p:cond delay="0"/>
                            </p:stCondLst>
                            <p:childTnLst>
                              <p:par>
                                <p:cTn id="45" presetID="63" presetClass="path" presetSubtype="0" accel="50000" decel="50000" fill="hold" nodeType="clickEffect">
                                  <p:stCondLst>
                                    <p:cond delay="0"/>
                                  </p:stCondLst>
                                  <p:childTnLst>
                                    <p:animMotion origin="layout" path="M 2.22222E-6 -2.18367E-6 L 0.03455 -0.32894 " pathEditMode="relative" rAng="0" ptsTypes="AA">
                                      <p:cBhvr>
                                        <p:cTn id="46" dur="2000" fill="hold"/>
                                        <p:tgtEl>
                                          <p:spTgt spid="16"/>
                                        </p:tgtEl>
                                        <p:attrNameLst>
                                          <p:attrName>ppt_x</p:attrName>
                                          <p:attrName>ppt_y</p:attrName>
                                        </p:attrNameLst>
                                      </p:cBhvr>
                                      <p:rCtr x="1719" y="-1644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1013308"/>
            <a:ext cx="6496256" cy="8784975"/>
          </a:xfrm>
          <a:prstGeom prst="rect">
            <a:avLst/>
          </a:prstGeom>
        </p:spPr>
      </p:pic>
      <p:sp>
        <p:nvSpPr>
          <p:cNvPr id="7" name="Прямоугольник 6"/>
          <p:cNvSpPr/>
          <p:nvPr/>
        </p:nvSpPr>
        <p:spPr>
          <a:xfrm>
            <a:off x="553191" y="629173"/>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t>           </a:t>
            </a:r>
          </a:p>
          <a:p>
            <a:r>
              <a:rPr lang="ru-RU" sz="2000" b="1" dirty="0"/>
              <a:t> </a:t>
            </a:r>
            <a:r>
              <a:rPr lang="ru-RU" sz="2000" b="1" dirty="0" smtClean="0"/>
              <a:t>          - Что  обозначает  цифра 7 ?</a:t>
            </a:r>
          </a:p>
          <a:p>
            <a:endParaRPr lang="ru-RU" sz="2000" b="1" dirty="0" smtClean="0"/>
          </a:p>
          <a:p>
            <a:r>
              <a:rPr lang="ru-RU" sz="2000" b="1" dirty="0" smtClean="0"/>
              <a:t>     </a:t>
            </a:r>
            <a:r>
              <a:rPr lang="ru-RU" sz="2000" b="1" i="1" dirty="0" smtClean="0">
                <a:solidFill>
                  <a:srgbClr val="0033CC"/>
                </a:solidFill>
              </a:rPr>
              <a:t>- Цифра 7  обозначает  СЕМЬ  предметов.</a:t>
            </a:r>
          </a:p>
          <a:p>
            <a:endParaRPr lang="ru-RU" sz="2000" b="1" dirty="0"/>
          </a:p>
          <a:p>
            <a:r>
              <a:rPr lang="ru-RU" sz="2000" b="1" dirty="0" smtClean="0"/>
              <a:t>          -  Сосчитай  предметы.</a:t>
            </a:r>
          </a:p>
          <a:p>
            <a:pPr marL="342900" indent="-342900">
              <a:buFontTx/>
              <a:buChar char="-"/>
            </a:pPr>
            <a:endParaRPr lang="ru-RU" sz="2000" b="1" dirty="0"/>
          </a:p>
          <a:p>
            <a:pPr marL="342900" indent="-342900">
              <a:buFontTx/>
              <a:buChar char="-"/>
            </a:pPr>
            <a:endParaRPr lang="ru-RU" sz="2000" b="1" dirty="0"/>
          </a:p>
        </p:txBody>
      </p:sp>
      <p:pic>
        <p:nvPicPr>
          <p:cNvPr id="6" name="Рисунок 5"/>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rot="16200000">
            <a:off x="2163272" y="4404510"/>
            <a:ext cx="1745025" cy="1443658"/>
          </a:xfrm>
          <a:prstGeom prst="rect">
            <a:avLst/>
          </a:prstGeom>
        </p:spPr>
      </p:pic>
      <p:pic>
        <p:nvPicPr>
          <p:cNvPr id="8" name="Рисунок 7"/>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a:ext>
            </a:extLst>
          </a:blip>
          <a:srcRect/>
          <a:stretch/>
        </p:blipFill>
        <p:spPr>
          <a:xfrm rot="16200000">
            <a:off x="594997" y="4452596"/>
            <a:ext cx="1747807" cy="1344705"/>
          </a:xfrm>
          <a:prstGeom prst="rect">
            <a:avLst/>
          </a:prstGeom>
        </p:spPr>
      </p:pic>
      <p:sp>
        <p:nvSpPr>
          <p:cNvPr id="10" name="Прямоугольник 9"/>
          <p:cNvSpPr/>
          <p:nvPr/>
        </p:nvSpPr>
        <p:spPr>
          <a:xfrm>
            <a:off x="773069" y="722766"/>
            <a:ext cx="1469929" cy="1508644"/>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b="1" dirty="0"/>
              <a:t>7</a:t>
            </a:r>
          </a:p>
        </p:txBody>
      </p:sp>
      <p:pic>
        <p:nvPicPr>
          <p:cNvPr id="11" name="Рисунок 10"/>
          <p:cNvPicPr>
            <a:picLocks noChangeAspect="1"/>
          </p:cNvPicPr>
          <p:nvPr/>
        </p:nvPicPr>
        <p:blipFill rotWithShape="1">
          <a:blip r:embed="rId8" cstate="email">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a:ext>
            </a:extLst>
          </a:blip>
          <a:srcRect/>
          <a:stretch/>
        </p:blipFill>
        <p:spPr>
          <a:xfrm>
            <a:off x="7308304" y="722766"/>
            <a:ext cx="1146521" cy="1100536"/>
          </a:xfrm>
          <a:prstGeom prst="rect">
            <a:avLst/>
          </a:prstGeom>
        </p:spPr>
      </p:pic>
      <p:pic>
        <p:nvPicPr>
          <p:cNvPr id="12" name="Рисунок 11"/>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rot="5400000">
            <a:off x="6880026" y="4446549"/>
            <a:ext cx="1708071" cy="1312432"/>
          </a:xfrm>
          <a:prstGeom prst="rect">
            <a:avLst/>
          </a:prstGeom>
        </p:spPr>
      </p:pic>
      <p:pic>
        <p:nvPicPr>
          <p:cNvPr id="13" name="Рисунок 12"/>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5682271" y="4248729"/>
            <a:ext cx="1188055" cy="1750123"/>
          </a:xfrm>
          <a:prstGeom prst="rect">
            <a:avLst/>
          </a:prstGeom>
        </p:spPr>
      </p:pic>
      <p:pic>
        <p:nvPicPr>
          <p:cNvPr id="14" name="Рисунок 13"/>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3191689" y="791107"/>
            <a:ext cx="3216536" cy="1237130"/>
          </a:xfrm>
          <a:prstGeom prst="rect">
            <a:avLst/>
          </a:prstGeom>
        </p:spPr>
      </p:pic>
      <p:pic>
        <p:nvPicPr>
          <p:cNvPr id="15" name="Рисунок 14"/>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4082926" y="4253826"/>
            <a:ext cx="1368151" cy="1752239"/>
          </a:xfrm>
          <a:prstGeom prst="rect">
            <a:avLst/>
          </a:prstGeom>
        </p:spPr>
      </p:pic>
      <p:pic>
        <p:nvPicPr>
          <p:cNvPr id="16" name="Picture 2"/>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750180" y="2492896"/>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84304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left)">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wipe(left)">
                                      <p:cBhvr>
                                        <p:cTn id="12" dur="500"/>
                                        <p:tgtEl>
                                          <p:spTgt spid="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xEl>
                                              <p:pRg st="5" end="5"/>
                                            </p:txEl>
                                          </p:spTgt>
                                        </p:tgtEl>
                                        <p:attrNameLst>
                                          <p:attrName>style.visibility</p:attrName>
                                        </p:attrNameLst>
                                      </p:cBhvr>
                                      <p:to>
                                        <p:strVal val="visible"/>
                                      </p:to>
                                    </p:set>
                                    <p:animEffect transition="in" filter="wipe(left)">
                                      <p:cBhvr>
                                        <p:cTn id="17" dur="500"/>
                                        <p:tgtEl>
                                          <p:spTgt spid="7">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291106" y="-1009526"/>
            <a:ext cx="6496256" cy="8784975"/>
          </a:xfrm>
          <a:prstGeom prst="rect">
            <a:avLst/>
          </a:prstGeom>
        </p:spPr>
      </p:pic>
      <p:sp>
        <p:nvSpPr>
          <p:cNvPr id="7" name="Прямоугольник 6"/>
          <p:cNvSpPr/>
          <p:nvPr/>
        </p:nvSpPr>
        <p:spPr>
          <a:xfrm>
            <a:off x="539552" y="574649"/>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a:t> </a:t>
            </a:r>
            <a:r>
              <a:rPr lang="ru-RU" sz="2000" b="1" dirty="0" smtClean="0"/>
              <a:t>       </a:t>
            </a:r>
          </a:p>
          <a:p>
            <a:r>
              <a:rPr lang="ru-RU" sz="2000" b="1" dirty="0" smtClean="0"/>
              <a:t>        - Как  можно  получить  число  7 ?  Расскажи  по  картинкам.</a:t>
            </a:r>
          </a:p>
          <a:p>
            <a:pPr algn="ctr"/>
            <a:endParaRPr lang="ru-RU" sz="2000" b="1" dirty="0"/>
          </a:p>
          <a:p>
            <a:pPr algn="ctr"/>
            <a:endParaRPr lang="ru-RU" sz="2000" b="1" dirty="0" smtClean="0"/>
          </a:p>
          <a:p>
            <a:pPr algn="ctr"/>
            <a:endParaRPr lang="ru-RU" sz="2000" b="1" dirty="0"/>
          </a:p>
          <a:p>
            <a:r>
              <a:rPr lang="ru-RU" sz="2000" b="1" dirty="0" smtClean="0"/>
              <a:t>                                         1 + 6                                                                   2 + 5</a:t>
            </a:r>
          </a:p>
          <a:p>
            <a:pPr algn="ctr"/>
            <a:endParaRPr lang="ru-RU" dirty="0" smtClean="0"/>
          </a:p>
          <a:p>
            <a:pPr algn="ctr"/>
            <a:endParaRPr lang="ru-RU" dirty="0"/>
          </a:p>
          <a:p>
            <a:pPr algn="ctr"/>
            <a:endParaRPr lang="ru-RU" dirty="0" smtClean="0"/>
          </a:p>
          <a:p>
            <a:pPr algn="ctr"/>
            <a:endParaRPr lang="ru-RU" dirty="0"/>
          </a:p>
          <a:p>
            <a:pPr algn="ctr"/>
            <a:endParaRPr lang="ru-RU" dirty="0" smtClean="0"/>
          </a:p>
          <a:p>
            <a:r>
              <a:rPr lang="ru-RU" sz="2000" b="1" dirty="0" smtClean="0"/>
              <a:t>                                         3 + 4                                                                   4 + 3 </a:t>
            </a:r>
            <a:endParaRPr lang="ru-RU" sz="2000" b="1"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r>
              <a:rPr lang="ru-RU" sz="2000" b="1" dirty="0" smtClean="0"/>
              <a:t>                                        5 + 2                                                                    6 + 1</a:t>
            </a:r>
            <a:endParaRPr lang="ru-RU" sz="2000" b="1" dirty="0"/>
          </a:p>
          <a:p>
            <a:pPr algn="ctr"/>
            <a:endParaRPr lang="ru-RU" dirty="0"/>
          </a:p>
        </p:txBody>
      </p:sp>
      <p:pic>
        <p:nvPicPr>
          <p:cNvPr id="2" name="Рисунок 1"/>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4945754" y="4743805"/>
            <a:ext cx="2009029" cy="1322129"/>
          </a:xfrm>
          <a:prstGeom prst="rect">
            <a:avLst/>
          </a:prstGeom>
        </p:spPr>
      </p:pic>
      <p:pic>
        <p:nvPicPr>
          <p:cNvPr id="5" name="Рисунок 4"/>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a:xfrm>
            <a:off x="4959313" y="3282579"/>
            <a:ext cx="1995469" cy="1349535"/>
          </a:xfrm>
          <a:prstGeom prst="rect">
            <a:avLst/>
          </a:prstGeom>
        </p:spPr>
      </p:pic>
      <p:pic>
        <p:nvPicPr>
          <p:cNvPr id="6" name="Рисунок 5"/>
          <p:cNvPicPr>
            <a:picLocks noChangeAspect="1"/>
          </p:cNvPicPr>
          <p:nvPr/>
        </p:nvPicPr>
        <p:blipFill rotWithShape="1">
          <a:blip r:embed="rId8" cstate="email">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a:ext>
            </a:extLst>
          </a:blip>
          <a:srcRect/>
          <a:stretch/>
        </p:blipFill>
        <p:spPr>
          <a:xfrm>
            <a:off x="696980" y="1747854"/>
            <a:ext cx="1864389" cy="1450340"/>
          </a:xfrm>
          <a:prstGeom prst="rect">
            <a:avLst/>
          </a:prstGeom>
        </p:spPr>
      </p:pic>
      <p:pic>
        <p:nvPicPr>
          <p:cNvPr id="8" name="Рисунок 7"/>
          <p:cNvPicPr>
            <a:picLocks noChangeAspect="1"/>
          </p:cNvPicPr>
          <p:nvPr/>
        </p:nvPicPr>
        <p:blipFill rotWithShape="1">
          <a:blip r:embed="rId10" cstate="email">
            <a:extLst>
              <a:ext uri="{BEBA8EAE-BF5A-486C-A8C5-ECC9F3942E4B}">
                <a14:imgProps xmlns:a14="http://schemas.microsoft.com/office/drawing/2010/main">
                  <a14:imgLayer r:embed="rId11">
                    <a14:imgEffect>
                      <a14:brightnessContrast contrast="20000"/>
                    </a14:imgEffect>
                  </a14:imgLayer>
                </a14:imgProps>
              </a:ext>
              <a:ext uri="{28A0092B-C50C-407E-A947-70E740481C1C}">
                <a14:useLocalDpi xmlns:a14="http://schemas.microsoft.com/office/drawing/2010/main"/>
              </a:ext>
            </a:extLst>
          </a:blip>
          <a:srcRect/>
          <a:stretch/>
        </p:blipFill>
        <p:spPr>
          <a:xfrm>
            <a:off x="4945754" y="1747854"/>
            <a:ext cx="2009029" cy="1450340"/>
          </a:xfrm>
          <a:prstGeom prst="rect">
            <a:avLst/>
          </a:prstGeom>
        </p:spPr>
      </p:pic>
      <p:pic>
        <p:nvPicPr>
          <p:cNvPr id="10" name="Рисунок 9"/>
          <p:cNvPicPr>
            <a:picLocks noChangeAspect="1"/>
          </p:cNvPicPr>
          <p:nvPr/>
        </p:nvPicPr>
        <p:blipFill rotWithShape="1">
          <a:blip r:embed="rId12" cstate="email">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p:blipFill>
        <p:spPr>
          <a:xfrm>
            <a:off x="680777" y="4743805"/>
            <a:ext cx="1880592" cy="1322129"/>
          </a:xfrm>
          <a:prstGeom prst="rect">
            <a:avLst/>
          </a:prstGeom>
        </p:spPr>
      </p:pic>
      <p:pic>
        <p:nvPicPr>
          <p:cNvPr id="3" name="Рисунок 2"/>
          <p:cNvPicPr>
            <a:picLocks noChangeAspect="1"/>
          </p:cNvPicPr>
          <p:nvPr/>
        </p:nvPicPr>
        <p:blipFill rotWithShape="1">
          <a:blip r:embed="rId14" cstate="email">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a:ext>
            </a:extLst>
          </a:blip>
          <a:srcRect/>
          <a:stretch/>
        </p:blipFill>
        <p:spPr>
          <a:xfrm>
            <a:off x="690752" y="3282580"/>
            <a:ext cx="1870617" cy="1377760"/>
          </a:xfrm>
          <a:prstGeom prst="rect">
            <a:avLst/>
          </a:prstGeom>
        </p:spPr>
      </p:pic>
      <p:pic>
        <p:nvPicPr>
          <p:cNvPr id="11" name="Picture 2"/>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669582" y="794456"/>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Прямоугольник 8"/>
          <p:cNvSpPr/>
          <p:nvPr/>
        </p:nvSpPr>
        <p:spPr>
          <a:xfrm>
            <a:off x="2828695" y="2181636"/>
            <a:ext cx="1058416" cy="565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7180149" y="5392562"/>
            <a:ext cx="1058416" cy="565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7180149" y="3727123"/>
            <a:ext cx="1058416" cy="565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7164288" y="2073624"/>
            <a:ext cx="1058416" cy="565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2752825" y="5443138"/>
            <a:ext cx="1058416" cy="565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p:cNvSpPr/>
          <p:nvPr/>
        </p:nvSpPr>
        <p:spPr>
          <a:xfrm>
            <a:off x="2835591" y="3727123"/>
            <a:ext cx="1058416" cy="565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1984304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0" nodeType="clickEffect">
                                  <p:stCondLst>
                                    <p:cond delay="0"/>
                                  </p:stCondLst>
                                  <p:childTnLst>
                                    <p:animEffect transition="out" filter="fade">
                                      <p:cBhvr>
                                        <p:cTn id="10" dur="500"/>
                                        <p:tgtEl>
                                          <p:spTgt spid="9"/>
                                        </p:tgtEl>
                                      </p:cBhvr>
                                    </p:animEffect>
                                    <p:set>
                                      <p:cBhvr>
                                        <p:cTn id="11" dur="1" fill="hold">
                                          <p:stCondLst>
                                            <p:cond delay="499"/>
                                          </p:stCondLst>
                                        </p:cTn>
                                        <p:tgtEl>
                                          <p:spTgt spid="9"/>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14"/>
                                        </p:tgtEl>
                                      </p:cBhvr>
                                    </p:animEffect>
                                    <p:set>
                                      <p:cBhvr>
                                        <p:cTn id="20" dur="1" fill="hold">
                                          <p:stCondLst>
                                            <p:cond delay="499"/>
                                          </p:stCondLst>
                                        </p:cTn>
                                        <p:tgtEl>
                                          <p:spTgt spid="1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0" nodeType="clickEffect">
                                  <p:stCondLst>
                                    <p:cond delay="0"/>
                                  </p:stCondLst>
                                  <p:childTnLst>
                                    <p:animEffect transition="out" filter="fade">
                                      <p:cBhvr>
                                        <p:cTn id="28" dur="500"/>
                                        <p:tgtEl>
                                          <p:spTgt spid="16"/>
                                        </p:tgtEl>
                                      </p:cBhvr>
                                    </p:animEffect>
                                    <p:set>
                                      <p:cBhvr>
                                        <p:cTn id="29" dur="1" fill="hold">
                                          <p:stCondLst>
                                            <p:cond delay="499"/>
                                          </p:stCondLst>
                                        </p:cTn>
                                        <p:tgtEl>
                                          <p:spTgt spid="16"/>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2"/>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0" nodeType="clickEffect">
                                  <p:stCondLst>
                                    <p:cond delay="0"/>
                                  </p:stCondLst>
                                  <p:childTnLst>
                                    <p:animEffect transition="out" filter="fade">
                                      <p:cBhvr>
                                        <p:cTn id="55" dur="500"/>
                                        <p:tgtEl>
                                          <p:spTgt spid="12"/>
                                        </p:tgtEl>
                                      </p:cBhvr>
                                    </p:animEffect>
                                    <p:set>
                                      <p:cBhvr>
                                        <p:cTn id="56"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38742" y="624964"/>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t>  </a:t>
            </a:r>
          </a:p>
          <a:p>
            <a:endParaRPr lang="ru-RU" sz="2000" b="1" dirty="0"/>
          </a:p>
          <a:p>
            <a:endParaRPr lang="ru-RU" sz="2000" b="1" dirty="0" smtClean="0"/>
          </a:p>
          <a:p>
            <a:endParaRPr lang="ru-RU" sz="2000" b="1" dirty="0"/>
          </a:p>
          <a:p>
            <a:endParaRPr lang="ru-RU" sz="2000" b="1" dirty="0" smtClean="0"/>
          </a:p>
          <a:p>
            <a:endParaRPr lang="ru-RU" sz="2000" b="1" dirty="0"/>
          </a:p>
          <a:p>
            <a:r>
              <a:rPr lang="ru-RU" sz="2000" b="1" dirty="0" smtClean="0"/>
              <a:t>                   ЧИСЛОВАЯ  ГОРКА</a:t>
            </a:r>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r>
              <a:rPr lang="ru-RU" sz="2000" b="1" dirty="0" smtClean="0"/>
              <a:t>                                                                                - Сколько  точек  нужно  на-                                                                                </a:t>
            </a:r>
          </a:p>
          <a:p>
            <a:r>
              <a:rPr lang="ru-RU" sz="2000" b="1" dirty="0" smtClean="0"/>
              <a:t>                                                                            рисовать  в  пустых  клетках,</a:t>
            </a:r>
            <a:endParaRPr lang="ru-RU" sz="2000" b="1" dirty="0"/>
          </a:p>
          <a:p>
            <a:r>
              <a:rPr lang="ru-RU" sz="2000" b="1" dirty="0" smtClean="0"/>
              <a:t>                                                                            чтобы  в  каждой  паре  полу-</a:t>
            </a:r>
          </a:p>
          <a:p>
            <a:r>
              <a:rPr lang="ru-RU" sz="2000" b="1" dirty="0" smtClean="0"/>
              <a:t>                                                                            </a:t>
            </a:r>
            <a:r>
              <a:rPr lang="ru-RU" sz="2000" b="1" dirty="0" err="1" smtClean="0"/>
              <a:t>чилось</a:t>
            </a:r>
            <a:r>
              <a:rPr lang="ru-RU" sz="2000" b="1" dirty="0" smtClean="0"/>
              <a:t>  всего  семь  точек?</a:t>
            </a:r>
            <a:endParaRPr lang="ru-RU" sz="2000" b="1" dirty="0"/>
          </a:p>
          <a:p>
            <a:endParaRPr lang="ru-RU" sz="2000" b="1" dirty="0" smtClean="0"/>
          </a:p>
          <a:p>
            <a:endParaRPr lang="ru-RU" sz="2000" b="1" dirty="0"/>
          </a:p>
          <a:p>
            <a:endParaRPr lang="ru-RU" sz="2000" b="1" dirty="0" smtClean="0"/>
          </a:p>
          <a:p>
            <a:endParaRPr lang="ru-RU" sz="2000" b="1" dirty="0"/>
          </a:p>
        </p:txBody>
      </p:sp>
      <p:sp>
        <p:nvSpPr>
          <p:cNvPr id="5" name="Прямоугольник 4"/>
          <p:cNvSpPr/>
          <p:nvPr/>
        </p:nvSpPr>
        <p:spPr>
          <a:xfrm>
            <a:off x="2365443" y="2636912"/>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8000"/>
                </a:solidFill>
              </a:rPr>
              <a:t>1</a:t>
            </a:r>
            <a:endParaRPr lang="ru-RU" sz="2400" b="1" dirty="0">
              <a:solidFill>
                <a:srgbClr val="008000"/>
              </a:solidFill>
            </a:endParaRPr>
          </a:p>
        </p:txBody>
      </p:sp>
      <p:sp>
        <p:nvSpPr>
          <p:cNvPr id="6" name="Прямоугольник 5"/>
          <p:cNvSpPr/>
          <p:nvPr/>
        </p:nvSpPr>
        <p:spPr>
          <a:xfrm>
            <a:off x="2055441" y="5176862"/>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8" name="Прямоугольник 7"/>
          <p:cNvSpPr/>
          <p:nvPr/>
        </p:nvSpPr>
        <p:spPr>
          <a:xfrm>
            <a:off x="3486218" y="4653136"/>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5</a:t>
            </a:r>
          </a:p>
        </p:txBody>
      </p:sp>
      <p:sp>
        <p:nvSpPr>
          <p:cNvPr id="9" name="Прямоугольник 8"/>
          <p:cNvSpPr/>
          <p:nvPr/>
        </p:nvSpPr>
        <p:spPr>
          <a:xfrm>
            <a:off x="2923826" y="4653136"/>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sp>
        <p:nvSpPr>
          <p:cNvPr id="10" name="Прямоугольник 9"/>
          <p:cNvSpPr/>
          <p:nvPr/>
        </p:nvSpPr>
        <p:spPr>
          <a:xfrm>
            <a:off x="1259039" y="4653136"/>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11" name="Прямоугольник 10"/>
          <p:cNvSpPr/>
          <p:nvPr/>
        </p:nvSpPr>
        <p:spPr>
          <a:xfrm>
            <a:off x="1803413" y="4653136"/>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12" name="Прямоугольник 11"/>
          <p:cNvSpPr/>
          <p:nvPr/>
        </p:nvSpPr>
        <p:spPr>
          <a:xfrm>
            <a:off x="2365443" y="4653136"/>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13" name="Прямоугольник 12"/>
          <p:cNvSpPr/>
          <p:nvPr/>
        </p:nvSpPr>
        <p:spPr>
          <a:xfrm>
            <a:off x="1527850" y="4142779"/>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14" name="Прямоугольник 13"/>
          <p:cNvSpPr/>
          <p:nvPr/>
        </p:nvSpPr>
        <p:spPr>
          <a:xfrm>
            <a:off x="3195627" y="4142779"/>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4</a:t>
            </a:r>
          </a:p>
        </p:txBody>
      </p:sp>
      <p:sp>
        <p:nvSpPr>
          <p:cNvPr id="15" name="Прямоугольник 14"/>
          <p:cNvSpPr/>
          <p:nvPr/>
        </p:nvSpPr>
        <p:spPr>
          <a:xfrm>
            <a:off x="2639364" y="4142779"/>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16" name="Прямоугольник 15"/>
          <p:cNvSpPr/>
          <p:nvPr/>
        </p:nvSpPr>
        <p:spPr>
          <a:xfrm>
            <a:off x="2078132" y="4142779"/>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17" name="Прямоугольник 16"/>
          <p:cNvSpPr/>
          <p:nvPr/>
        </p:nvSpPr>
        <p:spPr>
          <a:xfrm>
            <a:off x="2923826" y="3645024"/>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3</a:t>
            </a:r>
          </a:p>
        </p:txBody>
      </p:sp>
      <p:sp>
        <p:nvSpPr>
          <p:cNvPr id="18" name="Прямоугольник 17"/>
          <p:cNvSpPr/>
          <p:nvPr/>
        </p:nvSpPr>
        <p:spPr>
          <a:xfrm>
            <a:off x="1829704" y="364502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19" name="Прямоугольник 18"/>
          <p:cNvSpPr/>
          <p:nvPr/>
        </p:nvSpPr>
        <p:spPr>
          <a:xfrm>
            <a:off x="2383087" y="364502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20" name="Прямоугольник 19"/>
          <p:cNvSpPr/>
          <p:nvPr/>
        </p:nvSpPr>
        <p:spPr>
          <a:xfrm>
            <a:off x="2639364" y="3140968"/>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21" name="Прямоугольник 20"/>
          <p:cNvSpPr/>
          <p:nvPr/>
        </p:nvSpPr>
        <p:spPr>
          <a:xfrm>
            <a:off x="2065050" y="3140968"/>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22" name="Прямоугольник 21"/>
          <p:cNvSpPr/>
          <p:nvPr/>
        </p:nvSpPr>
        <p:spPr>
          <a:xfrm>
            <a:off x="1511067" y="5176862"/>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23" name="Прямоугольник 22"/>
          <p:cNvSpPr/>
          <p:nvPr/>
        </p:nvSpPr>
        <p:spPr>
          <a:xfrm>
            <a:off x="973162" y="5169362"/>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29" name="Прямоугольник 28"/>
          <p:cNvSpPr/>
          <p:nvPr/>
        </p:nvSpPr>
        <p:spPr>
          <a:xfrm>
            <a:off x="648858" y="5659369"/>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30" name="Прямоугольник 29"/>
          <p:cNvSpPr/>
          <p:nvPr/>
        </p:nvSpPr>
        <p:spPr>
          <a:xfrm>
            <a:off x="1225190" y="5646797"/>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31" name="Прямоугольник 30"/>
          <p:cNvSpPr/>
          <p:nvPr/>
        </p:nvSpPr>
        <p:spPr>
          <a:xfrm>
            <a:off x="1795368" y="5646797"/>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32" name="Прямоугольник 31"/>
          <p:cNvSpPr/>
          <p:nvPr/>
        </p:nvSpPr>
        <p:spPr>
          <a:xfrm>
            <a:off x="4067134" y="5646797"/>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7</a:t>
            </a:r>
          </a:p>
        </p:txBody>
      </p:sp>
      <p:sp>
        <p:nvSpPr>
          <p:cNvPr id="33" name="Прямоугольник 32"/>
          <p:cNvSpPr/>
          <p:nvPr/>
        </p:nvSpPr>
        <p:spPr>
          <a:xfrm>
            <a:off x="3508671" y="5646797"/>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9900FF"/>
                </a:solidFill>
              </a:rPr>
              <a:t>6</a:t>
            </a:r>
          </a:p>
        </p:txBody>
      </p:sp>
      <p:sp>
        <p:nvSpPr>
          <p:cNvPr id="34" name="Прямоугольник 33"/>
          <p:cNvSpPr/>
          <p:nvPr/>
        </p:nvSpPr>
        <p:spPr>
          <a:xfrm>
            <a:off x="2931163" y="5646797"/>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99FF"/>
                </a:solidFill>
              </a:rPr>
              <a:t>5</a:t>
            </a:r>
          </a:p>
        </p:txBody>
      </p:sp>
      <p:sp>
        <p:nvSpPr>
          <p:cNvPr id="35" name="Прямоугольник 34"/>
          <p:cNvSpPr/>
          <p:nvPr/>
        </p:nvSpPr>
        <p:spPr>
          <a:xfrm>
            <a:off x="2387336" y="5646797"/>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sp>
        <p:nvSpPr>
          <p:cNvPr id="36" name="Прямоугольник 35"/>
          <p:cNvSpPr/>
          <p:nvPr/>
        </p:nvSpPr>
        <p:spPr>
          <a:xfrm>
            <a:off x="3741353" y="5152164"/>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6</a:t>
            </a:r>
          </a:p>
        </p:txBody>
      </p:sp>
      <p:sp>
        <p:nvSpPr>
          <p:cNvPr id="37" name="Прямоугольник 36"/>
          <p:cNvSpPr/>
          <p:nvPr/>
        </p:nvSpPr>
        <p:spPr>
          <a:xfrm>
            <a:off x="3195627" y="515216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99FF"/>
                </a:solidFill>
              </a:rPr>
              <a:t>5</a:t>
            </a:r>
          </a:p>
        </p:txBody>
      </p:sp>
      <p:sp>
        <p:nvSpPr>
          <p:cNvPr id="38" name="Прямоугольник 37"/>
          <p:cNvSpPr/>
          <p:nvPr/>
        </p:nvSpPr>
        <p:spPr>
          <a:xfrm>
            <a:off x="2617471" y="5176862"/>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pic>
        <p:nvPicPr>
          <p:cNvPr id="61" name="Рисунок 60"/>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050423" y="892303"/>
            <a:ext cx="3415123" cy="3250476"/>
          </a:xfrm>
          <a:prstGeom prst="rect">
            <a:avLst/>
          </a:prstGeom>
        </p:spPr>
      </p:pic>
      <p:cxnSp>
        <p:nvCxnSpPr>
          <p:cNvPr id="3" name="Прямая соединительная линия 2"/>
          <p:cNvCxnSpPr/>
          <p:nvPr/>
        </p:nvCxnSpPr>
        <p:spPr>
          <a:xfrm>
            <a:off x="4716016" y="764704"/>
            <a:ext cx="0" cy="5326713"/>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Прямая соединительная линия 66"/>
          <p:cNvCxnSpPr/>
          <p:nvPr/>
        </p:nvCxnSpPr>
        <p:spPr>
          <a:xfrm>
            <a:off x="4860032" y="764704"/>
            <a:ext cx="0" cy="5326713"/>
          </a:xfrm>
          <a:prstGeom prst="line">
            <a:avLst/>
          </a:prstGeom>
        </p:spPr>
        <p:style>
          <a:lnRef idx="2">
            <a:schemeClr val="accent6"/>
          </a:lnRef>
          <a:fillRef idx="0">
            <a:schemeClr val="accent6"/>
          </a:fillRef>
          <a:effectRef idx="1">
            <a:schemeClr val="accent6"/>
          </a:effectRef>
          <a:fontRef idx="minor">
            <a:schemeClr val="tx1"/>
          </a:fontRef>
        </p:style>
      </p:cxnSp>
      <p:pic>
        <p:nvPicPr>
          <p:cNvPr id="70" name="Picture 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050423" y="4294240"/>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Прямоугольник 38"/>
          <p:cNvSpPr/>
          <p:nvPr/>
        </p:nvSpPr>
        <p:spPr>
          <a:xfrm>
            <a:off x="5190101" y="1844824"/>
            <a:ext cx="50405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00FF"/>
                </a:solidFill>
              </a:rPr>
              <a:t>6</a:t>
            </a:r>
          </a:p>
        </p:txBody>
      </p:sp>
      <p:sp>
        <p:nvSpPr>
          <p:cNvPr id="40" name="Прямоугольник 39"/>
          <p:cNvSpPr/>
          <p:nvPr/>
        </p:nvSpPr>
        <p:spPr>
          <a:xfrm>
            <a:off x="6505956" y="1844824"/>
            <a:ext cx="50405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00FF"/>
                </a:solidFill>
              </a:rPr>
              <a:t>5</a:t>
            </a:r>
          </a:p>
        </p:txBody>
      </p:sp>
      <p:sp>
        <p:nvSpPr>
          <p:cNvPr id="41" name="Прямоугольник 40"/>
          <p:cNvSpPr/>
          <p:nvPr/>
        </p:nvSpPr>
        <p:spPr>
          <a:xfrm>
            <a:off x="7812360" y="1844824"/>
            <a:ext cx="50405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00FF"/>
                </a:solidFill>
              </a:rPr>
              <a:t>4</a:t>
            </a:r>
          </a:p>
        </p:txBody>
      </p:sp>
      <p:sp>
        <p:nvSpPr>
          <p:cNvPr id="42" name="Прямоугольник 41"/>
          <p:cNvSpPr/>
          <p:nvPr/>
        </p:nvSpPr>
        <p:spPr>
          <a:xfrm>
            <a:off x="5251934" y="3573016"/>
            <a:ext cx="50405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43" name="Прямоугольник 42"/>
          <p:cNvSpPr/>
          <p:nvPr/>
        </p:nvSpPr>
        <p:spPr>
          <a:xfrm>
            <a:off x="6505956" y="3573016"/>
            <a:ext cx="50405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00FF"/>
                </a:solidFill>
              </a:rPr>
              <a:t>2</a:t>
            </a:r>
          </a:p>
        </p:txBody>
      </p:sp>
      <p:sp>
        <p:nvSpPr>
          <p:cNvPr id="44" name="Прямоугольник 43"/>
          <p:cNvSpPr/>
          <p:nvPr/>
        </p:nvSpPr>
        <p:spPr>
          <a:xfrm>
            <a:off x="7812360" y="3573016"/>
            <a:ext cx="504056"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00FF"/>
                </a:solidFill>
              </a:rPr>
              <a:t>1</a:t>
            </a:r>
            <a:endParaRPr lang="ru-RU" sz="2400" b="1" dirty="0">
              <a:solidFill>
                <a:srgbClr val="0000FF"/>
              </a:solidFill>
            </a:endParaRPr>
          </a:p>
        </p:txBody>
      </p:sp>
    </p:spTree>
    <p:extLst>
      <p:ext uri="{BB962C8B-B14F-4D97-AF65-F5344CB8AC3E}">
        <p14:creationId xmlns:p14="http://schemas.microsoft.com/office/powerpoint/2010/main" val="42300596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barn(outVertical)">
                                      <p:cBhvr>
                                        <p:cTn id="7" dur="500"/>
                                        <p:tgtEl>
                                          <p:spTgt spid="6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16" end="16"/>
                                            </p:txEl>
                                          </p:spTgt>
                                        </p:tgtEl>
                                        <p:attrNameLst>
                                          <p:attrName>style.visibility</p:attrName>
                                        </p:attrNameLst>
                                      </p:cBhvr>
                                      <p:to>
                                        <p:strVal val="visible"/>
                                      </p:to>
                                    </p:set>
                                    <p:animEffect transition="in" filter="wipe(down)">
                                      <p:cBhvr>
                                        <p:cTn id="12" dur="500"/>
                                        <p:tgtEl>
                                          <p:spTgt spid="7">
                                            <p:txEl>
                                              <p:pRg st="16" end="16"/>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7">
                                            <p:txEl>
                                              <p:pRg st="17" end="17"/>
                                            </p:txEl>
                                          </p:spTgt>
                                        </p:tgtEl>
                                        <p:attrNameLst>
                                          <p:attrName>style.visibility</p:attrName>
                                        </p:attrNameLst>
                                      </p:cBhvr>
                                      <p:to>
                                        <p:strVal val="visible"/>
                                      </p:to>
                                    </p:set>
                                    <p:animEffect transition="in" filter="wipe(down)">
                                      <p:cBhvr>
                                        <p:cTn id="15" dur="500"/>
                                        <p:tgtEl>
                                          <p:spTgt spid="7">
                                            <p:txEl>
                                              <p:pRg st="17" end="17"/>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7">
                                            <p:txEl>
                                              <p:pRg st="18" end="18"/>
                                            </p:txEl>
                                          </p:spTgt>
                                        </p:tgtEl>
                                        <p:attrNameLst>
                                          <p:attrName>style.visibility</p:attrName>
                                        </p:attrNameLst>
                                      </p:cBhvr>
                                      <p:to>
                                        <p:strVal val="visible"/>
                                      </p:to>
                                    </p:set>
                                    <p:animEffect transition="in" filter="wipe(down)">
                                      <p:cBhvr>
                                        <p:cTn id="18" dur="500"/>
                                        <p:tgtEl>
                                          <p:spTgt spid="7">
                                            <p:txEl>
                                              <p:pRg st="18" end="18"/>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7">
                                            <p:txEl>
                                              <p:pRg st="19" end="19"/>
                                            </p:txEl>
                                          </p:spTgt>
                                        </p:tgtEl>
                                        <p:attrNameLst>
                                          <p:attrName>style.visibility</p:attrName>
                                        </p:attrNameLst>
                                      </p:cBhvr>
                                      <p:to>
                                        <p:strVal val="visible"/>
                                      </p:to>
                                    </p:set>
                                    <p:animEffect transition="in" filter="wipe(down)">
                                      <p:cBhvr>
                                        <p:cTn id="21" dur="500"/>
                                        <p:tgtEl>
                                          <p:spTgt spid="7">
                                            <p:txEl>
                                              <p:pRg st="19" end="19"/>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9"/>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40"/>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41"/>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42"/>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43"/>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Lst>
  </p:timing>
</p:sld>
</file>

<file path=ppt/theme/theme1.xml><?xml version="1.0" encoding="utf-8"?>
<a:theme xmlns:a="http://schemas.openxmlformats.org/drawingml/2006/main" name="Паркет">
  <a:themeElements>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Обычная">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Паркет">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Thatch</Template>
  <TotalTime>2299</TotalTime>
  <Words>1120</Words>
  <Application>Microsoft Office PowerPoint</Application>
  <PresentationFormat>Экран (4:3)</PresentationFormat>
  <Paragraphs>648</Paragraphs>
  <Slides>30</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30</vt:i4>
      </vt:variant>
    </vt:vector>
  </HeadingPairs>
  <TitlesOfParts>
    <vt:vector size="31" baseType="lpstr">
      <vt:lpstr>Паркет</vt:lpstr>
      <vt:lpstr>МАТЕМАТИКА для МАЛЫШЕЙ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CtrlSoft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МАТЕМАТИКА для МАЛЫШЕЙ</dc:title>
  <dc:creator>Вера</dc:creator>
  <cp:lastModifiedBy>1 класс</cp:lastModifiedBy>
  <cp:revision>223</cp:revision>
  <dcterms:created xsi:type="dcterms:W3CDTF">2012-06-16T17:43:15Z</dcterms:created>
  <dcterms:modified xsi:type="dcterms:W3CDTF">2022-11-18T06:37:29Z</dcterms:modified>
</cp:coreProperties>
</file>