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6" r:id="rId6"/>
    <p:sldId id="267" r:id="rId7"/>
    <p:sldId id="261" r:id="rId8"/>
    <p:sldId id="268" r:id="rId9"/>
    <p:sldId id="263" r:id="rId10"/>
    <p:sldId id="262" r:id="rId11"/>
    <p:sldId id="264" r:id="rId12"/>
    <p:sldId id="270" r:id="rId13"/>
    <p:sldId id="271" r:id="rId14"/>
    <p:sldId id="272" r:id="rId15"/>
    <p:sldId id="265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75AD-A405-4A9A-B8F0-D355E3ED1CCF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8139D-BD68-4738-821D-B7A54EC9C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56E27-6769-4764-AD6F-CA97E637393E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79C33-4190-420E-AD03-1AB68DF59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B00C3-6FEB-4F3F-B284-0DC8E4CB2FFA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F1634-C427-4F61-9283-F61B85113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3104C-8A6E-46E8-91BB-DE079F8990F9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E7C7-19AA-4D50-9D30-5BE763173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57057-0C3F-4632-AFCE-2C369C4565DE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88FFA-1344-4811-96A9-83478B73D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A40F7-F652-463B-B424-B8A6F4F985E9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3F946-2DF5-4BAA-A031-3AF6AC222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5D2EE-1A78-4E67-83F1-59CF1F11F103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AF726-BB62-435A-8FB8-8EF1BEAE4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40092-2E0C-4C0D-9BBA-51CFF10472DD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8C32A-96BF-4FF5-AA07-9CAB1D370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DB841-7396-4B6E-8B1D-B70FD7B92126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F14DF-04E9-4660-A731-5B5A63BF3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B5790-A0D1-481B-B4A7-3C6F3B83F030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BA2F7-2D4D-4F2C-8AE1-EF4824CC1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66EE-4910-4D3A-97C8-A66DE6325488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4604C-0388-4681-9DE7-C78FD148F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8E6AF4-3744-425B-A892-7715232145A5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673C32-F334-483F-8837-3D7A15D92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20" r:id="rId9"/>
    <p:sldLayoutId id="2147483711" r:id="rId10"/>
    <p:sldLayoutId id="214748371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1857364"/>
            <a:ext cx="8572559" cy="2308324"/>
          </a:xfrm>
          <a:prstGeom prst="rect">
            <a:avLst/>
          </a:prstGeom>
          <a:noFill/>
        </p:spPr>
        <p:txBody>
          <a:bodyPr wrap="squar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>«Метод </a:t>
            </a:r>
            <a:r>
              <a:rPr lang="ru-RU" sz="4800" b="1" i="1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>проектов </a:t>
            </a:r>
            <a:r>
              <a:rPr lang="ru-RU" sz="4800" b="1" i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> в ДО ОУ</a:t>
            </a:r>
            <a:r>
              <a:rPr lang="ru-RU" sz="4800" b="1" i="1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/>
            </a:r>
            <a:br>
              <a:rPr lang="ru-RU" sz="4800" b="1" i="1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</a:br>
            <a:r>
              <a:rPr lang="ru-RU" sz="4800" b="1" i="1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>как </a:t>
            </a:r>
            <a:r>
              <a:rPr lang="ru-RU" sz="4800" b="1" i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> инновационная </a:t>
            </a:r>
            <a:r>
              <a:rPr lang="ru-RU" sz="4800" b="1" i="1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/>
            </a:r>
            <a:br>
              <a:rPr lang="ru-RU" sz="4800" b="1" i="1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</a:br>
            <a:r>
              <a:rPr lang="ru-RU" sz="4800" b="1" i="1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>педагогическая </a:t>
            </a:r>
            <a:r>
              <a:rPr lang="ru-RU" sz="4800" b="1" i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+mn-cs"/>
              </a:rPr>
              <a:t> технология»</a:t>
            </a:r>
            <a:endParaRPr lang="ru-RU" sz="4800" b="1" i="1" dirty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Monotype Corsiva" panose="03010101010201010101" pitchFamily="66" charset="0"/>
              <a:cs typeface="+mn-cs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63" y="4508500"/>
            <a:ext cx="24511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9304" y="5000636"/>
            <a:ext cx="7854696" cy="78581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chemeClr val="tx2">
                      <a:lumMod val="1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Старший воспитатель – </a:t>
            </a:r>
            <a:r>
              <a:rPr lang="ru-RU" b="1" dirty="0" err="1" smtClean="0">
                <a:ln w="11430">
                  <a:solidFill>
                    <a:schemeClr val="tx2">
                      <a:lumMod val="1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Л.М.Махова</a:t>
            </a:r>
            <a:endParaRPr lang="ru-RU" b="1" dirty="0" smtClean="0">
              <a:ln w="11430">
                <a:solidFill>
                  <a:schemeClr val="tx2">
                    <a:lumMod val="10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>
                <a:solidFill>
                  <a:schemeClr val="tx2">
                    <a:lumMod val="10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428604"/>
            <a:ext cx="5715040" cy="8925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  <a:cs typeface="+mn-cs"/>
              </a:rPr>
              <a:t>ДО№2 МКОУ «СОШ№1» г.п.Залукокоаже</a:t>
            </a:r>
            <a:endParaRPr lang="ru-RU" b="1" dirty="0">
              <a:ln w="11430">
                <a:solidFill>
                  <a:schemeClr val="bg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5857892"/>
            <a:ext cx="35719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600" b="1" dirty="0" smtClean="0">
                <a:ln w="11430">
                  <a:solidFill>
                    <a:srgbClr val="F4E7ED">
                      <a:lumMod val="10000"/>
                    </a:srgbClr>
                  </a:solidFill>
                </a:ln>
                <a:gradFill>
                  <a:gsLst>
                    <a:gs pos="0">
                      <a:srgbClr val="AC66BB">
                        <a:tint val="70000"/>
                        <a:satMod val="245000"/>
                      </a:srgbClr>
                    </a:gs>
                    <a:gs pos="75000">
                      <a:srgbClr val="AC66BB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C66BB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  <a:cs typeface="+mn-cs"/>
              </a:rPr>
              <a:t>28 октября 2022 года</a:t>
            </a:r>
            <a:endParaRPr lang="ru-RU" sz="2600" b="1" dirty="0">
              <a:ln w="11430">
                <a:solidFill>
                  <a:srgbClr val="F4E7ED">
                    <a:lumMod val="10000"/>
                  </a:srgbClr>
                </a:solidFill>
              </a:ln>
              <a:gradFill>
                <a:gsLst>
                  <a:gs pos="0">
                    <a:srgbClr val="AC66BB">
                      <a:tint val="70000"/>
                      <a:satMod val="245000"/>
                    </a:srgbClr>
                  </a:gs>
                  <a:gs pos="75000">
                    <a:srgbClr val="AC66BB">
                      <a:tint val="90000"/>
                      <a:shade val="60000"/>
                      <a:satMod val="240000"/>
                    </a:srgbClr>
                  </a:gs>
                  <a:gs pos="100000">
                    <a:srgbClr val="AC66BB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505" y="548679"/>
            <a:ext cx="919276" cy="5976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По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 доминирующему  методу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92275" y="1585913"/>
            <a:ext cx="7294563" cy="914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Информационные</a:t>
            </a:r>
            <a:r>
              <a:rPr lang="ru-RU" dirty="0"/>
              <a:t/>
            </a:r>
            <a:br>
              <a:rPr lang="ru-RU" dirty="0"/>
            </a:br>
            <a:r>
              <a:rPr lang="ru-RU" sz="1600" dirty="0"/>
              <a:t>направлены  на  сбор  и анализ информации  о каком –либо  явлении, объекте , например, «Герои- земляки» , «Космос»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9263" y="225425"/>
            <a:ext cx="72945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0050" y="2684463"/>
            <a:ext cx="7312025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0050" y="3933825"/>
            <a:ext cx="73660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0838" y="5737225"/>
            <a:ext cx="7312025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1095375" y="738188"/>
            <a:ext cx="574675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75" y="2992438"/>
            <a:ext cx="574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6963" y="4486275"/>
            <a:ext cx="5762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5895975"/>
            <a:ext cx="5778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9975" y="1768475"/>
            <a:ext cx="574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TextBox 10"/>
          <p:cNvSpPr txBox="1">
            <a:spLocks noChangeArrowheads="1"/>
          </p:cNvSpPr>
          <p:nvPr/>
        </p:nvSpPr>
        <p:spPr bwMode="auto">
          <a:xfrm>
            <a:off x="1876425" y="312738"/>
            <a:ext cx="711993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Исследовательские</a:t>
            </a:r>
            <a:br>
              <a:rPr lang="ru-RU" sz="2000" b="1">
                <a:latin typeface="Constantia" pitchFamily="18" charset="0"/>
              </a:rPr>
            </a:br>
            <a:r>
              <a:rPr lang="ru-RU" sz="1400" b="1">
                <a:latin typeface="Constantia" pitchFamily="18" charset="0"/>
              </a:rPr>
              <a:t>предполагают проверку некого предположения ( гипотезы) с использованием метода познания ( наблюдение, эксперимент)  например. «Почему дети болеют?», «Что мы знаем о воде», «  Как растет горох?»</a:t>
            </a:r>
            <a:endParaRPr lang="ru-RU" sz="1400">
              <a:latin typeface="Constantia" pitchFamily="18" charset="0"/>
            </a:endParaRPr>
          </a:p>
        </p:txBody>
      </p:sp>
      <p:sp>
        <p:nvSpPr>
          <p:cNvPr id="22542" name="TextBox 11"/>
          <p:cNvSpPr txBox="1">
            <a:spLocks noChangeArrowheads="1"/>
          </p:cNvSpPr>
          <p:nvPr/>
        </p:nvSpPr>
        <p:spPr bwMode="auto">
          <a:xfrm>
            <a:off x="1743075" y="2735263"/>
            <a:ext cx="7400925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Творческие</a:t>
            </a:r>
            <a:r>
              <a:rPr lang="ru-RU">
                <a:latin typeface="Constantia" pitchFamily="18" charset="0"/>
              </a:rPr>
              <a:t/>
            </a:r>
            <a:br>
              <a:rPr lang="ru-RU">
                <a:latin typeface="Constantia" pitchFamily="18" charset="0"/>
              </a:rPr>
            </a:br>
            <a:r>
              <a:rPr lang="ru-RU" sz="1400">
                <a:latin typeface="Constantia" pitchFamily="18" charset="0"/>
              </a:rPr>
              <a:t>связаны с подготовкой праздников, театрализованных представлений , съемкой видеофильма и др.(чаще всего дошкольники выступают как исполнители заданных взрослым ролей), например, «Концерт для мам»,спектакль для малышей ;</a:t>
            </a:r>
          </a:p>
        </p:txBody>
      </p:sp>
      <p:sp>
        <p:nvSpPr>
          <p:cNvPr id="22543" name="TextBox 12"/>
          <p:cNvSpPr txBox="1">
            <a:spLocks noChangeArrowheads="1"/>
          </p:cNvSpPr>
          <p:nvPr/>
        </p:nvSpPr>
        <p:spPr bwMode="auto">
          <a:xfrm>
            <a:off x="1746250" y="3933825"/>
            <a:ext cx="7239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 Ролевые,  игровые</a:t>
            </a:r>
            <a:br>
              <a:rPr lang="ru-RU" sz="2000" b="1">
                <a:latin typeface="Constantia" pitchFamily="18" charset="0"/>
              </a:rPr>
            </a:br>
            <a:r>
              <a:rPr lang="ru-RU" sz="1400">
                <a:latin typeface="Constantia" pitchFamily="18" charset="0"/>
              </a:rPr>
              <a:t>участники принимают на себя определенные роли , обусловленные характером и  содержанием проекта ( литературные герои, выдуманные герои, имитирующие социальные или деловые отношения в определенных игровых или учебных ситуациях.  В основе таких  проектов лежит сюжетно- ролевая игра  и дети активно включаются в них. Охотно выполняют роли. Например, «Моя любимая игрушка», «В гостях у сказки»;</a:t>
            </a:r>
          </a:p>
        </p:txBody>
      </p:sp>
      <p:sp>
        <p:nvSpPr>
          <p:cNvPr id="22544" name="Прямоугольник 15"/>
          <p:cNvSpPr>
            <a:spLocks noChangeArrowheads="1"/>
          </p:cNvSpPr>
          <p:nvPr/>
        </p:nvSpPr>
        <p:spPr bwMode="auto">
          <a:xfrm>
            <a:off x="1624013" y="5895975"/>
            <a:ext cx="71247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Практические </a:t>
            </a:r>
            <a:r>
              <a:rPr lang="ru-RU">
                <a:latin typeface="Constantia" pitchFamily="18" charset="0"/>
              </a:rPr>
              <a:t/>
            </a:r>
            <a:br>
              <a:rPr lang="ru-RU">
                <a:latin typeface="Constantia" pitchFamily="18" charset="0"/>
              </a:rPr>
            </a:br>
            <a:r>
              <a:rPr lang="ru-RU" sz="1600">
                <a:latin typeface="Constantia" pitchFamily="18" charset="0"/>
              </a:rPr>
              <a:t>связаны с работой   на достижение значимого результата .Например, благоустройство группы, оформление клумбы и уход за 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2348880"/>
            <a:ext cx="3096344" cy="21385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Продолжительность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проекта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16463" y="1412875"/>
            <a:ext cx="3743325" cy="914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Краткосрочный</a:t>
            </a:r>
            <a:br>
              <a:rPr lang="ru-RU" sz="2000" b="1" dirty="0"/>
            </a:br>
            <a:r>
              <a:rPr lang="ru-RU" dirty="0"/>
              <a:t>(1-2 занятия)</a:t>
            </a:r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2013" y="3141663"/>
            <a:ext cx="3767137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2813" y="4797425"/>
            <a:ext cx="3767137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Box 3"/>
          <p:cNvSpPr txBox="1">
            <a:spLocks noChangeArrowheads="1"/>
          </p:cNvSpPr>
          <p:nvPr/>
        </p:nvSpPr>
        <p:spPr bwMode="auto">
          <a:xfrm>
            <a:off x="5649913" y="3425825"/>
            <a:ext cx="2236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Среднесрочный</a:t>
            </a:r>
          </a:p>
        </p:txBody>
      </p:sp>
      <p:sp>
        <p:nvSpPr>
          <p:cNvPr id="23561" name="TextBox 4"/>
          <p:cNvSpPr txBox="1">
            <a:spLocks noChangeArrowheads="1"/>
          </p:cNvSpPr>
          <p:nvPr/>
        </p:nvSpPr>
        <p:spPr bwMode="auto">
          <a:xfrm>
            <a:off x="5519738" y="4965700"/>
            <a:ext cx="20732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Constantia" pitchFamily="18" charset="0"/>
              </a:rPr>
              <a:t>Долгосрочный</a:t>
            </a:r>
            <a:br>
              <a:rPr lang="ru-RU" sz="2000" b="1">
                <a:latin typeface="Constantia" pitchFamily="18" charset="0"/>
              </a:rPr>
            </a:br>
            <a:r>
              <a:rPr lang="ru-RU">
                <a:latin typeface="Constantia" pitchFamily="18" charset="0"/>
              </a:rPr>
              <a:t>( в течении года)</a:t>
            </a:r>
          </a:p>
        </p:txBody>
      </p:sp>
      <p:pic>
        <p:nvPicPr>
          <p:cNvPr id="2356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4588" y="3155950"/>
            <a:ext cx="573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1575" y="5029200"/>
            <a:ext cx="573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3000" y="1700213"/>
            <a:ext cx="573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908720"/>
          <a:ext cx="8064896" cy="5650365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429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529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7380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педагога</a:t>
                      </a:r>
                      <a:endParaRPr lang="ru-RU" sz="1200" b="1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детей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0443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этап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организационный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Формулирует проблему (цель) на основе изученных проблем детей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Вводит в игровую (сюжетную) ситуацию, мотивирует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Формулирует задачу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Определяется продукт проекта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Вхождение в проблему.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Вживание в игровую ситуацию, проникается мотивацией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Принятие задачи.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Дополнение задач проекта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 err="1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Целеполагание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592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этап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Планирование работы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Помогает в решении задачи.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Разрабатывает план достижения цели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Помогает спланировать, составляет план-схему проекта деятельности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Привлекает специалистов к осуществлению проекта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Организует деятельность.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Объединение детей в рабочие группы.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Распределение амплуа.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Разработка проекта (план деятельности по достижении цели)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9499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этап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Реализация проекта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Практическая помощь (по необходимости).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Направляет и контролирует осуществление проекта (это могут быть домашние задания для самостоятельного выполнения, уточнения информации и пр.)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Осуществляет сбор накопленного материала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Формирование специфических знаний, умений,  навыков.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Дети получают информацию из различных источников, различными способами (родители + педагоги + специалисты + внешние специалисты (из социума)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0443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этап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Презентация проекта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презентации.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19621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Презентация.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Продукт деятельности готовят к презентации. 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Представляют (зрителям или экспертам) продукт деятельности.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16535" algn="l"/>
                        </a:tabLst>
                      </a:pPr>
                      <a:r>
                        <a:rPr lang="ru-RU" sz="12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Непосредственно презентация продукта деятельности</a:t>
                      </a:r>
                      <a:endParaRPr lang="ru-RU" sz="12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976" marR="26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122729"/>
            <a:ext cx="7394717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Этапы работы над проектом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60648"/>
            <a:ext cx="5627823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Планирование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96752"/>
            <a:ext cx="8424936" cy="50167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В младшем возрасте тему проекта предлагают взрослые.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  В средней группе тема проекта инициируется как взрослыми так и детьми. Если тему проекта инициирует взрослый, то к началу воспитатели подбирают соответствующую возрасту детей мотивацию (это могут быть иллюстрации, книги, предметы по теме, истории, сюрпризные моменты).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  В старшем возрасте тема проекта инициируется детьми, а воспитатель ведёт опрос (“Какую тему для обсуждения вы предлагаете?”. “Кого ещё интересует тема, предложенная Леной?”. “Сколько детей выбрали эту тему?”. “</a:t>
            </a:r>
            <a:r>
              <a:rPr lang="ru-RU" sz="2000" dirty="0" smtClean="0"/>
              <a:t>Посчитай”. </a:t>
            </a:r>
            <a:r>
              <a:rPr lang="ru-RU" sz="2000" dirty="0"/>
              <a:t>“А сколько детей интересуется темой, которую </a:t>
            </a:r>
            <a:r>
              <a:rPr lang="ru-RU" sz="2000" dirty="0" smtClean="0"/>
              <a:t>выбрал один ребенок?” </a:t>
            </a:r>
            <a:r>
              <a:rPr lang="ru-RU" sz="2000" dirty="0"/>
              <a:t>“</a:t>
            </a:r>
            <a:r>
              <a:rPr lang="ru-RU" sz="2000" dirty="0" smtClean="0"/>
              <a:t>Посчитай!.” </a:t>
            </a:r>
            <a:r>
              <a:rPr lang="ru-RU" sz="2000" dirty="0"/>
              <a:t>“Какую тему выбрало большинство детей?”) -  детям даётся право принять самостоятельное решение в выборе темы проекта.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424936" cy="63094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Структура проекта</a:t>
            </a:r>
            <a:br>
              <a:rPr lang="ru-RU" sz="4000" dirty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+mn-lt"/>
                <a:cs typeface="+mn-cs"/>
              </a:rPr>
              <a:t>обязательно включает: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  <a:cs typeface="+mn-cs"/>
              </a:rPr>
              <a:t> насыщение детей наглядным материалом (видео, иллюстрации, репродукции, экскурсии, и т.д.);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  <a:cs typeface="+mn-cs"/>
              </a:rPr>
              <a:t> активизацию прошлого опыта детей в различной форме (беседы, драматизации, </a:t>
            </a:r>
            <a:r>
              <a:rPr lang="ru-RU" sz="2800" dirty="0" err="1">
                <a:solidFill>
                  <a:schemeClr val="bg1"/>
                </a:solidFill>
                <a:latin typeface="+mn-lt"/>
                <a:cs typeface="+mn-cs"/>
              </a:rPr>
              <a:t>изодеятельность</a:t>
            </a:r>
            <a:r>
              <a:rPr lang="ru-RU" sz="2800" dirty="0">
                <a:solidFill>
                  <a:schemeClr val="bg1"/>
                </a:solidFill>
                <a:latin typeface="+mn-lt"/>
                <a:cs typeface="+mn-cs"/>
              </a:rPr>
              <a:t>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  <a:cs typeface="+mn-cs"/>
              </a:rPr>
              <a:t> ежедневные рефлексии;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  <a:cs typeface="+mn-cs"/>
              </a:rPr>
              <a:t> обязательное участие родителей (беседы с детьми дома, запись сказок, высказываний детей, рисование, пение, просмотр рекомендованных фильмов, спектаклей, изготовление костюмов, подарков, совместное участие в презентациях);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  <a:cs typeface="+mn-cs"/>
              </a:rPr>
              <a:t> презентация с показом того, что научились делать дети.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10422689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МЕТОДЫ РЕАЛИЗАЦИИ ПРОЕКТА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2082" y="1556792"/>
            <a:ext cx="2088232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Практические</a:t>
            </a: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79511" y="2780928"/>
            <a:ext cx="2473375" cy="684656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Создание развивающей среды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1" y="3903663"/>
            <a:ext cx="2473375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Экскурсии,</a:t>
            </a:r>
            <a:br>
              <a:rPr lang="ru-RU" dirty="0"/>
            </a:br>
            <a:r>
              <a:rPr lang="ru-RU" dirty="0"/>
              <a:t> наблюдения</a:t>
            </a:r>
          </a:p>
        </p:txBody>
      </p:sp>
      <p:sp>
        <p:nvSpPr>
          <p:cNvPr id="28684" name="TextBox 9"/>
          <p:cNvSpPr txBox="1">
            <a:spLocks noChangeArrowheads="1"/>
          </p:cNvSpPr>
          <p:nvPr/>
        </p:nvSpPr>
        <p:spPr bwMode="auto">
          <a:xfrm>
            <a:off x="611188" y="5187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1" y="5085184"/>
            <a:ext cx="2473375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Оформление уголков </a:t>
            </a:r>
            <a:br>
              <a:rPr lang="ru-RU" dirty="0"/>
            </a:br>
            <a:r>
              <a:rPr lang="ru-RU" dirty="0"/>
              <a:t>в группах для </a:t>
            </a:r>
            <a:br>
              <a:rPr lang="ru-RU" dirty="0"/>
            </a:br>
            <a:r>
              <a:rPr lang="ru-RU" dirty="0"/>
              <a:t>познавательного </a:t>
            </a:r>
            <a:br>
              <a:rPr lang="ru-RU" dirty="0"/>
            </a:br>
            <a:r>
              <a:rPr lang="ru-RU" dirty="0"/>
              <a:t>развития детей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491880" y="1556791"/>
            <a:ext cx="2016224" cy="884637"/>
          </a:xfrm>
          <a:prstGeom prst="flowChartAlternate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Словесные</a:t>
            </a: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491880" y="2780928"/>
            <a:ext cx="2016224" cy="612648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Беседы, наблюдения</a:t>
            </a: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3347864" y="3645024"/>
            <a:ext cx="2403032" cy="144016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Чтение художественной литературы, заучивание стихотворений</a:t>
            </a: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347864" y="5372926"/>
            <a:ext cx="2520280" cy="1224426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Дидактические игры, сюжетно-ролевые игры, подвижные игры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6516216" y="1556792"/>
            <a:ext cx="2160240" cy="884635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Наглядные</a:t>
            </a: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6588224" y="2790432"/>
            <a:ext cx="216024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Выставки, конкурсы</a:t>
            </a: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660232" y="3789040"/>
            <a:ext cx="2088232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Сбор фотоматериалов</a:t>
            </a: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660232" y="4797152"/>
            <a:ext cx="2088232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Рассматривание иллюстраций</a:t>
            </a: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6660232" y="5877272"/>
            <a:ext cx="1958516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Личный пример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8" y="549275"/>
            <a:ext cx="8278812" cy="621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88" y="323850"/>
            <a:ext cx="8866187" cy="954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Уровни развития проектных умений у дошкольников</a:t>
            </a:r>
            <a:br>
              <a:rPr lang="ru-RU" sz="2800" dirty="0"/>
            </a:br>
            <a:r>
              <a:rPr lang="ru-RU" sz="2800" dirty="0"/>
              <a:t> (по </a:t>
            </a:r>
            <a:r>
              <a:rPr lang="ru-RU" sz="2800" dirty="0" smtClean="0"/>
              <a:t>Е.Евдокимовой)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43841"/>
            <a:ext cx="8208912" cy="50783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1 уровень: Подражательно-исполнительский уровень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(с 3,5-4 до 5 лет):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Интегрирующее начало, определение проблемы, отвечающей потребностям детей;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Постановка цели, ее мотивация;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Привлечение детей к участию в планировании деятельности;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Совместная реализация намеченного плана, движение к намеченному результату;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Совместный анализ выполнения проекта, переживание результата.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507" y="908720"/>
            <a:ext cx="8352928" cy="58169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2 уровень:  Развивающий уровень проектирования </a:t>
            </a:r>
            <a:endParaRPr lang="ru-RU" sz="36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/>
              <a:t>(</a:t>
            </a:r>
            <a:r>
              <a:rPr lang="ru-RU" sz="3600" dirty="0"/>
              <a:t>с конца 5 года жизни):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Выделение проблемы, отвечающей потребности детей;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Совместное определение цели проекта, мотива деятельности, прогнозирование результата;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Планирование деятельности детьми при незначительной помощи взрослого; определение средств реализации проекта;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Выполнение детьми проекта; дифференцированная помощь взрослого;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Обсуждение результата, хода работы, действий каждого, выяснение причин успехов и неудач;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Совместное определение перспективы развития проекта.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8568953" cy="58169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3 уровень: Творческий уровень проектирования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(цель развития проектных умений)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Постановка детей в определенные условия, выделение проблемы;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Самостоятельное определение детьми цели проекта, мотива предстоящей деятельности, прогнозирование результата;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Планирование предстоящей деятельности детьми, определение средств реализации;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Выполнение детьми проекта, решение творческих споров, достижение договоренности, </a:t>
            </a:r>
            <a:r>
              <a:rPr lang="ru-RU" sz="2400" dirty="0" err="1"/>
              <a:t>взаимообучение</a:t>
            </a:r>
            <a:r>
              <a:rPr lang="ru-RU" sz="2400" dirty="0"/>
              <a:t> и помощь друг другу;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Обсуждение результата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Определение перспектив развития проекта.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92696"/>
            <a:ext cx="8784976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Актуальность проектного метода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850" y="1557338"/>
            <a:ext cx="8569325" cy="4770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Становление современной системы образования </a:t>
            </a:r>
            <a:b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требует существенных изменений в педагогической теории и практике ДОУ; </a:t>
            </a:r>
            <a:b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совершенствования педагогических технологий.</a:t>
            </a:r>
            <a:b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На смену традиционному образованию приходит продуктивное обучение, которое направлено на развитие творческих способностей, формирование у дошкольников интереса и потребности к активной, созидательной деятельности.</a:t>
            </a:r>
            <a:b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Одним из перспективных методов, способствующих решению этой проблем, является </a:t>
            </a:r>
            <a:b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</a:br>
            <a:r>
              <a:rPr lang="ru-RU" sz="3200" b="1" dirty="0">
                <a:solidFill>
                  <a:srgbClr val="0070C0"/>
                </a:solidFill>
                <a:latin typeface="+mn-lt"/>
                <a:cs typeface="+mn-cs"/>
              </a:rPr>
              <a:t>метод проектной деятельности</a:t>
            </a: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6632"/>
            <a:ext cx="799526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>
                      <a:lumMod val="50000"/>
                    </a:schemeClr>
                  </a:solidFill>
                </a:ln>
                <a:solidFill>
                  <a:srgbClr val="00B0F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+mn-cs"/>
              </a:rPr>
              <a:t>Советы педагогам по работе над проектом.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841375"/>
            <a:ext cx="8928100" cy="59086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1. Глубоко изучить тематику проекта.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2. При составлении совместного плана работы с детьми над проектом поддерживать детскую инициативу.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3. Заинтересовать каждого ребенка тематикой проекта, под­держивать его любознательность и устойчивый интерес к про­блеме.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4. Создавать игровую мотивацию, опираясь на интересы де­тей и их эмоциональный отклик.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5. Вводить детей в проблемную ситуацию, доступную для их понимания и с опорой на детский личный опыт.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6. Тактично рассматривать все предложенные детьми вари­анты решения проблемы: ребенок должен иметь право на ошиб­ку и не бояться высказываться.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7. Соблюдать принцип последовательности и регулярности в работе над проектом.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8. В ходе работы над проектом создавать атмосферу сотвор­чества с ребенком, используя индивидуальный подход.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9. Развивать творческое воображение и фантазию детей.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10. Творчески подходить к реализации проекта; ориентиро­вать детей на использование накопленных наблюдений, знаний, впечатлений.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11. Ненавязчиво вовлекать родителей в совместную работу над проектом, создавая радостную атмосферу совместного с ребенком </a:t>
            </a:r>
            <a:r>
              <a:rPr lang="ru-RU" dirty="0" smtClean="0"/>
              <a:t>творчества.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Заключительный </a:t>
            </a:r>
            <a:r>
              <a:rPr lang="ru-RU" dirty="0"/>
              <a:t>этап проекта следует тщательно готовить и проводить в виде презентации, шоу, театрализованного действа и т.п.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2484438" y="692150"/>
            <a:ext cx="5057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  <a:latin typeface="Constantia" pitchFamily="18" charset="0"/>
              </a:rPr>
              <a:t>Используемая литература</a:t>
            </a:r>
          </a:p>
        </p:txBody>
      </p:sp>
      <p:sp>
        <p:nvSpPr>
          <p:cNvPr id="34819" name="Прямоугольник 2"/>
          <p:cNvSpPr>
            <a:spLocks noChangeArrowheads="1"/>
          </p:cNvSpPr>
          <p:nvPr/>
        </p:nvSpPr>
        <p:spPr bwMode="auto">
          <a:xfrm>
            <a:off x="303213" y="1844675"/>
            <a:ext cx="864235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Близнецова В.С. Руководство проектной деятельностью педагогов ДОУ // Справочник старшего воспитателя дошкольного учреждения.2009. №9. С.33-40.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Веракса Н.Е., Веракса А.Н. Проектная деятельность дошкольников. Пособие для педагогов дошкольных учреждений. - М.: Мозаика-Синтез, 2008.- 112 с.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Виноградова Н.А. Образовательные проекты в детском саду. Пособие для воспитателей/Н.А.Виноградова, Е.П.Панкова. - М.Айрис-пресс, 2008. - 208 с. - (Дошкольное воспитание и развитие).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Киселева Л.С. Проектный метод в деятельности дошкольного учреждения. Аркти. М., 2010;.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Методическая поддержка старшего воспитателя. Рыба-диск "Проектная деятельность в ДОУ", МЦФЭР, ресурсы образования 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Проектная деятельность старших дошкольников / авт.-сост. В.Н.Журавлёва. - Волгоград: Учитель, 2011.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Источник шаблона: Рожко Наталья Викторовна МОУ СОШ №32 г. Комсомольска-на-Амуре Учитель начальных классов http://pedsovet.su/ </a:t>
            </a:r>
          </a:p>
          <a:p>
            <a:endParaRPr lang="ru-RU" b="1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0025" y="3689350"/>
            <a:ext cx="4022725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Лента лицом вверх 2"/>
          <p:cNvSpPr/>
          <p:nvPr/>
        </p:nvSpPr>
        <p:spPr>
          <a:xfrm>
            <a:off x="467544" y="908720"/>
            <a:ext cx="8424936" cy="2448272"/>
          </a:xfrm>
          <a:prstGeom prst="ribbon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prstTxWarp prst="textStop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Желаем </a:t>
            </a:r>
            <a:br>
              <a:rPr lang="ru-RU" sz="60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60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удачи!!!!!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79512" y="-171400"/>
            <a:ext cx="8568952" cy="5688632"/>
          </a:xfrm>
          <a:prstGeom prst="horizontalScroll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143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</a:rPr>
              <a:t>Тезис современного понимания метода проектов: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143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</a:rPr>
              <a:t>«Все, что я познаю, я знаю, для чего мне это надо и где и как я могу эти знания применить».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ln w="11430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4803775"/>
            <a:ext cx="3730625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7848872" cy="52014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50800"/>
                <a:solidFill>
                  <a:srgbClr val="0070C0"/>
                </a:solidFill>
              </a:rPr>
              <a:t>Метод </a:t>
            </a:r>
            <a:r>
              <a:rPr lang="ru-RU" sz="4800" b="1" dirty="0" smtClean="0">
                <a:ln w="50800"/>
                <a:solidFill>
                  <a:srgbClr val="0070C0"/>
                </a:solidFill>
              </a:rPr>
              <a:t>проектов в ДОО</a:t>
            </a:r>
            <a:r>
              <a:rPr lang="ru-RU" sz="4800" b="1" dirty="0">
                <a:ln w="50800"/>
                <a:solidFill>
                  <a:srgbClr val="0070C0"/>
                </a:solidFill>
              </a:rPr>
              <a:t/>
            </a:r>
            <a:br>
              <a:rPr lang="ru-RU" sz="4800" b="1" dirty="0">
                <a:ln w="50800"/>
                <a:solidFill>
                  <a:srgbClr val="0070C0"/>
                </a:solidFill>
              </a:rPr>
            </a:br>
            <a:r>
              <a:rPr lang="ru-RU" sz="3200" dirty="0">
                <a:ln w="50800"/>
                <a:solidFill>
                  <a:schemeClr val="bg1"/>
                </a:solidFill>
              </a:rPr>
              <a:t>педагогическая технология, стержнем которой является самостоятельная деятельность детей</a:t>
            </a:r>
            <a:br>
              <a:rPr lang="ru-RU" sz="3200" dirty="0">
                <a:ln w="50800"/>
                <a:solidFill>
                  <a:schemeClr val="bg1"/>
                </a:solidFill>
              </a:rPr>
            </a:br>
            <a:r>
              <a:rPr lang="ru-RU" sz="3200" dirty="0">
                <a:ln w="50800"/>
                <a:solidFill>
                  <a:schemeClr val="bg1"/>
                </a:solidFill>
              </a:rPr>
              <a:t>(исследовательская, познавательная, продуктивная), в процессе которой ребенок познает окружающий мир и воплощает новые знания в реальные продукты.</a:t>
            </a:r>
            <a:r>
              <a:rPr lang="ru-RU" sz="4800" b="1" dirty="0">
                <a:ln w="50800"/>
                <a:solidFill>
                  <a:srgbClr val="0070C0"/>
                </a:solidFill>
              </a:rPr>
              <a:t/>
            </a:r>
            <a:br>
              <a:rPr lang="ru-RU" sz="4800" b="1" dirty="0">
                <a:ln w="50800"/>
                <a:solidFill>
                  <a:srgbClr val="0070C0"/>
                </a:solidFill>
              </a:rPr>
            </a:b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09902"/>
            <a:ext cx="7416824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проектного метода в </a:t>
            </a:r>
            <a:r>
              <a:rPr lang="ru-RU" sz="36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ДОО</a:t>
            </a:r>
            <a:endParaRPr lang="ru-RU" sz="36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132856"/>
            <a:ext cx="8280920" cy="35394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/>
                </a:solidFill>
              </a:rPr>
              <a:t>Создание условий раскрывающих </a:t>
            </a:r>
            <a:br>
              <a:rPr lang="ru-RU" sz="2800" b="1" i="1" dirty="0">
                <a:solidFill>
                  <a:schemeClr val="bg1"/>
                </a:solidFill>
              </a:rPr>
            </a:br>
            <a:r>
              <a:rPr lang="ru-RU" sz="2800" b="1" i="1" dirty="0">
                <a:solidFill>
                  <a:schemeClr val="bg1"/>
                </a:solidFill>
              </a:rPr>
              <a:t>творческий и интеллектуальный потенциал </a:t>
            </a:r>
            <a:br>
              <a:rPr lang="ru-RU" sz="2800" b="1" i="1" dirty="0">
                <a:solidFill>
                  <a:schemeClr val="bg1"/>
                </a:solidFill>
              </a:rPr>
            </a:br>
            <a:r>
              <a:rPr lang="ru-RU" sz="2800" b="1" i="1" dirty="0">
                <a:solidFill>
                  <a:schemeClr val="bg1"/>
                </a:solidFill>
              </a:rPr>
              <a:t>дошкольников, ориентированных на диалогическое взаимодействие</a:t>
            </a:r>
            <a:br>
              <a:rPr lang="ru-RU" sz="2800" b="1" i="1" dirty="0">
                <a:solidFill>
                  <a:schemeClr val="bg1"/>
                </a:solidFill>
              </a:rPr>
            </a:br>
            <a:r>
              <a:rPr lang="ru-RU" sz="2800" b="1" i="1" dirty="0">
                <a:solidFill>
                  <a:schemeClr val="bg1"/>
                </a:solidFill>
              </a:rPr>
              <a:t>  детей, взрослых и педагогов, способствующих самопознанию </a:t>
            </a:r>
            <a:br>
              <a:rPr lang="ru-RU" sz="2800" b="1" i="1" dirty="0">
                <a:solidFill>
                  <a:schemeClr val="bg1"/>
                </a:solidFill>
              </a:rPr>
            </a:br>
            <a:r>
              <a:rPr lang="ru-RU" sz="2800" b="1" i="1" dirty="0">
                <a:solidFill>
                  <a:schemeClr val="bg1"/>
                </a:solidFill>
              </a:rPr>
              <a:t>и саморазвитию всех участников процесса.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7" y="1268760"/>
            <a:ext cx="655272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FF00"/>
                </a:solidFill>
              </a:rPr>
              <a:t>Значение проектного метода: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564904"/>
            <a:ext cx="8784976" cy="34163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-дает возможность для активизации самостоятельной и познавательной деятельности дошкольника 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-помогает осваивать окружающую действительность 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-способствуют развитию творческих способностей 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-способствуют  умению  наблюдать, слушать;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-помогают ребенку  увидеть проблему со всех сторон;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-способствуют развитию навыков   обобщать и  </a:t>
            </a:r>
            <a:r>
              <a:rPr lang="ru-RU" dirty="0" err="1"/>
              <a:t>и</a:t>
            </a:r>
            <a:r>
              <a:rPr lang="ru-RU" dirty="0"/>
              <a:t> анализировать;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-развивают речь, память, мышление, воображение;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-формирует  коммуникативные  навыки  и нравственные качества 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-стимулирует к самосовершенствованию.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501008"/>
            <a:ext cx="8712968" cy="31700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Особенность проектной деятельности в </a:t>
            </a:r>
            <a:r>
              <a:rPr lang="ru-RU" sz="2000" b="1" dirty="0" smtClean="0">
                <a:solidFill>
                  <a:srgbClr val="C00000"/>
                </a:solidFill>
              </a:rPr>
              <a:t>ДОО</a:t>
            </a:r>
            <a:r>
              <a:rPr lang="ru-RU" sz="2000" b="1" dirty="0">
                <a:solidFill>
                  <a:srgbClr val="C00000"/>
                </a:solidFill>
              </a:rPr>
              <a:t/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Ребенок дошкольного возраста не может самостоятельно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найти противоречия в окружающем, сформулировать проблему,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определить цель (замысел).Поэтому в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воспитательно-образовательном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 процессе ДОУ проектная деятельность носит характер сотрудничества, в котором принимают участие дети и педагоги </a:t>
            </a:r>
            <a:r>
              <a:rPr lang="ru-RU" sz="2000" b="1" dirty="0" smtClean="0">
                <a:solidFill>
                  <a:schemeClr val="bg1"/>
                </a:solidFill>
              </a:rPr>
              <a:t>ДОО, </a:t>
            </a:r>
            <a:r>
              <a:rPr lang="ru-RU" sz="2000" b="1" dirty="0">
                <a:solidFill>
                  <a:schemeClr val="bg1"/>
                </a:solidFill>
              </a:rPr>
              <a:t>а также вовлекаются родители и другие члены семьи.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/>
            </a:r>
            <a:br>
              <a:rPr lang="ru-RU" sz="2000" b="1" dirty="0">
                <a:solidFill>
                  <a:schemeClr val="bg1"/>
                </a:solidFill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39"/>
            <a:ext cx="8712967" cy="31700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50800"/>
                <a:solidFill>
                  <a:srgbClr val="C00000"/>
                </a:solidFill>
              </a:rPr>
              <a:t>Основное предназначение метода проектов </a:t>
            </a: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>– предоставление детям </a:t>
            </a:r>
            <a:b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>возможности самостоятельного приобретения знаний при решении </a:t>
            </a:r>
            <a:b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>практических задач или проблем, требующих интеграции знаний</a:t>
            </a:r>
            <a:b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>из различных предметных областей. Как следствие, проектная</a:t>
            </a:r>
            <a:b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> деятельность дает возможность воспитывать «деятеля», а не «исполнителя»,</a:t>
            </a:r>
            <a:b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> развивать волевые качества личности, навыки партнерского взаимодействия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32656"/>
            <a:ext cx="56952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Проект – это «пять П»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975" y="1212850"/>
            <a:ext cx="7235825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узел 2"/>
          <p:cNvSpPr/>
          <p:nvPr/>
        </p:nvSpPr>
        <p:spPr>
          <a:xfrm>
            <a:off x="3348038" y="2565400"/>
            <a:ext cx="2376487" cy="22320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Портфолио проекта </a:t>
            </a:r>
            <a:br>
              <a:rPr lang="ru-RU" sz="1600" dirty="0"/>
            </a:br>
            <a:r>
              <a:rPr lang="ru-RU" sz="1600" dirty="0"/>
              <a:t>– папка ,в которой собраны все рабочие материалы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300" y="3106738"/>
            <a:ext cx="1944688" cy="2520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Количество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участников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341688" y="2778125"/>
            <a:ext cx="4321175" cy="914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Индивидуальные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6763" y="3983038"/>
            <a:ext cx="43465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8663" y="5227638"/>
            <a:ext cx="43465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Box 3"/>
          <p:cNvSpPr txBox="1">
            <a:spLocks noChangeArrowheads="1"/>
          </p:cNvSpPr>
          <p:nvPr/>
        </p:nvSpPr>
        <p:spPr bwMode="auto">
          <a:xfrm>
            <a:off x="4102100" y="4203700"/>
            <a:ext cx="2757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Коллективные</a:t>
            </a:r>
          </a:p>
        </p:txBody>
      </p:sp>
      <p:sp>
        <p:nvSpPr>
          <p:cNvPr id="21511" name="TextBox 4"/>
          <p:cNvSpPr txBox="1">
            <a:spLocks noChangeArrowheads="1"/>
          </p:cNvSpPr>
          <p:nvPr/>
        </p:nvSpPr>
        <p:spPr bwMode="auto">
          <a:xfrm>
            <a:off x="4433888" y="5465763"/>
            <a:ext cx="1685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onstantia" pitchFamily="18" charset="0"/>
              </a:rPr>
              <a:t>Групповые</a:t>
            </a:r>
          </a:p>
        </p:txBody>
      </p:sp>
      <p:pic>
        <p:nvPicPr>
          <p:cNvPr id="215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8238" y="5421313"/>
            <a:ext cx="573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5538" y="4310063"/>
            <a:ext cx="573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5538" y="3143250"/>
            <a:ext cx="573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71600" y="1052736"/>
            <a:ext cx="803303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  <a:cs typeface="+mn-cs"/>
              </a:rPr>
              <a:t>Классификация проектов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388</TotalTime>
  <Words>1102</Words>
  <Application>Microsoft Office PowerPoint</Application>
  <PresentationFormat>Экран (4:3)</PresentationFormat>
  <Paragraphs>153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Лаура</cp:lastModifiedBy>
  <cp:revision>40</cp:revision>
  <dcterms:created xsi:type="dcterms:W3CDTF">2014-04-21T17:15:27Z</dcterms:created>
  <dcterms:modified xsi:type="dcterms:W3CDTF">2022-11-18T09:05:21Z</dcterms:modified>
</cp:coreProperties>
</file>