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94" r:id="rId2"/>
    <p:sldId id="282" r:id="rId3"/>
    <p:sldId id="283" r:id="rId4"/>
    <p:sldId id="285" r:id="rId5"/>
    <p:sldId id="286" r:id="rId6"/>
    <p:sldId id="284" r:id="rId7"/>
    <p:sldId id="288" r:id="rId8"/>
    <p:sldId id="287" r:id="rId9"/>
    <p:sldId id="289" r:id="rId10"/>
    <p:sldId id="290" r:id="rId11"/>
    <p:sldId id="291" r:id="rId12"/>
    <p:sldId id="292" r:id="rId13"/>
    <p:sldId id="293" r:id="rId14"/>
    <p:sldId id="306" r:id="rId15"/>
    <p:sldId id="307" r:id="rId16"/>
    <p:sldId id="308"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8D4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853" autoAdjust="0"/>
    <p:restoredTop sz="94301" autoAdjust="0"/>
  </p:normalViewPr>
  <p:slideViewPr>
    <p:cSldViewPr>
      <p:cViewPr varScale="1">
        <p:scale>
          <a:sx n="69" d="100"/>
          <a:sy n="69" d="100"/>
        </p:scale>
        <p:origin x="49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0F58B0-CC85-46AE-A027-5B5C706536B9}" type="datetimeFigureOut">
              <a:rPr lang="ru-RU" smtClean="0"/>
              <a:t>18.11.2022</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BAEC8F-2057-4590-AAAD-76DA2DE4E0AC}" type="slidenum">
              <a:rPr lang="ru-RU" smtClean="0"/>
              <a:t>‹#›</a:t>
            </a:fld>
            <a:endParaRPr lang="ru-RU"/>
          </a:p>
        </p:txBody>
      </p:sp>
    </p:spTree>
    <p:extLst>
      <p:ext uri="{BB962C8B-B14F-4D97-AF65-F5344CB8AC3E}">
        <p14:creationId xmlns:p14="http://schemas.microsoft.com/office/powerpoint/2010/main" val="5366982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9DBAEC8F-2057-4590-AAAD-76DA2DE4E0AC}" type="slidenum">
              <a:rPr lang="ru-RU" smtClean="0"/>
              <a:t>14</a:t>
            </a:fld>
            <a:endParaRPr lang="ru-RU"/>
          </a:p>
        </p:txBody>
      </p:sp>
    </p:spTree>
    <p:extLst>
      <p:ext uri="{BB962C8B-B14F-4D97-AF65-F5344CB8AC3E}">
        <p14:creationId xmlns:p14="http://schemas.microsoft.com/office/powerpoint/2010/main" val="28095074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B4C71EC6-210F-42DE-9C53-41977AD35B3D}" type="datetimeFigureOut">
              <a:rPr lang="ru-RU" smtClean="0"/>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B4C71EC6-210F-42DE-9C53-41977AD35B3D}" type="datetimeFigureOut">
              <a:rPr lang="ru-RU" smtClean="0"/>
              <a:t>18.11.2022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B4C71EC6-210F-42DE-9C53-41977AD35B3D}" type="datetimeFigureOut">
              <a:rPr lang="ru-RU" smtClean="0"/>
              <a:t>18.11.2022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B4C71EC6-210F-42DE-9C53-41977AD35B3D}" type="datetimeFigureOut">
              <a:rPr lang="ru-RU" smtClean="0"/>
              <a:t>18.11.2022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18.11.2022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18.11.2022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18.11.2022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18.11.2022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8C1224-884F-4BBE-B5E0-90F4727E04B4}"/>
              </a:ext>
            </a:extLst>
          </p:cNvPr>
          <p:cNvSpPr txBox="1">
            <a:spLocks/>
          </p:cNvSpPr>
          <p:nvPr/>
        </p:nvSpPr>
        <p:spPr>
          <a:xfrm>
            <a:off x="539552" y="404664"/>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400" b="1">
                <a:solidFill>
                  <a:srgbClr val="FF0000"/>
                </a:solidFill>
                <a:latin typeface="Arial" panose="020B0604020202020204" pitchFamily="34" charset="0"/>
                <a:cs typeface="Arial" panose="020B0604020202020204" pitchFamily="34" charset="0"/>
              </a:rPr>
              <a:t>Общие вопросы охраны труда и функционирования</a:t>
            </a:r>
            <a:br>
              <a:rPr lang="ru-RU" sz="2400">
                <a:solidFill>
                  <a:srgbClr val="FF0000"/>
                </a:solidFill>
                <a:latin typeface="Arial" panose="020B0604020202020204" pitchFamily="34" charset="0"/>
                <a:cs typeface="Arial" panose="020B0604020202020204" pitchFamily="34" charset="0"/>
              </a:rPr>
            </a:br>
            <a:r>
              <a:rPr lang="ru-RU" sz="2400" b="1">
                <a:solidFill>
                  <a:srgbClr val="FF0000"/>
                </a:solidFill>
                <a:latin typeface="Arial" panose="020B0604020202020204" pitchFamily="34" charset="0"/>
                <a:cs typeface="Arial" panose="020B0604020202020204" pitchFamily="34" charset="0"/>
              </a:rPr>
              <a:t>системы управления охраной труда </a:t>
            </a:r>
            <a:endParaRPr lang="ru-RU" sz="2400" dirty="0">
              <a:solidFill>
                <a:srgbClr val="FF0000"/>
              </a:solidFill>
              <a:latin typeface="Arial" panose="020B0604020202020204" pitchFamily="34" charset="0"/>
              <a:cs typeface="Arial" panose="020B0604020202020204" pitchFamily="34" charset="0"/>
            </a:endParaRPr>
          </a:p>
        </p:txBody>
      </p:sp>
      <p:sp>
        <p:nvSpPr>
          <p:cNvPr id="3" name="Прямоугольник 2">
            <a:extLst>
              <a:ext uri="{FF2B5EF4-FFF2-40B4-BE49-F238E27FC236}">
                <a16:creationId xmlns:a16="http://schemas.microsoft.com/office/drawing/2014/main" id="{F856991A-76F6-4B75-9D70-C7CE2524B8A1}"/>
              </a:ext>
            </a:extLst>
          </p:cNvPr>
          <p:cNvSpPr/>
          <p:nvPr/>
        </p:nvSpPr>
        <p:spPr>
          <a:xfrm>
            <a:off x="215516" y="2307452"/>
            <a:ext cx="8712968" cy="1323439"/>
          </a:xfrm>
          <a:prstGeom prst="rect">
            <a:avLst/>
          </a:prstGeom>
        </p:spPr>
        <p:txBody>
          <a:bodyPr wrap="square">
            <a:spAutoFit/>
          </a:bodyPr>
          <a:lstStyle/>
          <a:p>
            <a:pPr algn="ctr"/>
            <a:r>
              <a:rPr lang="ru-RU" sz="2000" b="1" dirty="0">
                <a:latin typeface="Arial" panose="020B0604020202020204" pitchFamily="34" charset="0"/>
                <a:cs typeface="Arial" panose="020B0604020202020204" pitchFamily="34" charset="0"/>
              </a:rPr>
              <a:t>Тема:  Основы охраны труда в РФ. Государственный контроль  и  надзор  за  соблюдением  трудового законодательства. Социальное партнерство в сфере труда </a:t>
            </a:r>
          </a:p>
          <a:p>
            <a:endParaRPr lang="ru-RU"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3949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5453"/>
            <a:ext cx="9144000" cy="707886"/>
          </a:xfrm>
          <a:prstGeom prst="rect">
            <a:avLst/>
          </a:prstGeom>
        </p:spPr>
        <p:txBody>
          <a:bodyPr wrap="square">
            <a:spAutoFit/>
          </a:bodyPr>
          <a:lstStyle/>
          <a:p>
            <a:pPr algn="ctr"/>
            <a:r>
              <a:rPr lang="ru-RU" sz="2000" b="1" dirty="0">
                <a:solidFill>
                  <a:srgbClr val="FF0000"/>
                </a:solidFill>
                <a:latin typeface="Arial" panose="020B0604020202020204" pitchFamily="34" charset="0"/>
                <a:cs typeface="Arial" panose="020B0604020202020204" pitchFamily="34" charset="0"/>
              </a:rPr>
              <a:t>Государственный контроль  и  надзор  за  соблюдением  трудового законодательства</a:t>
            </a:r>
            <a:endParaRPr lang="ru-RU" dirty="0"/>
          </a:p>
        </p:txBody>
      </p:sp>
      <p:sp>
        <p:nvSpPr>
          <p:cNvPr id="3" name="Прямоугольник 2"/>
          <p:cNvSpPr/>
          <p:nvPr/>
        </p:nvSpPr>
        <p:spPr>
          <a:xfrm>
            <a:off x="6798293" y="487767"/>
            <a:ext cx="2345707" cy="369332"/>
          </a:xfrm>
          <a:prstGeom prst="rect">
            <a:avLst/>
          </a:prstGeom>
        </p:spPr>
        <p:txBody>
          <a:bodyPr wrap="none">
            <a:spAutoFit/>
          </a:bodyPr>
          <a:lstStyle/>
          <a:p>
            <a:r>
              <a:rPr lang="ru-RU" b="1" dirty="0">
                <a:latin typeface="Arial" panose="020B0604020202020204" pitchFamily="34" charset="0"/>
                <a:cs typeface="Arial" panose="020B0604020202020204" pitchFamily="34" charset="0"/>
              </a:rPr>
              <a:t>(ТК РФ Статья 353)</a:t>
            </a:r>
            <a:endParaRPr lang="ru-RU" dirty="0">
              <a:latin typeface="Arial" panose="020B0604020202020204" pitchFamily="34" charset="0"/>
              <a:cs typeface="Arial" panose="020B0604020202020204" pitchFamily="34" charset="0"/>
            </a:endParaRPr>
          </a:p>
        </p:txBody>
      </p:sp>
      <p:sp>
        <p:nvSpPr>
          <p:cNvPr id="4" name="Прямоугольник 3"/>
          <p:cNvSpPr/>
          <p:nvPr/>
        </p:nvSpPr>
        <p:spPr>
          <a:xfrm>
            <a:off x="1" y="533933"/>
            <a:ext cx="8244408" cy="646331"/>
          </a:xfrm>
          <a:prstGeom prst="rect">
            <a:avLst/>
          </a:prstGeom>
        </p:spPr>
        <p:txBody>
          <a:bodyPr wrap="square">
            <a:spAutoFit/>
          </a:bodyPr>
          <a:lstStyle/>
          <a:p>
            <a:r>
              <a:rPr lang="ru-RU" b="1" dirty="0">
                <a:latin typeface="Arial" panose="020B0604020202020204" pitchFamily="34" charset="0"/>
                <a:cs typeface="Arial" panose="020B0604020202020204" pitchFamily="34" charset="0"/>
              </a:rPr>
              <a:t>Надзор</a:t>
            </a:r>
            <a:r>
              <a:rPr lang="ru-RU" dirty="0">
                <a:latin typeface="Arial" panose="020B0604020202020204" pitchFamily="34" charset="0"/>
                <a:cs typeface="Arial" panose="020B0604020202020204" pitchFamily="34" charset="0"/>
              </a:rPr>
              <a:t> – это непрерывное наблюдение и проверка</a:t>
            </a:r>
          </a:p>
          <a:p>
            <a:r>
              <a:rPr lang="ru-RU" b="1" dirty="0">
                <a:latin typeface="Arial" panose="020B0604020202020204" pitchFamily="34" charset="0"/>
                <a:cs typeface="Arial" panose="020B0604020202020204" pitchFamily="34" charset="0"/>
              </a:rPr>
              <a:t>Контроль</a:t>
            </a:r>
            <a:r>
              <a:rPr lang="ru-RU" dirty="0">
                <a:latin typeface="Arial" panose="020B0604020202020204" pitchFamily="34" charset="0"/>
                <a:cs typeface="Arial" panose="020B0604020202020204" pitchFamily="34" charset="0"/>
              </a:rPr>
              <a:t> – прерываемое, периодическое наблюдение или проверка</a:t>
            </a:r>
          </a:p>
        </p:txBody>
      </p:sp>
      <p:sp>
        <p:nvSpPr>
          <p:cNvPr id="5" name="Прямоугольник 4"/>
          <p:cNvSpPr/>
          <p:nvPr/>
        </p:nvSpPr>
        <p:spPr>
          <a:xfrm>
            <a:off x="5656379" y="6375307"/>
            <a:ext cx="3456384" cy="369332"/>
          </a:xfrm>
          <a:prstGeom prst="rect">
            <a:avLst/>
          </a:prstGeom>
        </p:spPr>
        <p:txBody>
          <a:bodyPr wrap="square">
            <a:spAutoFit/>
          </a:bodyPr>
          <a:lstStyle/>
          <a:p>
            <a:r>
              <a:rPr lang="ru-RU" b="1" dirty="0">
                <a:latin typeface="Arial" panose="020B0604020202020204" pitchFamily="34" charset="0"/>
                <a:cs typeface="Arial" panose="020B0604020202020204" pitchFamily="34" charset="0"/>
              </a:rPr>
              <a:t>Конституция РФ  Статье 10</a:t>
            </a:r>
          </a:p>
        </p:txBody>
      </p:sp>
      <p:sp>
        <p:nvSpPr>
          <p:cNvPr id="6" name="Прямоугольник 5"/>
          <p:cNvSpPr/>
          <p:nvPr/>
        </p:nvSpPr>
        <p:spPr>
          <a:xfrm>
            <a:off x="174692" y="3645024"/>
            <a:ext cx="8856985" cy="1774845"/>
          </a:xfrm>
          <a:prstGeom prst="rect">
            <a:avLst/>
          </a:prstGeom>
        </p:spPr>
        <p:txBody>
          <a:bodyPr wrap="square">
            <a:spAutoFit/>
          </a:bodyPr>
          <a:lstStyle/>
          <a:p>
            <a:r>
              <a:rPr lang="ru-RU" b="1" dirty="0">
                <a:latin typeface="Arial" panose="020B0604020202020204" pitchFamily="34" charset="0"/>
                <a:cs typeface="Arial" panose="020B0604020202020204" pitchFamily="34" charset="0"/>
              </a:rPr>
              <a:t>Государственный контроль</a:t>
            </a:r>
            <a:r>
              <a:rPr lang="ru-RU" dirty="0">
                <a:latin typeface="Arial" panose="020B0604020202020204" pitchFamily="34" charset="0"/>
                <a:cs typeface="Arial" panose="020B0604020202020204" pitchFamily="34" charset="0"/>
              </a:rPr>
              <a:t> можно разделить на:</a:t>
            </a:r>
          </a:p>
          <a:p>
            <a:r>
              <a:rPr lang="ru-RU" sz="800" dirty="0">
                <a:latin typeface="Arial" panose="020B0604020202020204" pitchFamily="34" charset="0"/>
                <a:cs typeface="Arial" panose="020B0604020202020204" pitchFamily="34" charset="0"/>
              </a:rPr>
              <a:t> </a:t>
            </a:r>
          </a:p>
          <a:p>
            <a:pPr marL="285750" indent="-285750">
              <a:lnSpc>
                <a:spcPts val="2460"/>
              </a:lnSpc>
              <a:buFont typeface="Arial" panose="020B0604020202020204" pitchFamily="34" charset="0"/>
              <a:buChar char="•"/>
            </a:pPr>
            <a:r>
              <a:rPr lang="ru-RU" dirty="0">
                <a:latin typeface="Arial" panose="020B0604020202020204" pitchFamily="34" charset="0"/>
                <a:cs typeface="Arial" panose="020B0604020202020204" pitchFamily="34" charset="0"/>
              </a:rPr>
              <a:t>президентский контроль, </a:t>
            </a:r>
          </a:p>
          <a:p>
            <a:pPr marL="285750" indent="-285750">
              <a:lnSpc>
                <a:spcPts val="2460"/>
              </a:lnSpc>
              <a:buFont typeface="Arial" panose="020B0604020202020204" pitchFamily="34" charset="0"/>
              <a:buChar char="•"/>
            </a:pPr>
            <a:r>
              <a:rPr lang="ru-RU" dirty="0">
                <a:latin typeface="Arial" panose="020B0604020202020204" pitchFamily="34" charset="0"/>
                <a:cs typeface="Arial" panose="020B0604020202020204" pitchFamily="34" charset="0"/>
              </a:rPr>
              <a:t>парламентский контроль, </a:t>
            </a:r>
          </a:p>
          <a:p>
            <a:pPr marL="285750" indent="-285750">
              <a:lnSpc>
                <a:spcPts val="2460"/>
              </a:lnSpc>
              <a:buFont typeface="Arial" panose="020B0604020202020204" pitchFamily="34" charset="0"/>
              <a:buChar char="•"/>
            </a:pPr>
            <a:r>
              <a:rPr lang="ru-RU" dirty="0">
                <a:latin typeface="Arial" panose="020B0604020202020204" pitchFamily="34" charset="0"/>
                <a:cs typeface="Arial" panose="020B0604020202020204" pitchFamily="34" charset="0"/>
              </a:rPr>
              <a:t>контроль органов исполнительной власти, </a:t>
            </a:r>
          </a:p>
          <a:p>
            <a:pPr marL="285750" indent="-285750">
              <a:lnSpc>
                <a:spcPts val="2460"/>
              </a:lnSpc>
              <a:buFont typeface="Arial" panose="020B0604020202020204" pitchFamily="34" charset="0"/>
              <a:buChar char="•"/>
            </a:pPr>
            <a:r>
              <a:rPr lang="ru-RU" dirty="0">
                <a:latin typeface="Arial" panose="020B0604020202020204" pitchFamily="34" charset="0"/>
                <a:cs typeface="Arial" panose="020B0604020202020204" pitchFamily="34" charset="0"/>
              </a:rPr>
              <a:t>контроль органов судебной власти.</a:t>
            </a:r>
          </a:p>
        </p:txBody>
      </p:sp>
      <p:sp>
        <p:nvSpPr>
          <p:cNvPr id="7" name="Прямоугольник 6"/>
          <p:cNvSpPr/>
          <p:nvPr/>
        </p:nvSpPr>
        <p:spPr>
          <a:xfrm>
            <a:off x="143506" y="1180264"/>
            <a:ext cx="8856985" cy="646331"/>
          </a:xfrm>
          <a:prstGeom prst="rect">
            <a:avLst/>
          </a:prstGeom>
        </p:spPr>
        <p:txBody>
          <a:bodyPr wrap="square">
            <a:spAutoFit/>
          </a:bodyPr>
          <a:lstStyle/>
          <a:p>
            <a:r>
              <a:rPr lang="ru-RU" dirty="0">
                <a:latin typeface="Arial" panose="020B0604020202020204" pitchFamily="34" charset="0"/>
                <a:cs typeface="Arial" panose="020B0604020202020204" pitchFamily="34" charset="0"/>
              </a:rPr>
              <a:t>Государственный контроль - это деятельность государства в лице уполномоченных им органов</a:t>
            </a:r>
          </a:p>
        </p:txBody>
      </p:sp>
      <p:sp>
        <p:nvSpPr>
          <p:cNvPr id="8" name="Прямоугольник 7"/>
          <p:cNvSpPr/>
          <p:nvPr/>
        </p:nvSpPr>
        <p:spPr>
          <a:xfrm>
            <a:off x="143506" y="5448395"/>
            <a:ext cx="9143999" cy="923330"/>
          </a:xfrm>
          <a:prstGeom prst="rect">
            <a:avLst/>
          </a:prstGeom>
        </p:spPr>
        <p:txBody>
          <a:bodyPr wrap="square">
            <a:spAutoFit/>
          </a:bodyPr>
          <a:lstStyle/>
          <a:p>
            <a:r>
              <a:rPr lang="ru-RU" dirty="0">
                <a:latin typeface="Arial" panose="020B0604020202020204" pitchFamily="34" charset="0"/>
                <a:cs typeface="Arial" panose="020B0604020202020204" pitchFamily="34" charset="0"/>
              </a:rPr>
              <a:t>Федеральный государственный контроль (надзор) за соблюдением трудового законодательства и иных нормативных правовых актов, содержащих нормы трудового права, осуществляется </a:t>
            </a:r>
            <a:r>
              <a:rPr lang="ru-RU" b="1" dirty="0">
                <a:solidFill>
                  <a:srgbClr val="FF0000"/>
                </a:solidFill>
                <a:latin typeface="Arial" panose="020B0604020202020204" pitchFamily="34" charset="0"/>
                <a:cs typeface="Arial" panose="020B0604020202020204" pitchFamily="34" charset="0"/>
              </a:rPr>
              <a:t>федеральной инспекцией труда.</a:t>
            </a:r>
          </a:p>
        </p:txBody>
      </p:sp>
      <p:sp>
        <p:nvSpPr>
          <p:cNvPr id="9" name="Прямоугольник 8"/>
          <p:cNvSpPr/>
          <p:nvPr/>
        </p:nvSpPr>
        <p:spPr>
          <a:xfrm>
            <a:off x="87372" y="1845121"/>
            <a:ext cx="8969255" cy="1754326"/>
          </a:xfrm>
          <a:prstGeom prst="rect">
            <a:avLst/>
          </a:prstGeom>
        </p:spPr>
        <p:txBody>
          <a:bodyPr wrap="square">
            <a:spAutoFit/>
          </a:bodyPr>
          <a:lstStyle/>
          <a:p>
            <a:pPr indent="457200"/>
            <a:r>
              <a:rPr lang="ru-RU" dirty="0">
                <a:latin typeface="Arial" panose="020B0604020202020204" pitchFamily="34" charset="0"/>
                <a:cs typeface="Arial" panose="020B0604020202020204" pitchFamily="34" charset="0"/>
              </a:rPr>
              <a:t>Предметом федерального государственного контроля (надзора) за соблюдением трудового законодательства и иных нормативных правовых актов, содержащих нормы трудового права, является соблюдение работодателями требований трудового законодательства, включая законодательство о специальной оценке условий труда, иных нормативных правовых актов, содержащих нормы трудового права.</a:t>
            </a:r>
          </a:p>
        </p:txBody>
      </p:sp>
    </p:spTree>
    <p:extLst>
      <p:ext uri="{BB962C8B-B14F-4D97-AF65-F5344CB8AC3E}">
        <p14:creationId xmlns:p14="http://schemas.microsoft.com/office/powerpoint/2010/main" val="678970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8928992" cy="830997"/>
          </a:xfrm>
          <a:prstGeom prst="rect">
            <a:avLst/>
          </a:prstGeom>
        </p:spPr>
        <p:txBody>
          <a:bodyPr wrap="square">
            <a:spAutoFit/>
          </a:bodyPr>
          <a:lstStyle/>
          <a:p>
            <a:pPr algn="ctr"/>
            <a:r>
              <a:rPr lang="ru-RU" sz="2400" b="1" dirty="0">
                <a:solidFill>
                  <a:srgbClr val="FF0000"/>
                </a:solidFill>
                <a:latin typeface="Arial" panose="020B0604020202020204" pitchFamily="34" charset="0"/>
                <a:cs typeface="Arial" panose="020B0604020202020204" pitchFamily="34" charset="0"/>
              </a:rPr>
              <a:t>Социальное  партнерство  в  сфере  труда (далее - социальное партнерство</a:t>
            </a:r>
            <a:r>
              <a:rPr lang="ru-RU" sz="2400" dirty="0">
                <a:solidFill>
                  <a:srgbClr val="FF0000"/>
                </a:solidFill>
                <a:latin typeface="Arial" panose="020B0604020202020204" pitchFamily="34" charset="0"/>
                <a:cs typeface="Arial" panose="020B0604020202020204" pitchFamily="34" charset="0"/>
              </a:rPr>
              <a:t>) </a:t>
            </a:r>
          </a:p>
        </p:txBody>
      </p:sp>
      <p:sp>
        <p:nvSpPr>
          <p:cNvPr id="3" name="Прямоугольник 2"/>
          <p:cNvSpPr/>
          <p:nvPr/>
        </p:nvSpPr>
        <p:spPr>
          <a:xfrm>
            <a:off x="6644275" y="532130"/>
            <a:ext cx="2212657" cy="369332"/>
          </a:xfrm>
          <a:prstGeom prst="rect">
            <a:avLst/>
          </a:prstGeom>
        </p:spPr>
        <p:txBody>
          <a:bodyPr wrap="none">
            <a:spAutoFit/>
          </a:bodyPr>
          <a:lstStyle/>
          <a:p>
            <a:r>
              <a:rPr lang="ru-RU" b="1" dirty="0"/>
              <a:t>(</a:t>
            </a:r>
            <a:r>
              <a:rPr lang="ru-RU" b="1" dirty="0">
                <a:latin typeface="Arial" panose="020B0604020202020204" pitchFamily="34" charset="0"/>
                <a:cs typeface="Arial" panose="020B0604020202020204" pitchFamily="34" charset="0"/>
              </a:rPr>
              <a:t>ТК РФ Статья 23)</a:t>
            </a:r>
            <a:endParaRPr lang="ru-RU" dirty="0">
              <a:latin typeface="Arial" panose="020B0604020202020204" pitchFamily="34" charset="0"/>
              <a:cs typeface="Arial" panose="020B0604020202020204" pitchFamily="34" charset="0"/>
            </a:endParaRPr>
          </a:p>
        </p:txBody>
      </p:sp>
      <p:sp>
        <p:nvSpPr>
          <p:cNvPr id="4" name="TextBox 3"/>
          <p:cNvSpPr txBox="1"/>
          <p:nvPr/>
        </p:nvSpPr>
        <p:spPr>
          <a:xfrm>
            <a:off x="251520" y="901462"/>
            <a:ext cx="8640960" cy="2031325"/>
          </a:xfrm>
          <a:prstGeom prst="rect">
            <a:avLst/>
          </a:prstGeom>
          <a:noFill/>
        </p:spPr>
        <p:txBody>
          <a:bodyPr wrap="square" rtlCol="0">
            <a:spAutoFit/>
          </a:bodyPr>
          <a:lstStyle/>
          <a:p>
            <a:pPr algn="just"/>
            <a:r>
              <a:rPr lang="ru-RU" dirty="0">
                <a:latin typeface="Arial" panose="020B0604020202020204" pitchFamily="34" charset="0"/>
                <a:cs typeface="Arial" panose="020B0604020202020204" pitchFamily="34" charset="0"/>
              </a:rPr>
              <a:t>Социальное партнерство в сфере труда (далее - социальное партнерство) - система взаимоотношений между работниками (представителями работников), работодателями (представителями работодателей), органами государственной власти, органами местного самоуправления, направленная на обеспечение согласования интересов работников и работодателей по вопросам регулирования трудовых отношений и иных непосредственно связанных с ними отношений.</a:t>
            </a:r>
          </a:p>
        </p:txBody>
      </p:sp>
      <p:sp>
        <p:nvSpPr>
          <p:cNvPr id="7" name="Прямоугольник 6"/>
          <p:cNvSpPr/>
          <p:nvPr/>
        </p:nvSpPr>
        <p:spPr>
          <a:xfrm>
            <a:off x="611560" y="5864205"/>
            <a:ext cx="7920880" cy="923330"/>
          </a:xfrm>
          <a:prstGeom prst="rect">
            <a:avLst/>
          </a:prstGeom>
          <a:ln>
            <a:solidFill>
              <a:srgbClr val="0000FF"/>
            </a:solidFill>
          </a:ln>
        </p:spPr>
        <p:txBody>
          <a:bodyPr wrap="square">
            <a:spAutoFit/>
          </a:bodyPr>
          <a:lstStyle/>
          <a:p>
            <a:pPr algn="ctr"/>
            <a:r>
              <a:rPr lang="ru-RU" dirty="0">
                <a:latin typeface="Arial" panose="020B0604020202020204" pitchFamily="34" charset="0"/>
                <a:cs typeface="Arial" panose="020B0604020202020204" pitchFamily="34" charset="0"/>
              </a:rPr>
              <a:t>федеральный уровень, межрегиональный уровень, региональный уровень, отраслевой уровень, территориальный уровень, локальный уровень</a:t>
            </a:r>
          </a:p>
        </p:txBody>
      </p:sp>
      <p:sp>
        <p:nvSpPr>
          <p:cNvPr id="8" name="Прямоугольник 7"/>
          <p:cNvSpPr/>
          <p:nvPr/>
        </p:nvSpPr>
        <p:spPr>
          <a:xfrm>
            <a:off x="227762" y="2840454"/>
            <a:ext cx="8832492" cy="923330"/>
          </a:xfrm>
          <a:prstGeom prst="rect">
            <a:avLst/>
          </a:prstGeom>
        </p:spPr>
        <p:txBody>
          <a:bodyPr wrap="square">
            <a:spAutoFit/>
          </a:bodyPr>
          <a:lstStyle/>
          <a:p>
            <a:r>
              <a:rPr lang="ru-RU" b="1" dirty="0">
                <a:latin typeface="Arial" panose="020B0604020202020204" pitchFamily="34" charset="0"/>
                <a:cs typeface="Arial" panose="020B0604020202020204" pitchFamily="34" charset="0"/>
              </a:rPr>
              <a:t>Социальное партнерство осуществляется</a:t>
            </a:r>
            <a:r>
              <a:rPr lang="ru-RU" dirty="0">
                <a:latin typeface="Arial" panose="020B0604020202020204" pitchFamily="34" charset="0"/>
                <a:cs typeface="Arial" panose="020B0604020202020204" pitchFamily="34" charset="0"/>
              </a:rPr>
              <a:t> в формах - </a:t>
            </a:r>
            <a:br>
              <a:rPr lang="ru-RU" sz="800" dirty="0">
                <a:latin typeface="Arial" panose="020B0604020202020204" pitchFamily="34" charset="0"/>
                <a:cs typeface="Arial" panose="020B0604020202020204" pitchFamily="34" charset="0"/>
              </a:rPr>
            </a:br>
            <a:r>
              <a:rPr lang="ru-RU" dirty="0">
                <a:latin typeface="Arial" panose="020B0604020202020204" pitchFamily="34" charset="0"/>
                <a:cs typeface="Arial" panose="020B0604020202020204" pitchFamily="34" charset="0"/>
              </a:rPr>
              <a:t>участия работников, их представителей в управлении организацией; в разрешении трудовых споров, регулировании вопросов охраны труда</a:t>
            </a:r>
          </a:p>
        </p:txBody>
      </p:sp>
      <p:sp>
        <p:nvSpPr>
          <p:cNvPr id="5" name="Прямоугольник 4">
            <a:extLst>
              <a:ext uri="{FF2B5EF4-FFF2-40B4-BE49-F238E27FC236}">
                <a16:creationId xmlns:a16="http://schemas.microsoft.com/office/drawing/2014/main" id="{51F70CED-4147-46BD-AB59-598E02C81532}"/>
              </a:ext>
            </a:extLst>
          </p:cNvPr>
          <p:cNvSpPr/>
          <p:nvPr/>
        </p:nvSpPr>
        <p:spPr>
          <a:xfrm>
            <a:off x="283463" y="4456280"/>
            <a:ext cx="8551178" cy="120032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ru-RU" dirty="0">
                <a:solidFill>
                  <a:srgbClr val="222222"/>
                </a:solidFill>
                <a:latin typeface="Tahoma" panose="020B0604030504040204" pitchFamily="34" charset="0"/>
              </a:rPr>
              <a:t>отношения по государственному надзору и контролю за соблюдением трудового законодательства и иных нормативных правовых актов, содержащих нормы трудового права; отношения по разрешению трудовых споров в суде; отношения по обязательному социальному страхованию</a:t>
            </a:r>
            <a:endParaRPr lang="ru-RU" dirty="0"/>
          </a:p>
        </p:txBody>
      </p:sp>
      <p:sp>
        <p:nvSpPr>
          <p:cNvPr id="6" name="TextBox 5">
            <a:extLst>
              <a:ext uri="{FF2B5EF4-FFF2-40B4-BE49-F238E27FC236}">
                <a16:creationId xmlns:a16="http://schemas.microsoft.com/office/drawing/2014/main" id="{FC7D39A3-DACD-4216-800B-8FEC2BB5AB5C}"/>
              </a:ext>
            </a:extLst>
          </p:cNvPr>
          <p:cNvSpPr txBox="1"/>
          <p:nvPr/>
        </p:nvSpPr>
        <p:spPr>
          <a:xfrm>
            <a:off x="263724" y="3740548"/>
            <a:ext cx="6336704" cy="369332"/>
          </a:xfrm>
          <a:prstGeom prst="rect">
            <a:avLst/>
          </a:prstGeom>
          <a:noFill/>
        </p:spPr>
        <p:txBody>
          <a:bodyPr wrap="square" rtlCol="0">
            <a:spAutoFit/>
          </a:bodyPr>
          <a:lstStyle/>
          <a:p>
            <a:r>
              <a:rPr lang="ru-RU" b="1" dirty="0">
                <a:solidFill>
                  <a:srgbClr val="FF0000"/>
                </a:solidFill>
                <a:latin typeface="Arial" panose="020B0604020202020204" pitchFamily="34" charset="0"/>
                <a:cs typeface="Arial" panose="020B0604020202020204" pitchFamily="34" charset="0"/>
              </a:rPr>
              <a:t>Но, не могут регулироваться в договорном порядке</a:t>
            </a:r>
          </a:p>
        </p:txBody>
      </p:sp>
      <p:sp>
        <p:nvSpPr>
          <p:cNvPr id="9" name="Выгнутая вверх стрелка 11">
            <a:extLst>
              <a:ext uri="{FF2B5EF4-FFF2-40B4-BE49-F238E27FC236}">
                <a16:creationId xmlns:a16="http://schemas.microsoft.com/office/drawing/2014/main" id="{ACB71DBA-5E7F-4DF3-8B13-3EE63B67D13E}"/>
              </a:ext>
            </a:extLst>
          </p:cNvPr>
          <p:cNvSpPr/>
          <p:nvPr/>
        </p:nvSpPr>
        <p:spPr>
          <a:xfrm rot="2514203">
            <a:off x="6506393" y="3899068"/>
            <a:ext cx="1063328" cy="374949"/>
          </a:xfrm>
          <a:prstGeom prst="curvedDownArrow">
            <a:avLst/>
          </a:prstGeom>
          <a:solidFill>
            <a:srgbClr val="FF0000"/>
          </a:solidFill>
          <a:ln>
            <a:solidFill>
              <a:srgbClr val="BF09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extLst>
      <p:ext uri="{BB962C8B-B14F-4D97-AF65-F5344CB8AC3E}">
        <p14:creationId xmlns:p14="http://schemas.microsoft.com/office/powerpoint/2010/main" val="639673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8520" y="491211"/>
            <a:ext cx="7195831" cy="6156172"/>
          </a:xfrm>
          <a:prstGeom prst="rect">
            <a:avLst/>
          </a:prstGeom>
        </p:spPr>
        <p:txBody>
          <a:bodyPr wrap="square">
            <a:spAutoFit/>
          </a:bodyPr>
          <a:lstStyle/>
          <a:p>
            <a:pPr marL="285750" indent="-196850">
              <a:lnSpc>
                <a:spcPts val="2460"/>
              </a:lnSpc>
              <a:buFont typeface="Arial" panose="020B0604020202020204" pitchFamily="34" charset="0"/>
              <a:buChar char="•"/>
            </a:pPr>
            <a:r>
              <a:rPr lang="ru-RU" sz="1600" dirty="0">
                <a:latin typeface="Arial" panose="020B0604020202020204" pitchFamily="34" charset="0"/>
                <a:cs typeface="Arial" panose="020B0604020202020204" pitchFamily="34" charset="0"/>
              </a:rPr>
              <a:t>равноправие сторон;</a:t>
            </a:r>
          </a:p>
          <a:p>
            <a:pPr marL="285750" indent="-196850">
              <a:lnSpc>
                <a:spcPts val="2460"/>
              </a:lnSpc>
              <a:buFont typeface="Arial" panose="020B0604020202020204" pitchFamily="34" charset="0"/>
              <a:buChar char="•"/>
            </a:pPr>
            <a:r>
              <a:rPr lang="ru-RU" sz="1600" dirty="0">
                <a:latin typeface="Arial" panose="020B0604020202020204" pitchFamily="34" charset="0"/>
                <a:cs typeface="Arial" panose="020B0604020202020204" pitchFamily="34" charset="0"/>
              </a:rPr>
              <a:t>уважение и учет интересов сторон;</a:t>
            </a:r>
          </a:p>
          <a:p>
            <a:pPr marL="285750" indent="-196850">
              <a:lnSpc>
                <a:spcPts val="2460"/>
              </a:lnSpc>
              <a:buFont typeface="Arial" panose="020B0604020202020204" pitchFamily="34" charset="0"/>
              <a:buChar char="•"/>
            </a:pPr>
            <a:r>
              <a:rPr lang="ru-RU" sz="1600" dirty="0">
                <a:latin typeface="Arial" panose="020B0604020202020204" pitchFamily="34" charset="0"/>
                <a:cs typeface="Arial" panose="020B0604020202020204" pitchFamily="34" charset="0"/>
              </a:rPr>
              <a:t>заинтересованность сторон в участии в договорных</a:t>
            </a:r>
          </a:p>
          <a:p>
            <a:pPr marL="88900">
              <a:lnSpc>
                <a:spcPts val="2460"/>
              </a:lnSpc>
              <a:tabLst>
                <a:tab pos="622300" algn="l"/>
              </a:tabLst>
            </a:pPr>
            <a:r>
              <a:rPr lang="ru-RU" sz="1600" dirty="0">
                <a:latin typeface="Arial" panose="020B0604020202020204" pitchFamily="34" charset="0"/>
                <a:cs typeface="Arial" panose="020B0604020202020204" pitchFamily="34" charset="0"/>
              </a:rPr>
              <a:t>        отношениях;</a:t>
            </a:r>
          </a:p>
          <a:p>
            <a:pPr marL="285750" indent="-196850">
              <a:lnSpc>
                <a:spcPts val="2460"/>
              </a:lnSpc>
              <a:buFont typeface="Arial" panose="020B0604020202020204" pitchFamily="34" charset="0"/>
              <a:buChar char="•"/>
            </a:pPr>
            <a:r>
              <a:rPr lang="ru-RU" sz="1600" dirty="0">
                <a:latin typeface="Arial" panose="020B0604020202020204" pitchFamily="34" charset="0"/>
                <a:cs typeface="Arial" panose="020B0604020202020204" pitchFamily="34" charset="0"/>
              </a:rPr>
              <a:t>содействие государства в укреплении и развитии соц.</a:t>
            </a:r>
          </a:p>
          <a:p>
            <a:pPr marL="88900">
              <a:lnSpc>
                <a:spcPts val="2460"/>
              </a:lnSpc>
            </a:pPr>
            <a:r>
              <a:rPr lang="ru-RU" sz="1600" dirty="0">
                <a:latin typeface="Arial" panose="020B0604020202020204" pitchFamily="34" charset="0"/>
                <a:cs typeface="Arial" panose="020B0604020202020204" pitchFamily="34" charset="0"/>
              </a:rPr>
              <a:t>        партнерства на демократической основе;</a:t>
            </a:r>
          </a:p>
          <a:p>
            <a:pPr marL="285750" indent="-196850">
              <a:lnSpc>
                <a:spcPts val="2460"/>
              </a:lnSpc>
              <a:buFont typeface="Arial" panose="020B0604020202020204" pitchFamily="34" charset="0"/>
              <a:buChar char="•"/>
            </a:pPr>
            <a:r>
              <a:rPr lang="ru-RU" sz="1600" dirty="0">
                <a:latin typeface="Arial" panose="020B0604020202020204" pitchFamily="34" charset="0"/>
                <a:cs typeface="Arial" panose="020B0604020202020204" pitchFamily="34" charset="0"/>
              </a:rPr>
              <a:t>соблюдение сторонами и их представителями трудового</a:t>
            </a:r>
          </a:p>
          <a:p>
            <a:pPr marL="88900">
              <a:lnSpc>
                <a:spcPts val="2460"/>
              </a:lnSpc>
            </a:pPr>
            <a:r>
              <a:rPr lang="ru-RU" sz="1600" dirty="0">
                <a:latin typeface="Arial" panose="020B0604020202020204" pitchFamily="34" charset="0"/>
                <a:cs typeface="Arial" panose="020B0604020202020204" pitchFamily="34" charset="0"/>
              </a:rPr>
              <a:t>        законодательства и иных нормативных правовых актов.</a:t>
            </a:r>
          </a:p>
          <a:p>
            <a:pPr marL="88900">
              <a:lnSpc>
                <a:spcPts val="2460"/>
              </a:lnSpc>
            </a:pPr>
            <a:r>
              <a:rPr lang="ru-RU" sz="1600" dirty="0">
                <a:latin typeface="Arial" panose="020B0604020202020204" pitchFamily="34" charset="0"/>
                <a:cs typeface="Arial" panose="020B0604020202020204" pitchFamily="34" charset="0"/>
              </a:rPr>
              <a:t>        содержащих нормы трудового права;</a:t>
            </a:r>
          </a:p>
          <a:p>
            <a:pPr marL="285750" indent="-196850">
              <a:lnSpc>
                <a:spcPts val="2460"/>
              </a:lnSpc>
              <a:buFont typeface="Arial" panose="020B0604020202020204" pitchFamily="34" charset="0"/>
              <a:buChar char="•"/>
            </a:pPr>
            <a:r>
              <a:rPr lang="ru-RU" sz="1600" dirty="0">
                <a:latin typeface="Arial" panose="020B0604020202020204" pitchFamily="34" charset="0"/>
                <a:cs typeface="Arial" panose="020B0604020202020204" pitchFamily="34" charset="0"/>
              </a:rPr>
              <a:t>полномочность представителей сторон;</a:t>
            </a:r>
          </a:p>
          <a:p>
            <a:pPr marL="285750" indent="-196850">
              <a:lnSpc>
                <a:spcPts val="2460"/>
              </a:lnSpc>
              <a:buFont typeface="Arial" panose="020B0604020202020204" pitchFamily="34" charset="0"/>
              <a:buChar char="•"/>
            </a:pPr>
            <a:r>
              <a:rPr lang="ru-RU" sz="1600" dirty="0">
                <a:latin typeface="Arial" panose="020B0604020202020204" pitchFamily="34" charset="0"/>
                <a:cs typeface="Arial" panose="020B0604020202020204" pitchFamily="34" charset="0"/>
              </a:rPr>
              <a:t>свобода выбора при обсуждении вопросов, трудового права;</a:t>
            </a:r>
          </a:p>
          <a:p>
            <a:pPr marL="285750" indent="-196850">
              <a:lnSpc>
                <a:spcPts val="2460"/>
              </a:lnSpc>
              <a:buFont typeface="Arial" panose="020B0604020202020204" pitchFamily="34" charset="0"/>
              <a:buChar char="•"/>
            </a:pPr>
            <a:r>
              <a:rPr lang="ru-RU" sz="1600" dirty="0">
                <a:latin typeface="Arial" panose="020B0604020202020204" pitchFamily="34" charset="0"/>
                <a:cs typeface="Arial" panose="020B0604020202020204" pitchFamily="34" charset="0"/>
              </a:rPr>
              <a:t>добровольность принятия сторонами на себя обязательств;</a:t>
            </a:r>
          </a:p>
          <a:p>
            <a:pPr marL="285750" indent="-196850">
              <a:lnSpc>
                <a:spcPts val="2460"/>
              </a:lnSpc>
              <a:buFont typeface="Arial" panose="020B0604020202020204" pitchFamily="34" charset="0"/>
              <a:buChar char="•"/>
            </a:pPr>
            <a:r>
              <a:rPr lang="ru-RU" sz="1600" dirty="0">
                <a:latin typeface="Arial" panose="020B0604020202020204" pitchFamily="34" charset="0"/>
                <a:cs typeface="Arial" panose="020B0604020202020204" pitchFamily="34" charset="0"/>
              </a:rPr>
              <a:t>реальность обязательств, принимаемых на себя сторонами;</a:t>
            </a:r>
          </a:p>
          <a:p>
            <a:pPr marL="285750" indent="-196850">
              <a:lnSpc>
                <a:spcPts val="2460"/>
              </a:lnSpc>
              <a:buFont typeface="Arial" panose="020B0604020202020204" pitchFamily="34" charset="0"/>
              <a:buChar char="•"/>
            </a:pPr>
            <a:r>
              <a:rPr lang="ru-RU" sz="1600" dirty="0">
                <a:latin typeface="Arial" panose="020B0604020202020204" pitchFamily="34" charset="0"/>
                <a:cs typeface="Arial" panose="020B0604020202020204" pitchFamily="34" charset="0"/>
              </a:rPr>
              <a:t>обязательность выполнения коллективных договоров,</a:t>
            </a:r>
          </a:p>
          <a:p>
            <a:pPr marL="88900">
              <a:lnSpc>
                <a:spcPts val="2460"/>
              </a:lnSpc>
              <a:tabLst>
                <a:tab pos="622300" algn="l"/>
              </a:tabLst>
            </a:pPr>
            <a:r>
              <a:rPr lang="ru-RU" sz="1600" dirty="0">
                <a:latin typeface="Arial" panose="020B0604020202020204" pitchFamily="34" charset="0"/>
                <a:cs typeface="Arial" panose="020B0604020202020204" pitchFamily="34" charset="0"/>
              </a:rPr>
              <a:t>        соглашений;</a:t>
            </a:r>
          </a:p>
          <a:p>
            <a:pPr marL="285750" indent="-196850">
              <a:lnSpc>
                <a:spcPts val="2460"/>
              </a:lnSpc>
              <a:buFont typeface="Arial" panose="020B0604020202020204" pitchFamily="34" charset="0"/>
              <a:buChar char="•"/>
            </a:pPr>
            <a:r>
              <a:rPr lang="ru-RU" sz="1600" dirty="0">
                <a:latin typeface="Arial" panose="020B0604020202020204" pitchFamily="34" charset="0"/>
                <a:cs typeface="Arial" panose="020B0604020202020204" pitchFamily="34" charset="0"/>
              </a:rPr>
              <a:t>контроль за выполнением принятых коллективных договоров, </a:t>
            </a:r>
          </a:p>
          <a:p>
            <a:pPr marL="88900">
              <a:lnSpc>
                <a:spcPts val="2460"/>
              </a:lnSpc>
            </a:pPr>
            <a:r>
              <a:rPr lang="ru-RU" sz="1600" dirty="0">
                <a:latin typeface="Arial" panose="020B0604020202020204" pitchFamily="34" charset="0"/>
                <a:cs typeface="Arial" panose="020B0604020202020204" pitchFamily="34" charset="0"/>
              </a:rPr>
              <a:t>        соглашений;</a:t>
            </a:r>
          </a:p>
          <a:p>
            <a:pPr marL="285750" indent="-196850">
              <a:lnSpc>
                <a:spcPts val="2460"/>
              </a:lnSpc>
              <a:buFont typeface="Arial" panose="020B0604020202020204" pitchFamily="34" charset="0"/>
              <a:buChar char="•"/>
            </a:pPr>
            <a:r>
              <a:rPr lang="ru-RU" sz="1600" dirty="0">
                <a:latin typeface="Arial" panose="020B0604020202020204" pitchFamily="34" charset="0"/>
                <a:cs typeface="Arial" panose="020B0604020202020204" pitchFamily="34" charset="0"/>
              </a:rPr>
              <a:t>ответственность сторон, их представителей за невыполнение</a:t>
            </a:r>
          </a:p>
          <a:p>
            <a:pPr marL="285750" indent="-196850">
              <a:lnSpc>
                <a:spcPts val="2460"/>
              </a:lnSpc>
              <a:buFont typeface="Arial" panose="020B0604020202020204" pitchFamily="34" charset="0"/>
              <a:buChar char="•"/>
            </a:pPr>
            <a:r>
              <a:rPr lang="ru-RU" sz="1600" dirty="0">
                <a:latin typeface="Arial" panose="020B0604020202020204" pitchFamily="34" charset="0"/>
                <a:cs typeface="Arial" panose="020B0604020202020204" pitchFamily="34" charset="0"/>
              </a:rPr>
              <a:t> по их вине коллективных договоров, соглашений.</a:t>
            </a:r>
          </a:p>
        </p:txBody>
      </p:sp>
      <p:sp>
        <p:nvSpPr>
          <p:cNvPr id="3" name="Прямоугольник 2"/>
          <p:cNvSpPr/>
          <p:nvPr/>
        </p:nvSpPr>
        <p:spPr>
          <a:xfrm>
            <a:off x="121331" y="29546"/>
            <a:ext cx="8901338" cy="461665"/>
          </a:xfrm>
          <a:prstGeom prst="rect">
            <a:avLst/>
          </a:prstGeom>
        </p:spPr>
        <p:txBody>
          <a:bodyPr wrap="square">
            <a:spAutoFit/>
          </a:bodyPr>
          <a:lstStyle/>
          <a:p>
            <a:pPr algn="ctr"/>
            <a:r>
              <a:rPr lang="ru-RU" sz="2400" b="1" dirty="0">
                <a:solidFill>
                  <a:srgbClr val="FF0000"/>
                </a:solidFill>
                <a:latin typeface="Arial" panose="020B0604020202020204" pitchFamily="34" charset="0"/>
                <a:cs typeface="Arial" panose="020B0604020202020204" pitchFamily="34" charset="0"/>
              </a:rPr>
              <a:t>Основные принципы социального партнерства</a:t>
            </a:r>
            <a:endParaRPr lang="ru-RU" sz="2400" dirty="0">
              <a:solidFill>
                <a:srgbClr val="FF0000"/>
              </a:solidFill>
              <a:latin typeface="Arial" panose="020B0604020202020204" pitchFamily="34" charset="0"/>
              <a:cs typeface="Arial" panose="020B0604020202020204" pitchFamily="34" charset="0"/>
            </a:endParaRPr>
          </a:p>
        </p:txBody>
      </p:sp>
      <p:sp>
        <p:nvSpPr>
          <p:cNvPr id="4" name="Правая фигурная скобка 3">
            <a:extLst>
              <a:ext uri="{FF2B5EF4-FFF2-40B4-BE49-F238E27FC236}">
                <a16:creationId xmlns:a16="http://schemas.microsoft.com/office/drawing/2014/main" id="{93544295-3469-4689-9B8F-C360FC26BAE6}"/>
              </a:ext>
            </a:extLst>
          </p:cNvPr>
          <p:cNvSpPr/>
          <p:nvPr/>
        </p:nvSpPr>
        <p:spPr>
          <a:xfrm>
            <a:off x="5940152" y="692696"/>
            <a:ext cx="648072" cy="5954687"/>
          </a:xfrm>
          <a:prstGeom prst="rightBrace">
            <a:avLst>
              <a:gd name="adj1" fmla="val 43160"/>
              <a:gd name="adj2" fmla="val 47672"/>
            </a:avLst>
          </a:prstGeom>
          <a:ln w="28575">
            <a:solidFill>
              <a:srgbClr val="FF0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ru-RU"/>
          </a:p>
        </p:txBody>
      </p:sp>
      <p:sp>
        <p:nvSpPr>
          <p:cNvPr id="5" name="TextBox 4">
            <a:extLst>
              <a:ext uri="{FF2B5EF4-FFF2-40B4-BE49-F238E27FC236}">
                <a16:creationId xmlns:a16="http://schemas.microsoft.com/office/drawing/2014/main" id="{D18C72A6-398F-4028-BD10-5CE9BAC2B176}"/>
              </a:ext>
            </a:extLst>
          </p:cNvPr>
          <p:cNvSpPr txBox="1"/>
          <p:nvPr/>
        </p:nvSpPr>
        <p:spPr>
          <a:xfrm>
            <a:off x="7081292" y="3090711"/>
            <a:ext cx="2339752" cy="461665"/>
          </a:xfrm>
          <a:prstGeom prst="rect">
            <a:avLst/>
          </a:prstGeom>
          <a:noFill/>
        </p:spPr>
        <p:txBody>
          <a:bodyPr wrap="square" rtlCol="0">
            <a:spAutoFit/>
          </a:bodyPr>
          <a:lstStyle/>
          <a:p>
            <a:r>
              <a:rPr lang="ru-RU" sz="2400" b="1" dirty="0">
                <a:solidFill>
                  <a:srgbClr val="0000FF"/>
                </a:solidFill>
                <a:latin typeface="Arial" panose="020B0604020202020204" pitchFamily="34" charset="0"/>
                <a:cs typeface="Arial" panose="020B0604020202020204" pitchFamily="34" charset="0"/>
              </a:rPr>
              <a:t>Договор</a:t>
            </a:r>
          </a:p>
        </p:txBody>
      </p:sp>
      <p:pic>
        <p:nvPicPr>
          <p:cNvPr id="6" name="Picture 2" descr="Ответственность сторон социального партнерства в сфере труда: понятие и  формы, коллективный договор">
            <a:extLst>
              <a:ext uri="{FF2B5EF4-FFF2-40B4-BE49-F238E27FC236}">
                <a16:creationId xmlns:a16="http://schemas.microsoft.com/office/drawing/2014/main" id="{244C37ED-25F2-4915-9CF8-A504B84F227F}"/>
              </a:ext>
            </a:extLst>
          </p:cNvPr>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19000"/>
                    </a14:imgEffect>
                  </a14:imgLayer>
                </a14:imgProps>
              </a:ext>
              <a:ext uri="{28A0092B-C50C-407E-A947-70E740481C1C}">
                <a14:useLocalDpi xmlns:a14="http://schemas.microsoft.com/office/drawing/2010/main" val="0"/>
              </a:ext>
            </a:extLst>
          </a:blip>
          <a:srcRect/>
          <a:stretch>
            <a:fillRect/>
          </a:stretch>
        </p:blipFill>
        <p:spPr bwMode="auto">
          <a:xfrm>
            <a:off x="6327134" y="3753861"/>
            <a:ext cx="2794189" cy="2182803"/>
          </a:xfrm>
          <a:prstGeom prst="rect">
            <a:avLst/>
          </a:prstGeom>
          <a:noFill/>
          <a:effectLst>
            <a:softEdge rad="1143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97164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764704"/>
          </a:xfrm>
        </p:spPr>
        <p:txBody>
          <a:bodyPr>
            <a:normAutofit fontScale="90000"/>
          </a:bodyPr>
          <a:lstStyle/>
          <a:p>
            <a:r>
              <a:rPr lang="ru-RU" sz="2700" b="1" dirty="0">
                <a:solidFill>
                  <a:srgbClr val="FF0000"/>
                </a:solidFill>
                <a:latin typeface="Arial" panose="020B0604020202020204" pitchFamily="34" charset="0"/>
                <a:cs typeface="Arial" panose="020B0604020202020204" pitchFamily="34" charset="0"/>
              </a:rPr>
              <a:t>Формы  социального  партнерства  в  сфере  труда</a:t>
            </a:r>
            <a:endParaRPr lang="ru-RU" sz="2400" b="1" dirty="0">
              <a:solidFill>
                <a:srgbClr val="FF0000"/>
              </a:solidFill>
              <a:latin typeface="Arial" panose="020B0604020202020204" pitchFamily="34" charset="0"/>
              <a:cs typeface="Arial" panose="020B0604020202020204" pitchFamily="34" charset="0"/>
            </a:endParaRPr>
          </a:p>
        </p:txBody>
      </p:sp>
      <p:sp>
        <p:nvSpPr>
          <p:cNvPr id="3" name="Прямоугольник 2"/>
          <p:cNvSpPr/>
          <p:nvPr/>
        </p:nvSpPr>
        <p:spPr>
          <a:xfrm>
            <a:off x="107504" y="908720"/>
            <a:ext cx="8928992" cy="5598327"/>
          </a:xfrm>
          <a:prstGeom prst="rect">
            <a:avLst/>
          </a:prstGeom>
        </p:spPr>
        <p:txBody>
          <a:bodyPr wrap="square">
            <a:spAutoFit/>
          </a:bodyPr>
          <a:lstStyle/>
          <a:p>
            <a:pPr algn="ctr" fontAlgn="base"/>
            <a:r>
              <a:rPr lang="ru-RU" dirty="0">
                <a:latin typeface="Arial" panose="020B0604020202020204" pitchFamily="34" charset="0"/>
                <a:cs typeface="Arial" panose="020B0604020202020204" pitchFamily="34" charset="0"/>
              </a:rPr>
              <a:t>            Существуют </a:t>
            </a:r>
            <a:r>
              <a:rPr lang="ru-RU" b="1" dirty="0">
                <a:solidFill>
                  <a:srgbClr val="0000FF"/>
                </a:solidFill>
                <a:latin typeface="Arial" panose="020B0604020202020204" pitchFamily="34" charset="0"/>
                <a:cs typeface="Arial" panose="020B0604020202020204" pitchFamily="34" charset="0"/>
              </a:rPr>
              <a:t>формы социального партнерства</a:t>
            </a:r>
            <a:r>
              <a:rPr lang="ru-RU" dirty="0">
                <a:latin typeface="Arial" panose="020B0604020202020204" pitchFamily="34" charset="0"/>
                <a:cs typeface="Arial" panose="020B0604020202020204" pitchFamily="34" charset="0"/>
              </a:rPr>
              <a:t>:         </a:t>
            </a:r>
            <a:r>
              <a:rPr lang="ru-RU" b="1" dirty="0">
                <a:latin typeface="Arial" panose="020B0604020202020204" pitchFamily="34" charset="0"/>
                <a:cs typeface="Arial" panose="020B0604020202020204" pitchFamily="34" charset="0"/>
              </a:rPr>
              <a:t>(ТК РФ Статья 27):</a:t>
            </a:r>
          </a:p>
          <a:p>
            <a:pPr algn="ctr" fontAlgn="base"/>
            <a:endParaRPr lang="ru-RU" b="1" dirty="0">
              <a:latin typeface="Arial" panose="020B0604020202020204" pitchFamily="34" charset="0"/>
              <a:cs typeface="Arial" panose="020B0604020202020204" pitchFamily="34" charset="0"/>
            </a:endParaRPr>
          </a:p>
          <a:p>
            <a:pPr algn="ctr" fontAlgn="base"/>
            <a:endParaRPr lang="ru-RU" b="1" dirty="0">
              <a:latin typeface="Arial" panose="020B0604020202020204" pitchFamily="34" charset="0"/>
              <a:cs typeface="Arial" panose="020B0604020202020204" pitchFamily="34" charset="0"/>
            </a:endParaRPr>
          </a:p>
          <a:p>
            <a:pPr algn="ctr" fontAlgn="base"/>
            <a:endParaRPr lang="ru-RU" b="1" dirty="0">
              <a:latin typeface="Arial" panose="020B0604020202020204" pitchFamily="34" charset="0"/>
              <a:cs typeface="Arial" panose="020B0604020202020204" pitchFamily="34" charset="0"/>
            </a:endParaRPr>
          </a:p>
          <a:p>
            <a:pPr algn="ctr" fontAlgn="base"/>
            <a:endParaRPr lang="ru-RU" b="1" dirty="0">
              <a:latin typeface="Arial" panose="020B0604020202020204" pitchFamily="34" charset="0"/>
              <a:cs typeface="Arial" panose="020B0604020202020204" pitchFamily="34" charset="0"/>
            </a:endParaRPr>
          </a:p>
          <a:p>
            <a:pPr algn="ctr" fontAlgn="base"/>
            <a:endParaRPr lang="ru-RU" b="1" dirty="0">
              <a:latin typeface="Arial" panose="020B0604020202020204" pitchFamily="34" charset="0"/>
              <a:cs typeface="Arial" panose="020B0604020202020204" pitchFamily="34" charset="0"/>
            </a:endParaRPr>
          </a:p>
          <a:p>
            <a:pPr algn="ctr" fontAlgn="base"/>
            <a:endParaRPr lang="ru-RU" b="1" dirty="0">
              <a:latin typeface="Arial" panose="020B0604020202020204" pitchFamily="34" charset="0"/>
              <a:cs typeface="Arial" panose="020B0604020202020204" pitchFamily="34" charset="0"/>
            </a:endParaRPr>
          </a:p>
          <a:p>
            <a:pPr algn="ctr" fontAlgn="base"/>
            <a:endParaRPr lang="ru-RU" b="1" dirty="0">
              <a:latin typeface="Arial" panose="020B0604020202020204" pitchFamily="34" charset="0"/>
              <a:cs typeface="Arial" panose="020B0604020202020204" pitchFamily="34" charset="0"/>
            </a:endParaRPr>
          </a:p>
          <a:p>
            <a:pPr algn="ctr" fontAlgn="base"/>
            <a:endParaRPr lang="ru-RU" b="1" dirty="0">
              <a:latin typeface="Arial" panose="020B0604020202020204" pitchFamily="34" charset="0"/>
              <a:cs typeface="Arial" panose="020B0604020202020204" pitchFamily="34" charset="0"/>
            </a:endParaRPr>
          </a:p>
          <a:p>
            <a:pPr fontAlgn="base"/>
            <a:endParaRPr lang="ru-RU" dirty="0">
              <a:latin typeface="Arial" panose="020B0604020202020204" pitchFamily="34" charset="0"/>
              <a:cs typeface="Arial" panose="020B0604020202020204" pitchFamily="34" charset="0"/>
            </a:endParaRPr>
          </a:p>
          <a:p>
            <a:pPr marL="285750" indent="-285750" fontAlgn="base">
              <a:lnSpc>
                <a:spcPts val="2660"/>
              </a:lnSpc>
              <a:buFont typeface="Arial" panose="020B0604020202020204" pitchFamily="34" charset="0"/>
              <a:buChar char="•"/>
            </a:pPr>
            <a:r>
              <a:rPr lang="ru-RU" b="1" dirty="0">
                <a:latin typeface="Arial" panose="020B0604020202020204" pitchFamily="34" charset="0"/>
                <a:cs typeface="Arial" panose="020B0604020202020204" pitchFamily="34" charset="0"/>
              </a:rPr>
              <a:t>коллективные переговоры </a:t>
            </a:r>
            <a:r>
              <a:rPr lang="ru-RU" dirty="0">
                <a:latin typeface="Arial" panose="020B0604020202020204" pitchFamily="34" charset="0"/>
                <a:cs typeface="Arial" panose="020B0604020202020204" pitchFamily="34" charset="0"/>
              </a:rPr>
              <a:t>по подготовке проектов коллективных</a:t>
            </a:r>
          </a:p>
          <a:p>
            <a:pPr fontAlgn="base">
              <a:lnSpc>
                <a:spcPts val="2660"/>
              </a:lnSpc>
            </a:pPr>
            <a:r>
              <a:rPr lang="ru-RU" dirty="0">
                <a:latin typeface="Arial" panose="020B0604020202020204" pitchFamily="34" charset="0"/>
                <a:cs typeface="Arial" panose="020B0604020202020204" pitchFamily="34" charset="0"/>
              </a:rPr>
              <a:t>                               договоров/соглашений и заключению коллективных договоров; </a:t>
            </a:r>
          </a:p>
          <a:p>
            <a:pPr marL="285750" indent="-285750" fontAlgn="base">
              <a:lnSpc>
                <a:spcPts val="2660"/>
              </a:lnSpc>
              <a:buFont typeface="Arial" panose="020B0604020202020204" pitchFamily="34" charset="0"/>
              <a:buChar char="•"/>
            </a:pPr>
            <a:r>
              <a:rPr lang="ru-RU" b="1" dirty="0">
                <a:latin typeface="Arial" panose="020B0604020202020204" pitchFamily="34" charset="0"/>
                <a:cs typeface="Arial" panose="020B0604020202020204" pitchFamily="34" charset="0"/>
              </a:rPr>
              <a:t>взаимные консультации </a:t>
            </a:r>
            <a:r>
              <a:rPr lang="ru-RU" dirty="0">
                <a:latin typeface="Arial" panose="020B0604020202020204" pitchFamily="34" charset="0"/>
                <a:cs typeface="Arial" panose="020B0604020202020204" pitchFamily="34" charset="0"/>
              </a:rPr>
              <a:t>(переговоры) по вопросам регулирования трудовых</a:t>
            </a:r>
          </a:p>
          <a:p>
            <a:pPr fontAlgn="base">
              <a:lnSpc>
                <a:spcPts val="2660"/>
              </a:lnSpc>
            </a:pPr>
            <a:r>
              <a:rPr lang="ru-RU" dirty="0">
                <a:latin typeface="Arial" panose="020B0604020202020204" pitchFamily="34" charset="0"/>
                <a:cs typeface="Arial" panose="020B0604020202020204" pitchFamily="34" charset="0"/>
              </a:rPr>
              <a:t>                         отношений и иных непосредственно связанных с ними отношений,</a:t>
            </a:r>
          </a:p>
          <a:p>
            <a:pPr fontAlgn="base">
              <a:lnSpc>
                <a:spcPts val="2660"/>
              </a:lnSpc>
            </a:pPr>
            <a:r>
              <a:rPr lang="ru-RU" dirty="0">
                <a:latin typeface="Arial" panose="020B0604020202020204" pitchFamily="34" charset="0"/>
                <a:cs typeface="Arial" panose="020B0604020202020204" pitchFamily="34" charset="0"/>
              </a:rPr>
              <a:t>               обеспечения гарантий и совершенствования трудовых прав работников;</a:t>
            </a:r>
          </a:p>
          <a:p>
            <a:pPr marL="285750" indent="-285750" fontAlgn="base">
              <a:lnSpc>
                <a:spcPts val="2660"/>
              </a:lnSpc>
              <a:buFont typeface="Arial" panose="020B0604020202020204" pitchFamily="34" charset="0"/>
              <a:buChar char="•"/>
            </a:pPr>
            <a:r>
              <a:rPr lang="ru-RU" b="1" dirty="0">
                <a:latin typeface="Arial" panose="020B0604020202020204" pitchFamily="34" charset="0"/>
                <a:cs typeface="Arial" panose="020B0604020202020204" pitchFamily="34" charset="0"/>
              </a:rPr>
              <a:t>участие работников </a:t>
            </a:r>
            <a:r>
              <a:rPr lang="ru-RU" dirty="0">
                <a:latin typeface="Arial" panose="020B0604020202020204" pitchFamily="34" charset="0"/>
                <a:cs typeface="Arial" panose="020B0604020202020204" pitchFamily="34" charset="0"/>
              </a:rPr>
              <a:t>(их представителей) </a:t>
            </a:r>
            <a:r>
              <a:rPr lang="ru-RU" b="1" dirty="0">
                <a:latin typeface="Arial" panose="020B0604020202020204" pitchFamily="34" charset="0"/>
                <a:cs typeface="Arial" panose="020B0604020202020204" pitchFamily="34" charset="0"/>
              </a:rPr>
              <a:t>в управлении организацией;</a:t>
            </a:r>
          </a:p>
          <a:p>
            <a:pPr marL="285750" indent="-285750" fontAlgn="base">
              <a:lnSpc>
                <a:spcPts val="2660"/>
              </a:lnSpc>
              <a:buFont typeface="Arial" panose="020B0604020202020204" pitchFamily="34" charset="0"/>
              <a:buChar char="•"/>
            </a:pPr>
            <a:r>
              <a:rPr lang="ru-RU" b="1" dirty="0">
                <a:latin typeface="Arial" panose="020B0604020202020204" pitchFamily="34" charset="0"/>
                <a:cs typeface="Arial" panose="020B0604020202020204" pitchFamily="34" charset="0"/>
              </a:rPr>
              <a:t>участие работников разрешении трудовых споров </a:t>
            </a:r>
            <a:r>
              <a:rPr lang="ru-RU" dirty="0">
                <a:latin typeface="Arial" panose="020B0604020202020204" pitchFamily="34" charset="0"/>
                <a:cs typeface="Arial" panose="020B0604020202020204" pitchFamily="34" charset="0"/>
              </a:rPr>
              <a:t>с работодателем;</a:t>
            </a:r>
          </a:p>
          <a:p>
            <a:pPr marL="285750" indent="-285750" fontAlgn="base">
              <a:lnSpc>
                <a:spcPts val="2660"/>
              </a:lnSpc>
              <a:buFont typeface="Arial" panose="020B0604020202020204" pitchFamily="34" charset="0"/>
              <a:buChar char="•"/>
            </a:pPr>
            <a:r>
              <a:rPr lang="ru-RU" b="1" dirty="0">
                <a:latin typeface="Arial" panose="020B0604020202020204" pitchFamily="34" charset="0"/>
                <a:cs typeface="Arial" panose="020B0604020202020204" pitchFamily="34" charset="0"/>
              </a:rPr>
              <a:t>урегулировании вопросов охраны труда</a:t>
            </a:r>
          </a:p>
        </p:txBody>
      </p:sp>
      <p:sp>
        <p:nvSpPr>
          <p:cNvPr id="6" name="TextBox 3">
            <a:extLst>
              <a:ext uri="{FF2B5EF4-FFF2-40B4-BE49-F238E27FC236}">
                <a16:creationId xmlns:a16="http://schemas.microsoft.com/office/drawing/2014/main" id="{DEA61910-9F58-4733-8785-1AA71EF9D70F}"/>
              </a:ext>
            </a:extLst>
          </p:cNvPr>
          <p:cNvSpPr txBox="1"/>
          <p:nvPr/>
        </p:nvSpPr>
        <p:spPr>
          <a:xfrm>
            <a:off x="1943708" y="1683677"/>
            <a:ext cx="5256584" cy="646331"/>
          </a:xfrm>
          <a:prstGeom prst="rect">
            <a:avLst/>
          </a:prstGeom>
          <a:ln>
            <a:solidFill>
              <a:srgbClr val="0000FF"/>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ru-RU"/>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ru-RU" dirty="0">
                <a:latin typeface="Arial" panose="020B0604020202020204" pitchFamily="34" charset="0"/>
                <a:cs typeface="Arial" panose="020B0604020202020204" pitchFamily="34" charset="0"/>
              </a:rPr>
              <a:t>Представителями   работников    являются: профессиональные союзы и их объединения</a:t>
            </a:r>
          </a:p>
        </p:txBody>
      </p:sp>
      <p:sp>
        <p:nvSpPr>
          <p:cNvPr id="8" name="Стрелка вправо с вырезом 8">
            <a:extLst>
              <a:ext uri="{FF2B5EF4-FFF2-40B4-BE49-F238E27FC236}">
                <a16:creationId xmlns:a16="http://schemas.microsoft.com/office/drawing/2014/main" id="{4C78F9A0-CB5B-4DDF-946F-21490F311040}"/>
              </a:ext>
            </a:extLst>
          </p:cNvPr>
          <p:cNvSpPr/>
          <p:nvPr/>
        </p:nvSpPr>
        <p:spPr>
          <a:xfrm rot="5400000">
            <a:off x="4193104" y="2834080"/>
            <a:ext cx="829799" cy="360040"/>
          </a:xfrm>
          <a:prstGeom prst="notch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1296567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1231D5F-71BA-476F-81D0-48CF3472B682}"/>
              </a:ext>
            </a:extLst>
          </p:cNvPr>
          <p:cNvSpPr/>
          <p:nvPr/>
        </p:nvSpPr>
        <p:spPr>
          <a:xfrm>
            <a:off x="1287415" y="25590"/>
            <a:ext cx="6569171" cy="461665"/>
          </a:xfrm>
          <a:prstGeom prst="rect">
            <a:avLst/>
          </a:prstGeom>
        </p:spPr>
        <p:txBody>
          <a:bodyPr wrap="none">
            <a:spAutoFit/>
          </a:bodyPr>
          <a:lstStyle/>
          <a:p>
            <a:r>
              <a:rPr lang="ru-RU" sz="2400" b="1" dirty="0">
                <a:solidFill>
                  <a:srgbClr val="FF0000"/>
                </a:solidFill>
                <a:latin typeface="Arial" panose="020B0604020202020204" pitchFamily="34" charset="0"/>
                <a:cs typeface="Arial" panose="020B0604020202020204" pitchFamily="34" charset="0"/>
              </a:rPr>
              <a:t>Представители работников имеют право </a:t>
            </a:r>
          </a:p>
        </p:txBody>
      </p:sp>
      <p:sp>
        <p:nvSpPr>
          <p:cNvPr id="3" name="Прямоугольник 2">
            <a:extLst>
              <a:ext uri="{FF2B5EF4-FFF2-40B4-BE49-F238E27FC236}">
                <a16:creationId xmlns:a16="http://schemas.microsoft.com/office/drawing/2014/main" id="{6C44D1C0-C698-4938-A82D-31D28133D736}"/>
              </a:ext>
            </a:extLst>
          </p:cNvPr>
          <p:cNvSpPr/>
          <p:nvPr/>
        </p:nvSpPr>
        <p:spPr>
          <a:xfrm>
            <a:off x="251520" y="692696"/>
            <a:ext cx="8712968" cy="5944576"/>
          </a:xfrm>
          <a:prstGeom prst="rect">
            <a:avLst/>
          </a:prstGeom>
        </p:spPr>
        <p:txBody>
          <a:bodyPr wrap="square">
            <a:spAutoFit/>
          </a:bodyPr>
          <a:lstStyle/>
          <a:p>
            <a:pPr marL="285750" indent="-285750">
              <a:lnSpc>
                <a:spcPts val="2660"/>
              </a:lnSpc>
              <a:buFont typeface="Arial" panose="020B0604020202020204" pitchFamily="34" charset="0"/>
              <a:buChar char="•"/>
            </a:pPr>
            <a:r>
              <a:rPr lang="ru-RU" dirty="0">
                <a:latin typeface="Arial" panose="020B0604020202020204" pitchFamily="34" charset="0"/>
                <a:cs typeface="Arial" panose="020B0604020202020204" pitchFamily="34" charset="0"/>
              </a:rPr>
              <a:t>вести кол. переговоры, заключать кол. договоры с работодателем, контролировать их выполнение;</a:t>
            </a:r>
          </a:p>
          <a:p>
            <a:pPr marL="285750" indent="-285750">
              <a:lnSpc>
                <a:spcPts val="2660"/>
              </a:lnSpc>
              <a:buFont typeface="Arial" panose="020B0604020202020204" pitchFamily="34" charset="0"/>
              <a:buChar char="•"/>
            </a:pPr>
            <a:r>
              <a:rPr lang="ru-RU" dirty="0">
                <a:latin typeface="Arial" panose="020B0604020202020204" pitchFamily="34" charset="0"/>
                <a:cs typeface="Arial" panose="020B0604020202020204" pitchFamily="34" charset="0"/>
              </a:rPr>
              <a:t>участвовать в решении вопросов социального и экономического развития организации в случаях, предусмотренных соглашениями и кол. договором;</a:t>
            </a:r>
          </a:p>
          <a:p>
            <a:pPr marL="285750" indent="-285750">
              <a:lnSpc>
                <a:spcPts val="2660"/>
              </a:lnSpc>
              <a:buFont typeface="Arial" panose="020B0604020202020204" pitchFamily="34" charset="0"/>
              <a:buChar char="•"/>
            </a:pPr>
            <a:r>
              <a:rPr lang="ru-RU" dirty="0">
                <a:latin typeface="Arial" panose="020B0604020202020204" pitchFamily="34" charset="0"/>
                <a:cs typeface="Arial" panose="020B0604020202020204" pitchFamily="34" charset="0"/>
              </a:rPr>
              <a:t>участвовать в разработке ЛНА организации в случаях, предусмотренных трудовым законодательством; </a:t>
            </a:r>
          </a:p>
          <a:p>
            <a:pPr marL="285750" indent="-285750">
              <a:lnSpc>
                <a:spcPts val="2660"/>
              </a:lnSpc>
              <a:buFont typeface="Arial" panose="020B0604020202020204" pitchFamily="34" charset="0"/>
              <a:buChar char="•"/>
            </a:pPr>
            <a:r>
              <a:rPr lang="ru-RU" dirty="0">
                <a:latin typeface="Arial" panose="020B0604020202020204" pitchFamily="34" charset="0"/>
                <a:cs typeface="Arial" panose="020B0604020202020204" pitchFamily="34" charset="0"/>
              </a:rPr>
              <a:t>осуществлять общественный контроль за соблюдением в организации трудового законодательства;</a:t>
            </a:r>
          </a:p>
          <a:p>
            <a:pPr marL="285750" indent="-285750">
              <a:lnSpc>
                <a:spcPts val="2660"/>
              </a:lnSpc>
              <a:buFont typeface="Arial" panose="020B0604020202020204" pitchFamily="34" charset="0"/>
              <a:buChar char="•"/>
            </a:pPr>
            <a:r>
              <a:rPr lang="ru-RU" dirty="0">
                <a:latin typeface="Arial" panose="020B0604020202020204" pitchFamily="34" charset="0"/>
                <a:cs typeface="Arial" panose="020B0604020202020204" pitchFamily="34" charset="0"/>
              </a:rPr>
              <a:t>беспрепятственно посещать в установленном порядке рабочие места;</a:t>
            </a:r>
          </a:p>
          <a:p>
            <a:pPr marL="285750" indent="-285750">
              <a:lnSpc>
                <a:spcPts val="2660"/>
              </a:lnSpc>
              <a:buFont typeface="Arial" panose="020B0604020202020204" pitchFamily="34" charset="0"/>
              <a:buChar char="•"/>
            </a:pPr>
            <a:r>
              <a:rPr lang="ru-RU" dirty="0">
                <a:latin typeface="Arial" panose="020B0604020202020204" pitchFamily="34" charset="0"/>
                <a:cs typeface="Arial" panose="020B0604020202020204" pitchFamily="34" charset="0"/>
              </a:rPr>
              <a:t>получать от работодателя необходимые сведения для осуществления общественного контроля;</a:t>
            </a:r>
          </a:p>
          <a:p>
            <a:pPr marL="285750" indent="-285750">
              <a:lnSpc>
                <a:spcPts val="2660"/>
              </a:lnSpc>
              <a:buFont typeface="Arial" panose="020B0604020202020204" pitchFamily="34" charset="0"/>
              <a:buChar char="•"/>
            </a:pPr>
            <a:r>
              <a:rPr lang="ru-RU" dirty="0">
                <a:latin typeface="Arial" panose="020B0604020202020204" pitchFamily="34" charset="0"/>
                <a:cs typeface="Arial" panose="020B0604020202020204" pitchFamily="34" charset="0"/>
              </a:rPr>
              <a:t>выступать в качестве представителя работников в кол. трудовом споре; </a:t>
            </a:r>
          </a:p>
          <a:p>
            <a:pPr marL="285750" indent="-285750">
              <a:lnSpc>
                <a:spcPts val="2660"/>
              </a:lnSpc>
              <a:buFont typeface="Arial" panose="020B0604020202020204" pitchFamily="34" charset="0"/>
              <a:buChar char="•"/>
            </a:pPr>
            <a:r>
              <a:rPr lang="ru-RU" dirty="0">
                <a:latin typeface="Arial" panose="020B0604020202020204" pitchFamily="34" charset="0"/>
                <a:cs typeface="Arial" panose="020B0604020202020204" pitchFamily="34" charset="0"/>
              </a:rPr>
              <a:t>представлять интересы работников в органах по рассмотрению индивид-х трудовых споров, а также выступать в суде истцом;</a:t>
            </a:r>
          </a:p>
          <a:p>
            <a:pPr marL="285750" indent="-285750">
              <a:lnSpc>
                <a:spcPts val="2660"/>
              </a:lnSpc>
              <a:buFont typeface="Arial" panose="020B0604020202020204" pitchFamily="34" charset="0"/>
              <a:buChar char="•"/>
            </a:pPr>
            <a:r>
              <a:rPr lang="ru-RU" dirty="0">
                <a:latin typeface="Arial" panose="020B0604020202020204" pitchFamily="34" charset="0"/>
                <a:cs typeface="Arial" panose="020B0604020202020204" pitchFamily="34" charset="0"/>
              </a:rPr>
              <a:t>обжаловать в суд решения руководителя организации и уполномоченных им лиц, если они противоречат трудовому законодательству; </a:t>
            </a:r>
          </a:p>
          <a:p>
            <a:pPr marL="285750" indent="-285750">
              <a:lnSpc>
                <a:spcPts val="2660"/>
              </a:lnSpc>
              <a:buFont typeface="Arial" panose="020B0604020202020204" pitchFamily="34" charset="0"/>
              <a:buChar char="•"/>
            </a:pPr>
            <a:r>
              <a:rPr lang="ru-RU" dirty="0">
                <a:latin typeface="Arial" panose="020B0604020202020204" pitchFamily="34" charset="0"/>
                <a:cs typeface="Arial" panose="020B0604020202020204" pitchFamily="34" charset="0"/>
              </a:rPr>
              <a:t>объявлять и прекращать забастовку в порядке, предусмотренном законами.</a:t>
            </a:r>
          </a:p>
        </p:txBody>
      </p:sp>
    </p:spTree>
    <p:extLst>
      <p:ext uri="{BB962C8B-B14F-4D97-AF65-F5344CB8AC3E}">
        <p14:creationId xmlns:p14="http://schemas.microsoft.com/office/powerpoint/2010/main" val="71425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3108E3AE-4603-473D-B6D1-3614EC107689}"/>
              </a:ext>
            </a:extLst>
          </p:cNvPr>
          <p:cNvSpPr/>
          <p:nvPr/>
        </p:nvSpPr>
        <p:spPr>
          <a:xfrm>
            <a:off x="611560" y="887859"/>
            <a:ext cx="7920880" cy="923330"/>
          </a:xfrm>
          <a:prstGeom prst="rect">
            <a:avLst/>
          </a:prstGeom>
          <a:ln>
            <a:solidFill>
              <a:srgbClr val="FF0000"/>
            </a:solidFill>
          </a:ln>
        </p:spPr>
        <p:txBody>
          <a:bodyPr wrap="square">
            <a:spAutoFit/>
          </a:bodyPr>
          <a:lstStyle/>
          <a:p>
            <a:pPr algn="ctr"/>
            <a:r>
              <a:rPr lang="ru-RU" dirty="0">
                <a:latin typeface="Arial" panose="020B0604020202020204" pitchFamily="34" charset="0"/>
                <a:cs typeface="Arial" panose="020B0604020202020204" pitchFamily="34" charset="0"/>
              </a:rPr>
              <a:t>федеральный уровень, межрегиональный уровень, региональный уровень, отраслевой уровень, территориальный уровень, локальный уровень</a:t>
            </a:r>
          </a:p>
        </p:txBody>
      </p:sp>
      <p:sp>
        <p:nvSpPr>
          <p:cNvPr id="3" name="Прямоугольник 2">
            <a:extLst>
              <a:ext uri="{FF2B5EF4-FFF2-40B4-BE49-F238E27FC236}">
                <a16:creationId xmlns:a16="http://schemas.microsoft.com/office/drawing/2014/main" id="{2CB8E907-20E3-447C-AE2E-F9E2FDDE7491}"/>
              </a:ext>
            </a:extLst>
          </p:cNvPr>
          <p:cNvSpPr/>
          <p:nvPr/>
        </p:nvSpPr>
        <p:spPr>
          <a:xfrm>
            <a:off x="1547664" y="3355297"/>
            <a:ext cx="5328592" cy="2031325"/>
          </a:xfrm>
          <a:prstGeom prst="rect">
            <a:avLst/>
          </a:prstGeom>
          <a:ln>
            <a:solidFill>
              <a:srgbClr val="0000FF"/>
            </a:solidFill>
          </a:ln>
        </p:spPr>
        <p:txBody>
          <a:bodyPr wrap="square">
            <a:spAutoFit/>
          </a:bodyPr>
          <a:lstStyle/>
          <a:p>
            <a:pPr algn="just"/>
            <a:r>
              <a:rPr lang="ru-RU" b="1" dirty="0">
                <a:solidFill>
                  <a:srgbClr val="333333"/>
                </a:solidFill>
                <a:latin typeface="Didact Gothic"/>
              </a:rPr>
              <a:t>На территориальном уровне </a:t>
            </a:r>
            <a:r>
              <a:rPr lang="ru-RU" dirty="0">
                <a:solidFill>
                  <a:srgbClr val="333333"/>
                </a:solidFill>
                <a:latin typeface="Didact Gothic"/>
              </a:rPr>
              <a:t>могут образовываться трехсторонние комиссии по регулированию социально-трудовых отношений, деятельность которых осуществляется в соответствии с законом, положениями об этих комиссиях, утверждаемыми представительными органами исполнительной государственной власти</a:t>
            </a:r>
            <a:endParaRPr lang="ru-RU" dirty="0"/>
          </a:p>
        </p:txBody>
      </p:sp>
      <p:sp>
        <p:nvSpPr>
          <p:cNvPr id="4" name="Прямоугольник 3">
            <a:extLst>
              <a:ext uri="{FF2B5EF4-FFF2-40B4-BE49-F238E27FC236}">
                <a16:creationId xmlns:a16="http://schemas.microsoft.com/office/drawing/2014/main" id="{A5CCA58D-4111-4483-B688-8256414053C9}"/>
              </a:ext>
            </a:extLst>
          </p:cNvPr>
          <p:cNvSpPr/>
          <p:nvPr/>
        </p:nvSpPr>
        <p:spPr>
          <a:xfrm>
            <a:off x="179512" y="2039608"/>
            <a:ext cx="4572000" cy="1200329"/>
          </a:xfrm>
          <a:prstGeom prst="rect">
            <a:avLst/>
          </a:prstGeom>
          <a:ln>
            <a:solidFill>
              <a:srgbClr val="0000FF"/>
            </a:solidFill>
          </a:ln>
        </p:spPr>
        <p:txBody>
          <a:bodyPr wrap="square">
            <a:spAutoFit/>
          </a:bodyPr>
          <a:lstStyle/>
          <a:p>
            <a:pPr algn="just"/>
            <a:r>
              <a:rPr lang="ru-RU" b="1" dirty="0">
                <a:solidFill>
                  <a:srgbClr val="333333"/>
                </a:solidFill>
                <a:latin typeface="Didact Gothic"/>
              </a:rPr>
              <a:t>На отраслевом уровне </a:t>
            </a:r>
            <a:r>
              <a:rPr lang="ru-RU" dirty="0">
                <a:solidFill>
                  <a:srgbClr val="333333"/>
                </a:solidFill>
                <a:latin typeface="Didact Gothic"/>
              </a:rPr>
              <a:t>могут образовываться комиссии для ведения кол. переговоров, подготовки проектов отраслевых соглашений и их заключения</a:t>
            </a:r>
            <a:endParaRPr lang="ru-RU" dirty="0"/>
          </a:p>
        </p:txBody>
      </p:sp>
      <p:sp>
        <p:nvSpPr>
          <p:cNvPr id="5" name="Прямоугольник 4">
            <a:extLst>
              <a:ext uri="{FF2B5EF4-FFF2-40B4-BE49-F238E27FC236}">
                <a16:creationId xmlns:a16="http://schemas.microsoft.com/office/drawing/2014/main" id="{4057074F-8C84-4DF9-A253-D85648C222BB}"/>
              </a:ext>
            </a:extLst>
          </p:cNvPr>
          <p:cNvSpPr/>
          <p:nvPr/>
        </p:nvSpPr>
        <p:spPr>
          <a:xfrm>
            <a:off x="4355976" y="5479820"/>
            <a:ext cx="4572000" cy="1200329"/>
          </a:xfrm>
          <a:prstGeom prst="rect">
            <a:avLst/>
          </a:prstGeom>
          <a:ln>
            <a:solidFill>
              <a:srgbClr val="0000FF"/>
            </a:solidFill>
          </a:ln>
        </p:spPr>
        <p:txBody>
          <a:bodyPr>
            <a:spAutoFit/>
          </a:bodyPr>
          <a:lstStyle/>
          <a:p>
            <a:pPr algn="just"/>
            <a:r>
              <a:rPr lang="ru-RU" b="1" dirty="0">
                <a:solidFill>
                  <a:srgbClr val="333333"/>
                </a:solidFill>
                <a:latin typeface="Didact Gothic"/>
              </a:rPr>
              <a:t>На уровне организации </a:t>
            </a:r>
            <a:r>
              <a:rPr lang="ru-RU" dirty="0">
                <a:solidFill>
                  <a:srgbClr val="333333"/>
                </a:solidFill>
                <a:latin typeface="Didact Gothic"/>
              </a:rPr>
              <a:t>образовывается комиссия для ведения кол. переговоров, подготовки проекта кол. договора и его заключения</a:t>
            </a:r>
            <a:endParaRPr lang="ru-RU" dirty="0"/>
          </a:p>
        </p:txBody>
      </p:sp>
      <p:sp>
        <p:nvSpPr>
          <p:cNvPr id="6" name="Выгнутая вверх стрелка 11">
            <a:extLst>
              <a:ext uri="{FF2B5EF4-FFF2-40B4-BE49-F238E27FC236}">
                <a16:creationId xmlns:a16="http://schemas.microsoft.com/office/drawing/2014/main" id="{9411ED1F-E8C1-43E3-884F-A625C8EDEFD7}"/>
              </a:ext>
            </a:extLst>
          </p:cNvPr>
          <p:cNvSpPr/>
          <p:nvPr/>
        </p:nvSpPr>
        <p:spPr>
          <a:xfrm rot="2514203">
            <a:off x="4993297" y="2452297"/>
            <a:ext cx="1063328" cy="374949"/>
          </a:xfrm>
          <a:prstGeom prst="curvedDownArrow">
            <a:avLst/>
          </a:prstGeom>
          <a:solidFill>
            <a:srgbClr val="FF0000"/>
          </a:solidFill>
          <a:ln>
            <a:solidFill>
              <a:srgbClr val="BF09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7" name="Выгнутая вверх стрелка 11">
            <a:extLst>
              <a:ext uri="{FF2B5EF4-FFF2-40B4-BE49-F238E27FC236}">
                <a16:creationId xmlns:a16="http://schemas.microsoft.com/office/drawing/2014/main" id="{A4D5F307-B916-4FCC-AE2C-47BED70B8E29}"/>
              </a:ext>
            </a:extLst>
          </p:cNvPr>
          <p:cNvSpPr/>
          <p:nvPr/>
        </p:nvSpPr>
        <p:spPr>
          <a:xfrm rot="2514203">
            <a:off x="7064672" y="4710190"/>
            <a:ext cx="1063328" cy="374949"/>
          </a:xfrm>
          <a:prstGeom prst="curvedDownArrow">
            <a:avLst/>
          </a:prstGeom>
          <a:solidFill>
            <a:srgbClr val="FF0000"/>
          </a:solidFill>
          <a:ln>
            <a:solidFill>
              <a:srgbClr val="BF09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9" name="TextBox 8">
            <a:extLst>
              <a:ext uri="{FF2B5EF4-FFF2-40B4-BE49-F238E27FC236}">
                <a16:creationId xmlns:a16="http://schemas.microsoft.com/office/drawing/2014/main" id="{0402F75D-3F34-48B3-A701-7C4FE1CD0BFF}"/>
              </a:ext>
            </a:extLst>
          </p:cNvPr>
          <p:cNvSpPr txBox="1"/>
          <p:nvPr/>
        </p:nvSpPr>
        <p:spPr>
          <a:xfrm>
            <a:off x="179512" y="56862"/>
            <a:ext cx="8640960" cy="830997"/>
          </a:xfrm>
          <a:prstGeom prst="rect">
            <a:avLst/>
          </a:prstGeom>
          <a:noFill/>
        </p:spPr>
        <p:txBody>
          <a:bodyPr wrap="square" rtlCol="0">
            <a:spAutoFit/>
          </a:bodyPr>
          <a:lstStyle/>
          <a:p>
            <a:pPr algn="ctr"/>
            <a:r>
              <a:rPr lang="ru-RU" sz="2400" b="1" dirty="0">
                <a:solidFill>
                  <a:srgbClr val="FF0000"/>
                </a:solidFill>
                <a:latin typeface="Arial" panose="020B0604020202020204" pitchFamily="34" charset="0"/>
                <a:cs typeface="Arial" panose="020B0604020202020204" pitchFamily="34" charset="0"/>
              </a:rPr>
              <a:t>Территориально-производственный уровень взаимодействия сторон</a:t>
            </a:r>
          </a:p>
        </p:txBody>
      </p:sp>
    </p:spTree>
    <p:extLst>
      <p:ext uri="{BB962C8B-B14F-4D97-AF65-F5344CB8AC3E}">
        <p14:creationId xmlns:p14="http://schemas.microsoft.com/office/powerpoint/2010/main" val="27235694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C5A4C6-BAAF-4CC7-9C01-31C23E5C073B}"/>
              </a:ext>
            </a:extLst>
          </p:cNvPr>
          <p:cNvSpPr txBox="1"/>
          <p:nvPr/>
        </p:nvSpPr>
        <p:spPr>
          <a:xfrm>
            <a:off x="179512" y="34220"/>
            <a:ext cx="8784976" cy="461665"/>
          </a:xfrm>
          <a:prstGeom prst="rect">
            <a:avLst/>
          </a:prstGeom>
          <a:noFill/>
        </p:spPr>
        <p:txBody>
          <a:bodyPr wrap="square" rtlCol="0">
            <a:spAutoFit/>
          </a:bodyPr>
          <a:lstStyle/>
          <a:p>
            <a:pPr algn="ctr"/>
            <a:r>
              <a:rPr lang="ru-RU" sz="2400" b="1" dirty="0">
                <a:solidFill>
                  <a:srgbClr val="FF0000"/>
                </a:solidFill>
                <a:latin typeface="Arial" panose="020B0604020202020204" pitchFamily="34" charset="0"/>
                <a:cs typeface="Arial" panose="020B0604020202020204" pitchFamily="34" charset="0"/>
              </a:rPr>
              <a:t>Гарантии  при  решении  вопросов  трудового  права</a:t>
            </a:r>
          </a:p>
        </p:txBody>
      </p:sp>
      <p:sp>
        <p:nvSpPr>
          <p:cNvPr id="3" name="Прямоугольник 2">
            <a:extLst>
              <a:ext uri="{FF2B5EF4-FFF2-40B4-BE49-F238E27FC236}">
                <a16:creationId xmlns:a16="http://schemas.microsoft.com/office/drawing/2014/main" id="{53E0ABA2-45D5-46D4-A397-60AA4C8F467A}"/>
              </a:ext>
            </a:extLst>
          </p:cNvPr>
          <p:cNvSpPr/>
          <p:nvPr/>
        </p:nvSpPr>
        <p:spPr>
          <a:xfrm>
            <a:off x="102761" y="620688"/>
            <a:ext cx="8938479" cy="5355953"/>
          </a:xfrm>
          <a:prstGeom prst="rect">
            <a:avLst/>
          </a:prstGeom>
        </p:spPr>
        <p:txBody>
          <a:bodyPr wrap="square">
            <a:spAutoFit/>
          </a:bodyPr>
          <a:lstStyle/>
          <a:p>
            <a:pPr indent="457200" algn="just"/>
            <a:r>
              <a:rPr lang="ru-RU" dirty="0">
                <a:solidFill>
                  <a:srgbClr val="333333"/>
                </a:solidFill>
                <a:latin typeface="Arial" panose="020B0604020202020204" pitchFamily="34" charset="0"/>
                <a:cs typeface="Arial" panose="020B0604020202020204" pitchFamily="34" charset="0"/>
              </a:rPr>
              <a:t>Стороны должны предоставлять друг другу не позднее 2 недель со дня получения соответствующего запроса имеющуюся у них информацию, необходимую для ведения кол. переговоров. </a:t>
            </a:r>
          </a:p>
          <a:p>
            <a:pPr indent="457200" algn="just"/>
            <a:r>
              <a:rPr lang="ru-RU" dirty="0">
                <a:solidFill>
                  <a:srgbClr val="333333"/>
                </a:solidFill>
                <a:latin typeface="Arial" panose="020B0604020202020204" pitchFamily="34" charset="0"/>
                <a:cs typeface="Arial" panose="020B0604020202020204" pitchFamily="34" charset="0"/>
              </a:rPr>
              <a:t>Участники кол. переговоров, другие лица, связанные с ведением кол. переговоров, не должны разглашать полученные сведения, если эти сведения относятся к охраняемой законом тайне (государственной, служебной, коммерческой и иной). </a:t>
            </a:r>
          </a:p>
          <a:p>
            <a:pPr algn="just"/>
            <a:r>
              <a:rPr lang="ru-RU" dirty="0">
                <a:solidFill>
                  <a:srgbClr val="333333"/>
                </a:solidFill>
                <a:latin typeface="Arial" panose="020B0604020202020204" pitchFamily="34" charset="0"/>
                <a:cs typeface="Arial" panose="020B0604020202020204" pitchFamily="34" charset="0"/>
              </a:rPr>
              <a:t>Лица, разгласившие указанные сведения, привлекаются к дисциплинарной, административной, гражданско-правовой, уголовной ответственности в порядке, установленном законами.</a:t>
            </a:r>
          </a:p>
          <a:p>
            <a:pPr algn="just"/>
            <a:endParaRPr lang="ru-RU" dirty="0">
              <a:solidFill>
                <a:srgbClr val="333333"/>
              </a:solidFill>
              <a:latin typeface="Arial" panose="020B0604020202020204" pitchFamily="34" charset="0"/>
              <a:cs typeface="Arial" panose="020B0604020202020204" pitchFamily="34" charset="0"/>
            </a:endParaRPr>
          </a:p>
          <a:p>
            <a:pPr indent="457200" algn="just">
              <a:lnSpc>
                <a:spcPts val="2460"/>
              </a:lnSpc>
            </a:pPr>
            <a:r>
              <a:rPr lang="ru-RU" dirty="0">
                <a:latin typeface="Arial" panose="020B0604020202020204" pitchFamily="34" charset="0"/>
                <a:cs typeface="Arial" panose="020B0604020202020204" pitchFamily="34" charset="0"/>
              </a:rPr>
              <a:t>Представители работников, участвующие в кол. переговорах, в период их ведения не могут быть без предварительного согласия органа, уполномочившего их на представительство, подвергнуты дисциплинарному взысканию, переведены на другую работу или уволены по инициативе работодателя, за исключением случаев расторжения ТД за совершение виновных действий в соответствии с которыми ТК, иными законами предусмотрено увольнение с работы.</a:t>
            </a:r>
          </a:p>
        </p:txBody>
      </p:sp>
    </p:spTree>
    <p:extLst>
      <p:ext uri="{BB962C8B-B14F-4D97-AF65-F5344CB8AC3E}">
        <p14:creationId xmlns:p14="http://schemas.microsoft.com/office/powerpoint/2010/main" val="2317123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1143000"/>
          </a:xfrm>
        </p:spPr>
        <p:txBody>
          <a:bodyPr>
            <a:normAutofit/>
          </a:bodyPr>
          <a:lstStyle/>
          <a:p>
            <a:r>
              <a:rPr lang="ru-RU" sz="2400" b="1" dirty="0">
                <a:solidFill>
                  <a:srgbClr val="FF0000"/>
                </a:solidFill>
                <a:latin typeface="Arial" panose="020B0604020202020204" pitchFamily="34" charset="0"/>
                <a:cs typeface="Arial" panose="020B0604020202020204" pitchFamily="34" charset="0"/>
              </a:rPr>
              <a:t>Общие вопросы охраны труда и функционирования</a:t>
            </a:r>
            <a:br>
              <a:rPr lang="ru-RU" sz="2400" dirty="0">
                <a:solidFill>
                  <a:srgbClr val="FF0000"/>
                </a:solidFill>
                <a:latin typeface="Arial" panose="020B0604020202020204" pitchFamily="34" charset="0"/>
                <a:cs typeface="Arial" panose="020B0604020202020204" pitchFamily="34" charset="0"/>
              </a:rPr>
            </a:br>
            <a:r>
              <a:rPr lang="ru-RU" sz="2400" b="1" dirty="0">
                <a:solidFill>
                  <a:srgbClr val="FF0000"/>
                </a:solidFill>
                <a:latin typeface="Arial" panose="020B0604020202020204" pitchFamily="34" charset="0"/>
                <a:cs typeface="Arial" panose="020B0604020202020204" pitchFamily="34" charset="0"/>
              </a:rPr>
              <a:t>системы управления охраной труда </a:t>
            </a:r>
            <a:endParaRPr lang="ru-RU" sz="2400" dirty="0">
              <a:solidFill>
                <a:srgbClr val="FF0000"/>
              </a:solidFill>
              <a:latin typeface="Arial" panose="020B0604020202020204" pitchFamily="34" charset="0"/>
              <a:cs typeface="Arial" panose="020B0604020202020204" pitchFamily="34" charset="0"/>
            </a:endParaRPr>
          </a:p>
        </p:txBody>
      </p:sp>
      <p:sp>
        <p:nvSpPr>
          <p:cNvPr id="3" name="Прямоугольник 2"/>
          <p:cNvSpPr/>
          <p:nvPr/>
        </p:nvSpPr>
        <p:spPr>
          <a:xfrm>
            <a:off x="161764" y="1790617"/>
            <a:ext cx="8712968" cy="400110"/>
          </a:xfrm>
          <a:prstGeom prst="rect">
            <a:avLst/>
          </a:prstGeom>
        </p:spPr>
        <p:txBody>
          <a:bodyPr wrap="square">
            <a:spAutoFit/>
          </a:bodyPr>
          <a:lstStyle/>
          <a:p>
            <a:r>
              <a:rPr lang="ru-RU" sz="2000" b="1" dirty="0">
                <a:latin typeface="Arial" panose="020B0604020202020204" pitchFamily="34" charset="0"/>
                <a:cs typeface="Arial" panose="020B0604020202020204" pitchFamily="34" charset="0"/>
              </a:rPr>
              <a:t>Тема 1. Основы охраны труда в РФ</a:t>
            </a:r>
            <a:endParaRPr lang="ru-RU" sz="2000" dirty="0">
              <a:latin typeface="Arial" panose="020B0604020202020204" pitchFamily="34" charset="0"/>
              <a:cs typeface="Arial" panose="020B0604020202020204" pitchFamily="34" charset="0"/>
            </a:endParaRPr>
          </a:p>
        </p:txBody>
      </p:sp>
      <p:sp>
        <p:nvSpPr>
          <p:cNvPr id="5" name="Прямоугольник 4"/>
          <p:cNvSpPr/>
          <p:nvPr/>
        </p:nvSpPr>
        <p:spPr>
          <a:xfrm>
            <a:off x="0" y="2420888"/>
            <a:ext cx="9036496" cy="1477328"/>
          </a:xfrm>
          <a:prstGeom prst="rect">
            <a:avLst/>
          </a:prstGeom>
        </p:spPr>
        <p:txBody>
          <a:bodyPr wrap="square">
            <a:spAutoFit/>
          </a:bodyPr>
          <a:lstStyle/>
          <a:p>
            <a:r>
              <a:rPr lang="ru-RU" b="1" dirty="0">
                <a:latin typeface="Arial" panose="020B0604020202020204" pitchFamily="34" charset="0"/>
                <a:cs typeface="Arial" panose="020B0604020202020204" pitchFamily="34" charset="0"/>
              </a:rPr>
              <a:t>Цель учебного занятия:  </a:t>
            </a:r>
            <a:r>
              <a:rPr lang="ru-RU" dirty="0">
                <a:latin typeface="Arial" panose="020B0604020202020204" pitchFamily="34" charset="0"/>
                <a:cs typeface="Arial" panose="020B0604020202020204" pitchFamily="34" charset="0"/>
              </a:rPr>
              <a:t>формирование понятий об охране труда, нормативно-правовых актах трудового права. Государственный контроль  и  надзор  за  соблюдением  трудового законодательства. Социальное партнерство в сфере труда </a:t>
            </a:r>
          </a:p>
          <a:p>
            <a:endParaRPr lang="ru-RU" dirty="0"/>
          </a:p>
        </p:txBody>
      </p:sp>
      <p:sp>
        <p:nvSpPr>
          <p:cNvPr id="6" name="Прямоугольник 5"/>
          <p:cNvSpPr/>
          <p:nvPr/>
        </p:nvSpPr>
        <p:spPr>
          <a:xfrm>
            <a:off x="0" y="4246932"/>
            <a:ext cx="9143999" cy="1477328"/>
          </a:xfrm>
          <a:prstGeom prst="rect">
            <a:avLst/>
          </a:prstGeom>
        </p:spPr>
        <p:txBody>
          <a:bodyPr wrap="square">
            <a:spAutoFit/>
          </a:bodyPr>
          <a:lstStyle/>
          <a:p>
            <a:r>
              <a:rPr lang="ru-RU" b="1" dirty="0">
                <a:latin typeface="Arial" panose="020B0604020202020204" pitchFamily="34" charset="0"/>
                <a:cs typeface="Arial" panose="020B0604020202020204" pitchFamily="34" charset="0"/>
              </a:rPr>
              <a:t>Задачи учебного занятия: </a:t>
            </a:r>
            <a:r>
              <a:rPr lang="ru-RU" dirty="0">
                <a:latin typeface="Arial" panose="020B0604020202020204" pitchFamily="34" charset="0"/>
                <a:cs typeface="Arial" panose="020B0604020202020204" pitchFamily="34" charset="0"/>
              </a:rPr>
              <a:t>получить</a:t>
            </a:r>
            <a:r>
              <a:rPr lang="ru-RU" b="1" dirty="0">
                <a:latin typeface="Arial" panose="020B0604020202020204" pitchFamily="34" charset="0"/>
                <a:cs typeface="Arial" panose="020B0604020202020204" pitchFamily="34" charset="0"/>
              </a:rPr>
              <a:t> </a:t>
            </a:r>
            <a:r>
              <a:rPr lang="ru-RU" dirty="0">
                <a:latin typeface="Arial" panose="020B0604020202020204" pitchFamily="34" charset="0"/>
                <a:cs typeface="Arial" panose="020B0604020202020204" pitchFamily="34" charset="0"/>
              </a:rPr>
              <a:t>основные сведения в области мероприятий охраны труда, нормативно-правовых актах трудового права. Государственный контроль  и  надзор  за  соблюдением  трудового законодательства. Социальное партнерство в сфере труда </a:t>
            </a:r>
          </a:p>
          <a:p>
            <a:r>
              <a:rPr lang="ru-RU" dirty="0">
                <a:latin typeface="Arial" panose="020B0604020202020204" pitchFamily="34" charset="0"/>
                <a:cs typeface="Arial" panose="020B0604020202020204" pitchFamily="34" charset="0"/>
              </a:rPr>
              <a:t>  </a:t>
            </a:r>
            <a:endParaRPr lang="ru-RU" dirty="0"/>
          </a:p>
        </p:txBody>
      </p:sp>
    </p:spTree>
    <p:extLst>
      <p:ext uri="{BB962C8B-B14F-4D97-AF65-F5344CB8AC3E}">
        <p14:creationId xmlns:p14="http://schemas.microsoft.com/office/powerpoint/2010/main" val="1275948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548680"/>
          </a:xfrm>
        </p:spPr>
        <p:txBody>
          <a:bodyPr>
            <a:normAutofit/>
          </a:bodyPr>
          <a:lstStyle/>
          <a:p>
            <a:r>
              <a:rPr lang="ru-RU" sz="2400" b="1" dirty="0">
                <a:solidFill>
                  <a:srgbClr val="FF0000"/>
                </a:solidFill>
                <a:latin typeface="Arial" panose="020B0604020202020204" pitchFamily="34" charset="0"/>
                <a:cs typeface="Arial" panose="020B0604020202020204" pitchFamily="34" charset="0"/>
              </a:rPr>
              <a:t>Понятие охраны труда </a:t>
            </a:r>
            <a:endParaRPr lang="ru-RU" sz="2400" dirty="0">
              <a:solidFill>
                <a:srgbClr val="FF0000"/>
              </a:solidFill>
              <a:latin typeface="Arial" panose="020B0604020202020204" pitchFamily="34" charset="0"/>
              <a:cs typeface="Arial" panose="020B0604020202020204" pitchFamily="34" charset="0"/>
            </a:endParaRPr>
          </a:p>
        </p:txBody>
      </p:sp>
      <p:sp>
        <p:nvSpPr>
          <p:cNvPr id="3" name="Прямоугольник 2"/>
          <p:cNvSpPr/>
          <p:nvPr/>
        </p:nvSpPr>
        <p:spPr>
          <a:xfrm>
            <a:off x="131909" y="5085184"/>
            <a:ext cx="8856984" cy="1477328"/>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ru-RU" b="1" dirty="0">
                <a:solidFill>
                  <a:srgbClr val="FF0000"/>
                </a:solidFill>
                <a:latin typeface="Arial" panose="020B0604020202020204" pitchFamily="34" charset="0"/>
                <a:cs typeface="Arial" panose="020B0604020202020204" pitchFamily="34" charset="0"/>
              </a:rPr>
              <a:t>Охрана труда</a:t>
            </a:r>
            <a:r>
              <a:rPr lang="ru-RU" b="1" dirty="0">
                <a:latin typeface="Arial" panose="020B0604020202020204" pitchFamily="34" charset="0"/>
                <a:cs typeface="Arial" panose="020B0604020202020204" pitchFamily="34" charset="0"/>
              </a:rPr>
              <a:t> – </a:t>
            </a:r>
            <a:r>
              <a:rPr lang="ru-RU" dirty="0">
                <a:latin typeface="Arial" panose="020B0604020202020204" pitchFamily="34" charset="0"/>
                <a:cs typeface="Arial" panose="020B0604020202020204" pitchFamily="34" charset="0"/>
              </a:rPr>
              <a:t>это система сохранения жизни и здоровья работников в процессе трудовой деятельности, включающая в себя правовые, социально-экономические, организационно-технические, санитарно-гигиенические, лечебно-профилактические, реабилитационные и иные мероприятия </a:t>
            </a:r>
          </a:p>
          <a:p>
            <a:r>
              <a:rPr lang="ru-RU" dirty="0">
                <a:latin typeface="Arial" panose="020B0604020202020204" pitchFamily="34" charset="0"/>
                <a:cs typeface="Arial" panose="020B0604020202020204" pitchFamily="34" charset="0"/>
              </a:rPr>
              <a:t>                                                                                    (ст. 209 Трудового кодекса РФ)</a:t>
            </a:r>
          </a:p>
        </p:txBody>
      </p:sp>
      <p:sp>
        <p:nvSpPr>
          <p:cNvPr id="5" name="Прямоугольник 4"/>
          <p:cNvSpPr/>
          <p:nvPr/>
        </p:nvSpPr>
        <p:spPr>
          <a:xfrm>
            <a:off x="7524328" y="4509120"/>
            <a:ext cx="1332656" cy="36004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482" y="571684"/>
            <a:ext cx="8859037" cy="43214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1057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476672"/>
          </a:xfrm>
        </p:spPr>
        <p:txBody>
          <a:bodyPr>
            <a:normAutofit/>
          </a:bodyPr>
          <a:lstStyle/>
          <a:p>
            <a:r>
              <a:rPr lang="ru-RU" sz="2400" b="1" dirty="0">
                <a:solidFill>
                  <a:srgbClr val="FF0000"/>
                </a:solidFill>
                <a:latin typeface="Arial" panose="020B0604020202020204" pitchFamily="34" charset="0"/>
                <a:cs typeface="Arial" panose="020B0604020202020204" pitchFamily="34" charset="0"/>
              </a:rPr>
              <a:t>Мероприятия  по  охране  труда</a:t>
            </a:r>
          </a:p>
        </p:txBody>
      </p:sp>
      <p:sp>
        <p:nvSpPr>
          <p:cNvPr id="3" name="Прямоугольник 2"/>
          <p:cNvSpPr/>
          <p:nvPr/>
        </p:nvSpPr>
        <p:spPr>
          <a:xfrm>
            <a:off x="89756" y="548680"/>
            <a:ext cx="8964488" cy="5178341"/>
          </a:xfrm>
          <a:prstGeom prst="rect">
            <a:avLst/>
          </a:prstGeom>
        </p:spPr>
        <p:txBody>
          <a:bodyPr wrap="square">
            <a:spAutoFit/>
          </a:bodyPr>
          <a:lstStyle/>
          <a:p>
            <a:pPr marL="285750" lvl="0" indent="-285750">
              <a:lnSpc>
                <a:spcPts val="2460"/>
              </a:lnSpc>
              <a:buFont typeface="Arial" panose="020B0604020202020204" pitchFamily="34" charset="0"/>
              <a:buChar char="•"/>
            </a:pPr>
            <a:r>
              <a:rPr lang="ru-RU" b="1" dirty="0">
                <a:latin typeface="Arial" panose="020B0604020202020204" pitchFamily="34" charset="0"/>
                <a:cs typeface="Arial" panose="020B0604020202020204" pitchFamily="34" charset="0"/>
              </a:rPr>
              <a:t>Правовые</a:t>
            </a:r>
            <a:r>
              <a:rPr lang="ru-RU" dirty="0">
                <a:latin typeface="Arial" panose="020B0604020202020204" pitchFamily="34" charset="0"/>
                <a:cs typeface="Arial" panose="020B0604020202020204" pitchFamily="34" charset="0"/>
              </a:rPr>
              <a:t> (оформление документации);</a:t>
            </a:r>
          </a:p>
          <a:p>
            <a:pPr marL="285750" lvl="0" indent="-285750">
              <a:lnSpc>
                <a:spcPts val="2460"/>
              </a:lnSpc>
              <a:buFont typeface="Arial" panose="020B0604020202020204" pitchFamily="34" charset="0"/>
              <a:buChar char="•"/>
            </a:pPr>
            <a:r>
              <a:rPr lang="ru-RU" b="1" dirty="0">
                <a:latin typeface="Arial" panose="020B0604020202020204" pitchFamily="34" charset="0"/>
                <a:cs typeface="Arial" panose="020B0604020202020204" pitchFamily="34" charset="0"/>
              </a:rPr>
              <a:t>Социально-экономические</a:t>
            </a:r>
            <a:r>
              <a:rPr lang="ru-RU" dirty="0">
                <a:latin typeface="Arial" panose="020B0604020202020204" pitchFamily="34" charset="0"/>
                <a:cs typeface="Arial" panose="020B0604020202020204" pitchFamily="34" charset="0"/>
              </a:rPr>
              <a:t> (обязательное страхование работников, </a:t>
            </a:r>
          </a:p>
          <a:p>
            <a:pPr lvl="0">
              <a:lnSpc>
                <a:spcPts val="2460"/>
              </a:lnSpc>
            </a:pPr>
            <a:r>
              <a:rPr lang="ru-RU" dirty="0">
                <a:latin typeface="Arial" panose="020B0604020202020204" pitchFamily="34" charset="0"/>
                <a:cs typeface="Arial" panose="020B0604020202020204" pitchFamily="34" charset="0"/>
              </a:rPr>
              <a:t>                                                 выплата компенсаций, предоставление льгот и т. п.);</a:t>
            </a:r>
          </a:p>
          <a:p>
            <a:pPr marL="285750" lvl="0" indent="-285750">
              <a:lnSpc>
                <a:spcPts val="2460"/>
              </a:lnSpc>
              <a:buFont typeface="Arial" panose="020B0604020202020204" pitchFamily="34" charset="0"/>
              <a:buChar char="•"/>
            </a:pPr>
            <a:r>
              <a:rPr lang="ru-RU" b="1" dirty="0">
                <a:latin typeface="Arial" panose="020B0604020202020204" pitchFamily="34" charset="0"/>
                <a:cs typeface="Arial" panose="020B0604020202020204" pitchFamily="34" charset="0"/>
              </a:rPr>
              <a:t>Организационно-технически</a:t>
            </a:r>
            <a:r>
              <a:rPr lang="ru-RU" dirty="0">
                <a:latin typeface="Arial" panose="020B0604020202020204" pitchFamily="34" charset="0"/>
                <a:cs typeface="Arial" panose="020B0604020202020204" pitchFamily="34" charset="0"/>
              </a:rPr>
              <a:t>е (</a:t>
            </a:r>
            <a:r>
              <a:rPr lang="ru-RU" dirty="0" err="1">
                <a:latin typeface="Arial" panose="020B0604020202020204" pitchFamily="34" charset="0"/>
                <a:cs typeface="Arial" panose="020B0604020202020204" pitchFamily="34" charset="0"/>
              </a:rPr>
              <a:t>спецоценка</a:t>
            </a:r>
            <a:r>
              <a:rPr lang="ru-RU" dirty="0">
                <a:latin typeface="Arial" panose="020B0604020202020204" pitchFamily="34" charset="0"/>
                <a:cs typeface="Arial" panose="020B0604020202020204" pitchFamily="34" charset="0"/>
              </a:rPr>
              <a:t> условий труда на рабочих местах,</a:t>
            </a:r>
          </a:p>
          <a:p>
            <a:pPr lvl="0">
              <a:lnSpc>
                <a:spcPts val="2460"/>
              </a:lnSpc>
            </a:pPr>
            <a:r>
              <a:rPr lang="ru-RU" dirty="0">
                <a:latin typeface="Arial" panose="020B0604020202020204" pitchFamily="34" charset="0"/>
                <a:cs typeface="Arial" panose="020B0604020202020204" pitchFamily="34" charset="0"/>
              </a:rPr>
              <a:t>                                                 оптимизация персонала и т. п.);</a:t>
            </a:r>
          </a:p>
          <a:p>
            <a:pPr marL="285750" lvl="0" indent="-285750">
              <a:lnSpc>
                <a:spcPts val="2460"/>
              </a:lnSpc>
              <a:buFont typeface="Arial" panose="020B0604020202020204" pitchFamily="34" charset="0"/>
              <a:buChar char="•"/>
            </a:pPr>
            <a:r>
              <a:rPr lang="ru-RU" b="1" dirty="0">
                <a:latin typeface="Arial" panose="020B0604020202020204" pitchFamily="34" charset="0"/>
                <a:cs typeface="Arial" panose="020B0604020202020204" pitchFamily="34" charset="0"/>
              </a:rPr>
              <a:t>Санитарно-гигиенически</a:t>
            </a:r>
            <a:r>
              <a:rPr lang="ru-RU" dirty="0">
                <a:latin typeface="Arial" panose="020B0604020202020204" pitchFamily="34" charset="0"/>
                <a:cs typeface="Arial" panose="020B0604020202020204" pitchFamily="34" charset="0"/>
              </a:rPr>
              <a:t>е (обеспечение работников спецодеждой, обувью и</a:t>
            </a:r>
          </a:p>
          <a:p>
            <a:pPr lvl="0">
              <a:lnSpc>
                <a:spcPts val="2460"/>
              </a:lnSpc>
            </a:pPr>
            <a:r>
              <a:rPr lang="ru-RU" dirty="0">
                <a:latin typeface="Arial" panose="020B0604020202020204" pitchFamily="34" charset="0"/>
                <a:cs typeface="Arial" panose="020B0604020202020204" pitchFamily="34" charset="0"/>
              </a:rPr>
              <a:t>                                                 иными средствами защиты);</a:t>
            </a:r>
          </a:p>
          <a:p>
            <a:pPr marL="285750" lvl="0" indent="-285750">
              <a:lnSpc>
                <a:spcPts val="2460"/>
              </a:lnSpc>
              <a:buFont typeface="Arial" panose="020B0604020202020204" pitchFamily="34" charset="0"/>
              <a:buChar char="•"/>
            </a:pPr>
            <a:r>
              <a:rPr lang="ru-RU" b="1" dirty="0">
                <a:latin typeface="Arial" panose="020B0604020202020204" pitchFamily="34" charset="0"/>
                <a:cs typeface="Arial" panose="020B0604020202020204" pitchFamily="34" charset="0"/>
              </a:rPr>
              <a:t>Профилактически</a:t>
            </a:r>
            <a:r>
              <a:rPr lang="ru-RU" dirty="0">
                <a:latin typeface="Arial" panose="020B0604020202020204" pitchFamily="34" charset="0"/>
                <a:cs typeface="Arial" panose="020B0604020202020204" pitchFamily="34" charset="0"/>
              </a:rPr>
              <a:t>е (медосмотры, сотрудников, создание системы </a:t>
            </a:r>
          </a:p>
          <a:p>
            <a:pPr lvl="0">
              <a:lnSpc>
                <a:spcPts val="2460"/>
              </a:lnSpc>
            </a:pPr>
            <a:r>
              <a:rPr lang="ru-RU" dirty="0">
                <a:latin typeface="Arial" panose="020B0604020202020204" pitchFamily="34" charset="0"/>
                <a:cs typeface="Arial" panose="020B0604020202020204" pitchFamily="34" charset="0"/>
              </a:rPr>
              <a:t>                                                 спортивного оздоровления работников);</a:t>
            </a:r>
          </a:p>
          <a:p>
            <a:pPr marL="285750" lvl="0" indent="-285750">
              <a:lnSpc>
                <a:spcPts val="2460"/>
              </a:lnSpc>
              <a:buFont typeface="Arial" panose="020B0604020202020204" pitchFamily="34" charset="0"/>
              <a:buChar char="•"/>
            </a:pPr>
            <a:r>
              <a:rPr lang="ru-RU" b="1" dirty="0">
                <a:latin typeface="Arial" panose="020B0604020202020204" pitchFamily="34" charset="0"/>
                <a:cs typeface="Arial" panose="020B0604020202020204" pitchFamily="34" charset="0"/>
              </a:rPr>
              <a:t>Реабилитационные</a:t>
            </a:r>
            <a:r>
              <a:rPr lang="ru-RU" dirty="0">
                <a:latin typeface="Arial" panose="020B0604020202020204" pitchFamily="34" charset="0"/>
                <a:cs typeface="Arial" panose="020B0604020202020204" pitchFamily="34" charset="0"/>
              </a:rPr>
              <a:t> - восстановление здоровья и трудоспособности работников, пострадавших при несчастном случае на производстве и профессиональном заболевании (физиотерапевтические процедуры, занятия</a:t>
            </a:r>
          </a:p>
          <a:p>
            <a:pPr lvl="0">
              <a:lnSpc>
                <a:spcPts val="2460"/>
              </a:lnSpc>
            </a:pPr>
            <a:r>
              <a:rPr lang="ru-RU" dirty="0">
                <a:latin typeface="Arial" panose="020B0604020202020204" pitchFamily="34" charset="0"/>
                <a:cs typeface="Arial" panose="020B0604020202020204" pitchFamily="34" charset="0"/>
              </a:rPr>
              <a:t>                                         с психологом, логопедом, учить пользоваться протезами)</a:t>
            </a:r>
          </a:p>
          <a:p>
            <a:pPr lvl="0">
              <a:lnSpc>
                <a:spcPts val="2460"/>
              </a:lnSpc>
            </a:pPr>
            <a:endParaRPr lang="ru-RU" dirty="0">
              <a:latin typeface="Arial" panose="020B0604020202020204" pitchFamily="34" charset="0"/>
              <a:cs typeface="Arial" panose="020B0604020202020204" pitchFamily="34" charset="0"/>
            </a:endParaRPr>
          </a:p>
          <a:p>
            <a:pPr lvl="0">
              <a:lnSpc>
                <a:spcPts val="2460"/>
              </a:lnSpc>
            </a:pPr>
            <a:endParaRPr lang="ru-RU" dirty="0">
              <a:latin typeface="Arial" panose="020B0604020202020204" pitchFamily="34" charset="0"/>
              <a:cs typeface="Arial" panose="020B0604020202020204" pitchFamily="34" charset="0"/>
            </a:endParaRPr>
          </a:p>
          <a:p>
            <a:pPr lvl="0"/>
            <a:endParaRPr lang="ru-RU" dirty="0">
              <a:latin typeface="Arial" panose="020B0604020202020204" pitchFamily="34" charset="0"/>
              <a:cs typeface="Arial" panose="020B0604020202020204" pitchFamily="34" charset="0"/>
            </a:endParaRPr>
          </a:p>
        </p:txBody>
      </p:sp>
      <p:sp>
        <p:nvSpPr>
          <p:cNvPr id="4" name="Прямоугольник 3"/>
          <p:cNvSpPr/>
          <p:nvPr/>
        </p:nvSpPr>
        <p:spPr>
          <a:xfrm>
            <a:off x="215516" y="5819457"/>
            <a:ext cx="8712968" cy="923330"/>
          </a:xfrm>
          <a:prstGeom prst="rect">
            <a:avLst/>
          </a:prstGeom>
          <a:ln>
            <a:solidFill>
              <a:srgbClr val="0000FF"/>
            </a:solidFill>
          </a:ln>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ru-RU" dirty="0">
                <a:latin typeface="Arial" panose="020B0604020202020204" pitchFamily="34" charset="0"/>
                <a:cs typeface="Arial" panose="020B0604020202020204" pitchFamily="34" charset="0"/>
              </a:rPr>
              <a:t>Таким образом, охрана труда включает в себя комплекс мероприятий, направленных на создание безопасных условий занятости для сотрудников и предприятия в целом</a:t>
            </a:r>
          </a:p>
        </p:txBody>
      </p:sp>
      <p:sp>
        <p:nvSpPr>
          <p:cNvPr id="6" name="Выгнутая вверх стрелка 5"/>
          <p:cNvSpPr/>
          <p:nvPr/>
        </p:nvSpPr>
        <p:spPr>
          <a:xfrm rot="2746269">
            <a:off x="4973219" y="5045712"/>
            <a:ext cx="1137746" cy="344844"/>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extLst>
      <p:ext uri="{BB962C8B-B14F-4D97-AF65-F5344CB8AC3E}">
        <p14:creationId xmlns:p14="http://schemas.microsoft.com/office/powerpoint/2010/main" val="3354736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476672"/>
          </a:xfrm>
        </p:spPr>
        <p:txBody>
          <a:bodyPr>
            <a:normAutofit/>
          </a:bodyPr>
          <a:lstStyle/>
          <a:p>
            <a:r>
              <a:rPr lang="ru-RU" sz="2400" b="1" dirty="0">
                <a:solidFill>
                  <a:srgbClr val="FF0000"/>
                </a:solidFill>
                <a:latin typeface="Arial" panose="020B0604020202020204" pitchFamily="34" charset="0"/>
                <a:cs typeface="Arial" panose="020B0604020202020204" pitchFamily="34" charset="0"/>
              </a:rPr>
              <a:t>Принципы  охраны  труда</a:t>
            </a:r>
          </a:p>
        </p:txBody>
      </p:sp>
      <p:sp>
        <p:nvSpPr>
          <p:cNvPr id="3" name="Прямоугольник 2"/>
          <p:cNvSpPr/>
          <p:nvPr/>
        </p:nvSpPr>
        <p:spPr>
          <a:xfrm>
            <a:off x="143508" y="616343"/>
            <a:ext cx="8856984" cy="4213333"/>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wrap="square">
            <a:spAutoFit/>
          </a:bodyPr>
          <a:lstStyle/>
          <a:p>
            <a:pPr marL="285750" indent="-285750">
              <a:lnSpc>
                <a:spcPts val="2660"/>
              </a:lnSpc>
              <a:buFont typeface="Arial" panose="020B0604020202020204" pitchFamily="34" charset="0"/>
              <a:buChar char="•"/>
            </a:pPr>
            <a:r>
              <a:rPr lang="ru-RU" dirty="0">
                <a:latin typeface="Arial" panose="020B0604020202020204" pitchFamily="34" charset="0"/>
                <a:cs typeface="Arial" panose="020B0604020202020204" pitchFamily="34" charset="0"/>
              </a:rPr>
              <a:t>Обеспечение сохранения жизни, здоровья и трудоспособности работников в процессе трудовой деятельности.</a:t>
            </a:r>
          </a:p>
          <a:p>
            <a:pPr marL="285750" indent="-285750">
              <a:lnSpc>
                <a:spcPts val="2660"/>
              </a:lnSpc>
              <a:buFont typeface="Arial" panose="020B0604020202020204" pitchFamily="34" charset="0"/>
              <a:buChar char="•"/>
            </a:pPr>
            <a:r>
              <a:rPr lang="ru-RU" dirty="0">
                <a:latin typeface="Arial" panose="020B0604020202020204" pitchFamily="34" charset="0"/>
                <a:cs typeface="Arial" panose="020B0604020202020204" pitchFamily="34" charset="0"/>
              </a:rPr>
              <a:t>Социальное партнерство работодателей и работников в сфере охраны труда.</a:t>
            </a:r>
          </a:p>
          <a:p>
            <a:pPr marL="285750" indent="-285750">
              <a:lnSpc>
                <a:spcPts val="2660"/>
              </a:lnSpc>
              <a:buFont typeface="Arial" panose="020B0604020202020204" pitchFamily="34" charset="0"/>
              <a:buChar char="•"/>
            </a:pPr>
            <a:r>
              <a:rPr lang="ru-RU" dirty="0">
                <a:latin typeface="Arial" panose="020B0604020202020204" pitchFamily="34" charset="0"/>
                <a:cs typeface="Arial" panose="020B0604020202020204" pitchFamily="34" charset="0"/>
              </a:rPr>
              <a:t>Гарантии защиты права работников на труд в условиях, соответствующих требованиям охраны труда.</a:t>
            </a:r>
          </a:p>
          <a:p>
            <a:pPr marL="285750" indent="-285750">
              <a:lnSpc>
                <a:spcPts val="2660"/>
              </a:lnSpc>
              <a:buFont typeface="Arial" panose="020B0604020202020204" pitchFamily="34" charset="0"/>
              <a:buChar char="•"/>
            </a:pPr>
            <a:r>
              <a:rPr lang="ru-RU" dirty="0">
                <a:latin typeface="Arial" panose="020B0604020202020204" pitchFamily="34" charset="0"/>
                <a:cs typeface="Arial" panose="020B0604020202020204" pitchFamily="34" charset="0"/>
              </a:rPr>
              <a:t>Определение и выплаты компенсаций за тяжелые работы и ра­боты с вредными и (или) опасными условиями труда.</a:t>
            </a:r>
          </a:p>
          <a:p>
            <a:pPr marL="285750" indent="-285750">
              <a:lnSpc>
                <a:spcPts val="2660"/>
              </a:lnSpc>
              <a:buFont typeface="Arial" panose="020B0604020202020204" pitchFamily="34" charset="0"/>
              <a:buChar char="•"/>
            </a:pPr>
            <a:r>
              <a:rPr lang="ru-RU" dirty="0">
                <a:latin typeface="Arial" panose="020B0604020202020204" pitchFamily="34" charset="0"/>
                <a:cs typeface="Arial" panose="020B0604020202020204" pitchFamily="34" charset="0"/>
              </a:rPr>
              <a:t>Социальное страхование работников от несчастных случаев па производстве и профессиональных заболеваний.</a:t>
            </a:r>
          </a:p>
          <a:p>
            <a:pPr marL="285750" indent="-285750">
              <a:lnSpc>
                <a:spcPts val="2660"/>
              </a:lnSpc>
              <a:buFont typeface="Arial" panose="020B0604020202020204" pitchFamily="34" charset="0"/>
              <a:buChar char="•"/>
            </a:pPr>
            <a:r>
              <a:rPr lang="ru-RU" dirty="0">
                <a:latin typeface="Arial" panose="020B0604020202020204" pitchFamily="34" charset="0"/>
                <a:cs typeface="Arial" panose="020B0604020202020204" pitchFamily="34" charset="0"/>
              </a:rPr>
              <a:t>Медицинская, социальная и профессиональная реабилитация работников, пострадавших от несчастных случаев на производстве и профессиональных заболеваний.</a:t>
            </a:r>
          </a:p>
        </p:txBody>
      </p:sp>
      <p:sp>
        <p:nvSpPr>
          <p:cNvPr id="4" name="Прямоугольник 3"/>
          <p:cNvSpPr/>
          <p:nvPr/>
        </p:nvSpPr>
        <p:spPr>
          <a:xfrm>
            <a:off x="383906" y="6137128"/>
            <a:ext cx="8496944" cy="369332"/>
          </a:xfrm>
          <a:prstGeom prst="rect">
            <a:avLst/>
          </a:prstGeom>
          <a:ln>
            <a:solidFill>
              <a:srgbClr val="0000FF"/>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ru-RU" dirty="0">
                <a:latin typeface="Arial" panose="020B0604020202020204" pitchFamily="34" charset="0"/>
                <a:cs typeface="Arial" panose="020B0604020202020204" pitchFamily="34" charset="0"/>
              </a:rPr>
              <a:t>Реализация  указанных принципов служит гарантом безопасности труда</a:t>
            </a:r>
          </a:p>
        </p:txBody>
      </p:sp>
      <p:sp>
        <p:nvSpPr>
          <p:cNvPr id="5" name="Правая фигурная скобка 4"/>
          <p:cNvSpPr/>
          <p:nvPr/>
        </p:nvSpPr>
        <p:spPr>
          <a:xfrm rot="5400000">
            <a:off x="4357716" y="941634"/>
            <a:ext cx="608588" cy="8388932"/>
          </a:xfrm>
          <a:prstGeom prst="rightBrace">
            <a:avLst>
              <a:gd name="adj1" fmla="val 43160"/>
              <a:gd name="adj2" fmla="val 51237"/>
            </a:avLst>
          </a:prstGeom>
          <a:ln w="28575">
            <a:solidFill>
              <a:srgbClr val="FF0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ru-RU"/>
          </a:p>
        </p:txBody>
      </p:sp>
      <p:sp>
        <p:nvSpPr>
          <p:cNvPr id="6" name="TextBox 5"/>
          <p:cNvSpPr txBox="1"/>
          <p:nvPr/>
        </p:nvSpPr>
        <p:spPr>
          <a:xfrm>
            <a:off x="2104253" y="5452263"/>
            <a:ext cx="4896544" cy="369332"/>
          </a:xfrm>
          <a:prstGeom prst="rect">
            <a:avLst/>
          </a:prstGeom>
          <a:noFill/>
        </p:spPr>
        <p:txBody>
          <a:bodyPr wrap="square" rtlCol="0">
            <a:spAutoFit/>
          </a:bodyPr>
          <a:lstStyle/>
          <a:p>
            <a:pPr algn="ctr"/>
            <a:r>
              <a:rPr lang="ru-RU" b="1" dirty="0">
                <a:solidFill>
                  <a:srgbClr val="FF0000"/>
                </a:solidFill>
                <a:latin typeface="Arial" panose="020B0604020202020204" pitchFamily="34" charset="0"/>
                <a:cs typeface="Arial" panose="020B0604020202020204" pitchFamily="34" charset="0"/>
              </a:rPr>
              <a:t>ОХРАНА  ТРУДА</a:t>
            </a:r>
          </a:p>
        </p:txBody>
      </p:sp>
    </p:spTree>
    <p:extLst>
      <p:ext uri="{BB962C8B-B14F-4D97-AF65-F5344CB8AC3E}">
        <p14:creationId xmlns:p14="http://schemas.microsoft.com/office/powerpoint/2010/main" val="1155776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34082"/>
          </a:xfrm>
        </p:spPr>
        <p:txBody>
          <a:bodyPr>
            <a:normAutofit/>
          </a:bodyPr>
          <a:lstStyle/>
          <a:p>
            <a:r>
              <a:rPr lang="ru-RU" sz="2400" b="1" dirty="0">
                <a:solidFill>
                  <a:srgbClr val="FF0000"/>
                </a:solidFill>
                <a:latin typeface="Arial" panose="020B0604020202020204" pitchFamily="34" charset="0"/>
                <a:cs typeface="Arial" panose="020B0604020202020204" pitchFamily="34" charset="0"/>
              </a:rPr>
              <a:t>Нормативно-правовая база  охраны  труда</a:t>
            </a:r>
            <a:endParaRPr lang="ru-RU" sz="2400" dirty="0">
              <a:solidFill>
                <a:srgbClr val="FF0000"/>
              </a:solidFill>
              <a:latin typeface="Arial" panose="020B0604020202020204" pitchFamily="34" charset="0"/>
              <a:cs typeface="Arial" panose="020B0604020202020204" pitchFamily="34" charset="0"/>
            </a:endParaRPr>
          </a:p>
        </p:txBody>
      </p:sp>
      <p:sp>
        <p:nvSpPr>
          <p:cNvPr id="3" name="Прямоугольник 2"/>
          <p:cNvSpPr/>
          <p:nvPr/>
        </p:nvSpPr>
        <p:spPr>
          <a:xfrm>
            <a:off x="107504" y="548680"/>
            <a:ext cx="8928992" cy="1200329"/>
          </a:xfrm>
          <a:prstGeom prst="rect">
            <a:avLst/>
          </a:prstGeom>
        </p:spPr>
        <p:txBody>
          <a:bodyPr wrap="square">
            <a:spAutoFit/>
          </a:bodyPr>
          <a:lstStyle/>
          <a:p>
            <a:r>
              <a:rPr lang="ru-RU" dirty="0">
                <a:latin typeface="Arial" panose="020B0604020202020204" pitchFamily="34" charset="0"/>
                <a:cs typeface="Arial" panose="020B0604020202020204" pitchFamily="34" charset="0"/>
              </a:rPr>
              <a:t>Трудовое право требуется для регулирования отношений среди работников и работодателей. </a:t>
            </a:r>
          </a:p>
          <a:p>
            <a:pPr algn="ctr"/>
            <a:r>
              <a:rPr lang="ru-RU" dirty="0">
                <a:latin typeface="Arial" panose="020B0604020202020204" pitchFamily="34" charset="0"/>
                <a:cs typeface="Arial" panose="020B0604020202020204" pitchFamily="34" charset="0"/>
              </a:rPr>
              <a:t>Правила, нормы, требования, регламенты, стандарты, инструкции письменно закрепленные в определенных документах</a:t>
            </a:r>
          </a:p>
        </p:txBody>
      </p:sp>
      <p:pic>
        <p:nvPicPr>
          <p:cNvPr id="27650" name="Picture 2"/>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39000"/>
                    </a14:imgEffect>
                    <a14:imgEffect>
                      <a14:brightnessContrast contrast="9000"/>
                    </a14:imgEffect>
                  </a14:imgLayer>
                </a14:imgProps>
              </a:ext>
              <a:ext uri="{28A0092B-C50C-407E-A947-70E740481C1C}">
                <a14:useLocalDpi xmlns:a14="http://schemas.microsoft.com/office/drawing/2010/main" val="0"/>
              </a:ext>
            </a:extLst>
          </a:blip>
          <a:srcRect t="4789"/>
          <a:stretch/>
        </p:blipFill>
        <p:spPr bwMode="auto">
          <a:xfrm>
            <a:off x="36189" y="1749009"/>
            <a:ext cx="5369293" cy="49923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Стрелка вправо с вырезом 8"/>
          <p:cNvSpPr/>
          <p:nvPr/>
        </p:nvSpPr>
        <p:spPr>
          <a:xfrm>
            <a:off x="6228184" y="3814125"/>
            <a:ext cx="576064" cy="288032"/>
          </a:xfrm>
          <a:prstGeom prst="notch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авая фигурная скобка 10"/>
          <p:cNvSpPr/>
          <p:nvPr/>
        </p:nvSpPr>
        <p:spPr>
          <a:xfrm>
            <a:off x="5474515" y="1749009"/>
            <a:ext cx="537645" cy="5040560"/>
          </a:xfrm>
          <a:prstGeom prst="rightBrace">
            <a:avLst>
              <a:gd name="adj1" fmla="val 43160"/>
              <a:gd name="adj2" fmla="val 43462"/>
            </a:avLst>
          </a:prstGeom>
          <a:ln w="28575">
            <a:solidFill>
              <a:srgbClr val="FF0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ru-RU"/>
          </a:p>
        </p:txBody>
      </p:sp>
      <p:sp>
        <p:nvSpPr>
          <p:cNvPr id="10" name="TextBox 9"/>
          <p:cNvSpPr txBox="1"/>
          <p:nvPr/>
        </p:nvSpPr>
        <p:spPr>
          <a:xfrm>
            <a:off x="6897556" y="3140968"/>
            <a:ext cx="2448272" cy="1446550"/>
          </a:xfrm>
          <a:prstGeom prst="rect">
            <a:avLst/>
          </a:prstGeom>
          <a:noFill/>
        </p:spPr>
        <p:txBody>
          <a:bodyPr wrap="square" rtlCol="0">
            <a:spAutoFit/>
          </a:bodyPr>
          <a:lstStyle/>
          <a:p>
            <a:r>
              <a:rPr lang="ru-RU" dirty="0">
                <a:latin typeface="Arial" panose="020B0604020202020204" pitchFamily="34" charset="0"/>
                <a:cs typeface="Arial" panose="020B0604020202020204" pitchFamily="34" charset="0"/>
              </a:rPr>
              <a:t>Рекомендательный</a:t>
            </a:r>
          </a:p>
          <a:p>
            <a:endParaRPr lang="ru-RU" sz="800" dirty="0">
              <a:latin typeface="Arial" panose="020B0604020202020204" pitchFamily="34" charset="0"/>
              <a:cs typeface="Arial" panose="020B0604020202020204" pitchFamily="34" charset="0"/>
            </a:endParaRPr>
          </a:p>
          <a:p>
            <a:pPr algn="ctr"/>
            <a:r>
              <a:rPr lang="ru-RU" dirty="0">
                <a:latin typeface="Arial" panose="020B0604020202020204" pitchFamily="34" charset="0"/>
                <a:cs typeface="Arial" panose="020B0604020202020204" pitchFamily="34" charset="0"/>
              </a:rPr>
              <a:t>или</a:t>
            </a:r>
          </a:p>
          <a:p>
            <a:endParaRPr lang="ru-RU" sz="800" dirty="0">
              <a:latin typeface="Arial" panose="020B0604020202020204" pitchFamily="34" charset="0"/>
              <a:cs typeface="Arial" panose="020B0604020202020204" pitchFamily="34" charset="0"/>
            </a:endParaRPr>
          </a:p>
          <a:p>
            <a:pPr algn="ctr"/>
            <a:r>
              <a:rPr lang="ru-RU" dirty="0">
                <a:latin typeface="Arial" panose="020B0604020202020204" pitchFamily="34" charset="0"/>
                <a:cs typeface="Arial" panose="020B0604020202020204" pitchFamily="34" charset="0"/>
              </a:rPr>
              <a:t>Обязательный характер </a:t>
            </a:r>
          </a:p>
        </p:txBody>
      </p:sp>
    </p:spTree>
    <p:extLst>
      <p:ext uri="{BB962C8B-B14F-4D97-AF65-F5344CB8AC3E}">
        <p14:creationId xmlns:p14="http://schemas.microsoft.com/office/powerpoint/2010/main" val="944219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4" y="0"/>
            <a:ext cx="8229600" cy="476672"/>
          </a:xfrm>
        </p:spPr>
        <p:txBody>
          <a:bodyPr>
            <a:normAutofit/>
          </a:bodyPr>
          <a:lstStyle/>
          <a:p>
            <a:r>
              <a:rPr lang="ru-RU" sz="2400" b="1" dirty="0">
                <a:solidFill>
                  <a:srgbClr val="FF0000"/>
                </a:solidFill>
                <a:latin typeface="Arial" panose="020B0604020202020204" pitchFamily="34" charset="0"/>
                <a:cs typeface="Arial" panose="020B0604020202020204" pitchFamily="34" charset="0"/>
              </a:rPr>
              <a:t>Локальные  нормативные  акты </a:t>
            </a:r>
          </a:p>
        </p:txBody>
      </p:sp>
      <p:sp>
        <p:nvSpPr>
          <p:cNvPr id="3" name="Прямоугольник 2"/>
          <p:cNvSpPr/>
          <p:nvPr/>
        </p:nvSpPr>
        <p:spPr>
          <a:xfrm>
            <a:off x="118457" y="5101010"/>
            <a:ext cx="8918037" cy="1754326"/>
          </a:xfrm>
          <a:prstGeom prst="rect">
            <a:avLst/>
          </a:prstGeom>
        </p:spPr>
        <p:txBody>
          <a:bodyPr wrap="square">
            <a:spAutoFit/>
          </a:bodyPr>
          <a:lstStyle/>
          <a:p>
            <a:r>
              <a:rPr lang="ru-RU" dirty="0">
                <a:latin typeface="Arial" panose="020B0604020202020204" pitchFamily="34" charset="0"/>
                <a:cs typeface="Arial" panose="020B0604020202020204" pitchFamily="34" charset="0"/>
              </a:rPr>
              <a:t>Локальные нормативные акты о труде не должны ухудшать положение работников по сравнению с законами и иными нормативными правовыми актами. </a:t>
            </a:r>
          </a:p>
          <a:p>
            <a:r>
              <a:rPr lang="ru-RU" dirty="0">
                <a:latin typeface="Arial" panose="020B0604020202020204" pitchFamily="34" charset="0"/>
                <a:cs typeface="Arial" panose="020B0604020202020204" pitchFamily="34" charset="0"/>
              </a:rPr>
              <a:t>Каждый нижестоящий в иерархии правовой акт может улучшить положение работников по сравнению с вышестоящим актом, но не может ухудшить его   </a:t>
            </a:r>
          </a:p>
          <a:p>
            <a:pPr algn="r"/>
            <a:r>
              <a:rPr lang="ru-RU" b="1" dirty="0">
                <a:latin typeface="Arial" panose="020B0604020202020204" pitchFamily="34" charset="0"/>
                <a:cs typeface="Arial" panose="020B0604020202020204" pitchFamily="34" charset="0"/>
              </a:rPr>
              <a:t> (ТК  РФ Статья 8)</a:t>
            </a:r>
            <a:endParaRPr lang="ru-RU" b="1" dirty="0"/>
          </a:p>
        </p:txBody>
      </p:sp>
      <p:sp>
        <p:nvSpPr>
          <p:cNvPr id="4" name="Прямоугольник 3"/>
          <p:cNvSpPr/>
          <p:nvPr/>
        </p:nvSpPr>
        <p:spPr>
          <a:xfrm>
            <a:off x="251519" y="404664"/>
            <a:ext cx="8784975" cy="2031325"/>
          </a:xfrm>
          <a:prstGeom prst="rect">
            <a:avLst/>
          </a:prstGeom>
        </p:spPr>
        <p:txBody>
          <a:bodyPr wrap="square">
            <a:spAutoFit/>
          </a:bodyPr>
          <a:lstStyle/>
          <a:p>
            <a:pPr marL="285750" lvl="0" indent="-285750">
              <a:buFont typeface="Arial" panose="020B0604020202020204" pitchFamily="34" charset="0"/>
              <a:buChar char="•"/>
            </a:pPr>
            <a:r>
              <a:rPr lang="ru-RU" dirty="0">
                <a:latin typeface="Arial" panose="020B0604020202020204" pitchFamily="34" charset="0"/>
                <a:cs typeface="Arial" panose="020B0604020202020204" pitchFamily="34" charset="0"/>
              </a:rPr>
              <a:t>штатное расписание</a:t>
            </a:r>
          </a:p>
          <a:p>
            <a:pPr marL="285750" lvl="0" indent="-285750">
              <a:buFont typeface="Arial" panose="020B0604020202020204" pitchFamily="34" charset="0"/>
              <a:buChar char="•"/>
            </a:pPr>
            <a:r>
              <a:rPr lang="ru-RU" dirty="0">
                <a:latin typeface="Arial" panose="020B0604020202020204" pitchFamily="34" charset="0"/>
                <a:cs typeface="Arial" panose="020B0604020202020204" pitchFamily="34" charset="0"/>
              </a:rPr>
              <a:t>правила внутреннего трудового распорядка</a:t>
            </a:r>
          </a:p>
          <a:p>
            <a:pPr marL="285750" lvl="0" indent="-285750">
              <a:buFont typeface="Arial" panose="020B0604020202020204" pitchFamily="34" charset="0"/>
              <a:buChar char="•"/>
            </a:pPr>
            <a:r>
              <a:rPr lang="ru-RU" dirty="0">
                <a:latin typeface="Arial" panose="020B0604020202020204" pitchFamily="34" charset="0"/>
                <a:cs typeface="Arial" panose="020B0604020202020204" pitchFamily="34" charset="0"/>
              </a:rPr>
              <a:t>график отпусков</a:t>
            </a:r>
          </a:p>
          <a:p>
            <a:pPr marL="285750" lvl="0" indent="-285750">
              <a:buFont typeface="Arial" panose="020B0604020202020204" pitchFamily="34" charset="0"/>
              <a:buChar char="•"/>
            </a:pPr>
            <a:r>
              <a:rPr lang="ru-RU" dirty="0">
                <a:latin typeface="Arial" panose="020B0604020202020204" pitchFamily="34" charset="0"/>
                <a:cs typeface="Arial" panose="020B0604020202020204" pitchFamily="34" charset="0"/>
              </a:rPr>
              <a:t>положение об оплате труда</a:t>
            </a:r>
          </a:p>
          <a:p>
            <a:pPr marL="285750" lvl="0" indent="-285750">
              <a:buFont typeface="Arial" panose="020B0604020202020204" pitchFamily="34" charset="0"/>
              <a:buChar char="•"/>
            </a:pPr>
            <a:r>
              <a:rPr lang="ru-RU" dirty="0">
                <a:latin typeface="Arial" panose="020B0604020202020204" pitchFamily="34" charset="0"/>
                <a:cs typeface="Arial" panose="020B0604020202020204" pitchFamily="34" charset="0"/>
              </a:rPr>
              <a:t>положение о направлении работников в служебные командировки</a:t>
            </a:r>
          </a:p>
          <a:p>
            <a:pPr marL="285750" lvl="0" indent="-285750">
              <a:buFont typeface="Arial" panose="020B0604020202020204" pitchFamily="34" charset="0"/>
              <a:buChar char="•"/>
            </a:pPr>
            <a:r>
              <a:rPr lang="ru-RU" dirty="0">
                <a:latin typeface="Arial" panose="020B0604020202020204" pitchFamily="34" charset="0"/>
                <a:cs typeface="Arial" panose="020B0604020202020204" pitchFamily="34" charset="0"/>
              </a:rPr>
              <a:t>положение о добровольном медицинском страховании</a:t>
            </a:r>
          </a:p>
          <a:p>
            <a:pPr marL="285750" lvl="0" indent="-285750">
              <a:buFont typeface="Arial" panose="020B0604020202020204" pitchFamily="34" charset="0"/>
              <a:buChar char="•"/>
            </a:pPr>
            <a:r>
              <a:rPr lang="ru-RU" dirty="0">
                <a:latin typeface="Arial" panose="020B0604020202020204" pitchFamily="34" charset="0"/>
                <a:cs typeface="Arial" panose="020B0604020202020204" pitchFamily="34" charset="0"/>
              </a:rPr>
              <a:t>иные акты</a:t>
            </a:r>
          </a:p>
        </p:txBody>
      </p:sp>
      <p:sp>
        <p:nvSpPr>
          <p:cNvPr id="5" name="Прямоугольник 4"/>
          <p:cNvSpPr/>
          <p:nvPr/>
        </p:nvSpPr>
        <p:spPr>
          <a:xfrm>
            <a:off x="1948136" y="2348880"/>
            <a:ext cx="7107830" cy="92333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indent="457200" algn="ctr"/>
            <a:r>
              <a:rPr lang="ru-RU" dirty="0">
                <a:latin typeface="Arial" panose="020B0604020202020204" pitchFamily="34" charset="0"/>
                <a:cs typeface="Arial" panose="020B0604020202020204" pitchFamily="34" charset="0"/>
              </a:rPr>
              <a:t>Работодатель обязан знакомить работников под роспись с принимаемыми локальными нормативными актами, непосредственно связанными с их трудовой деятельностью</a:t>
            </a:r>
          </a:p>
        </p:txBody>
      </p:sp>
      <p:sp>
        <p:nvSpPr>
          <p:cNvPr id="6" name="Прямоугольник 5"/>
          <p:cNvSpPr/>
          <p:nvPr/>
        </p:nvSpPr>
        <p:spPr>
          <a:xfrm>
            <a:off x="131440" y="3346684"/>
            <a:ext cx="8937509" cy="1754326"/>
          </a:xfrm>
          <a:prstGeom prst="rect">
            <a:avLst/>
          </a:prstGeom>
        </p:spPr>
        <p:txBody>
          <a:bodyPr wrap="square">
            <a:spAutoFit/>
          </a:bodyPr>
          <a:lstStyle/>
          <a:p>
            <a:r>
              <a:rPr lang="ru-RU" b="1" dirty="0">
                <a:latin typeface="Arial" panose="020B0604020202020204" pitchFamily="34" charset="0"/>
                <a:cs typeface="Arial" panose="020B0604020202020204" pitchFamily="34" charset="0"/>
              </a:rPr>
              <a:t>Способы ознакомления работников с локальными нормативными актами:</a:t>
            </a:r>
            <a:endParaRPr lang="ru-RU"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ru-RU" dirty="0">
                <a:latin typeface="Arial" panose="020B0604020202020204" pitchFamily="34" charset="0"/>
                <a:cs typeface="Arial" panose="020B0604020202020204" pitchFamily="34" charset="0"/>
              </a:rPr>
              <a:t>Подпись работника на листе ознакомления, который прилагается к каждому локальному нормативному акту</a:t>
            </a:r>
          </a:p>
          <a:p>
            <a:pPr marL="285750" indent="-285750">
              <a:buFont typeface="Arial" panose="020B0604020202020204" pitchFamily="34" charset="0"/>
              <a:buChar char="•"/>
            </a:pPr>
            <a:r>
              <a:rPr lang="ru-RU" dirty="0">
                <a:latin typeface="Arial" panose="020B0604020202020204" pitchFamily="34" charset="0"/>
                <a:cs typeface="Arial" panose="020B0604020202020204" pitchFamily="34" charset="0"/>
              </a:rPr>
              <a:t>Подпись работника на отдельном документе (журнал ознакомления работников с локальными нормативными актами)</a:t>
            </a:r>
          </a:p>
          <a:p>
            <a:pPr marL="285750" indent="-285750">
              <a:buFont typeface="Arial" panose="020B0604020202020204" pitchFamily="34" charset="0"/>
              <a:buChar char="•"/>
            </a:pPr>
            <a:r>
              <a:rPr lang="ru-RU" dirty="0">
                <a:latin typeface="Arial" panose="020B0604020202020204" pitchFamily="34" charset="0"/>
                <a:cs typeface="Arial" panose="020B0604020202020204" pitchFamily="34" charset="0"/>
              </a:rPr>
              <a:t>Подпись работника на листе ознакомления, прилагается к трудовому договору</a:t>
            </a:r>
          </a:p>
        </p:txBody>
      </p:sp>
    </p:spTree>
    <p:extLst>
      <p:ext uri="{BB962C8B-B14F-4D97-AF65-F5344CB8AC3E}">
        <p14:creationId xmlns:p14="http://schemas.microsoft.com/office/powerpoint/2010/main" val="3829953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48680"/>
          </a:xfrm>
        </p:spPr>
        <p:txBody>
          <a:bodyPr>
            <a:normAutofit/>
          </a:bodyPr>
          <a:lstStyle/>
          <a:p>
            <a:r>
              <a:rPr lang="ru-RU" sz="2400" b="1" dirty="0">
                <a:solidFill>
                  <a:srgbClr val="FF0000"/>
                </a:solidFill>
                <a:latin typeface="Arial" panose="020B0604020202020204" pitchFamily="34" charset="0"/>
                <a:cs typeface="Arial" panose="020B0604020202020204" pitchFamily="34" charset="0"/>
              </a:rPr>
              <a:t>Обеспечение  прав  работников  на  охрану  труда</a:t>
            </a:r>
          </a:p>
        </p:txBody>
      </p:sp>
      <p:sp>
        <p:nvSpPr>
          <p:cNvPr id="4" name="Прямоугольник 3"/>
          <p:cNvSpPr/>
          <p:nvPr/>
        </p:nvSpPr>
        <p:spPr>
          <a:xfrm>
            <a:off x="6705754" y="404664"/>
            <a:ext cx="2473947" cy="369332"/>
          </a:xfrm>
          <a:prstGeom prst="rect">
            <a:avLst/>
          </a:prstGeom>
        </p:spPr>
        <p:txBody>
          <a:bodyPr wrap="none">
            <a:spAutoFit/>
          </a:bodyPr>
          <a:lstStyle/>
          <a:p>
            <a:r>
              <a:rPr lang="ru-RU" b="1" dirty="0">
                <a:latin typeface="Arial" panose="020B0604020202020204" pitchFamily="34" charset="0"/>
                <a:cs typeface="Arial" panose="020B0604020202020204" pitchFamily="34" charset="0"/>
              </a:rPr>
              <a:t>(ТК РФ  Статья 219 )</a:t>
            </a:r>
          </a:p>
        </p:txBody>
      </p:sp>
      <p:sp>
        <p:nvSpPr>
          <p:cNvPr id="5" name="TextBox 4"/>
          <p:cNvSpPr txBox="1"/>
          <p:nvPr/>
        </p:nvSpPr>
        <p:spPr>
          <a:xfrm>
            <a:off x="179512" y="590440"/>
            <a:ext cx="8964488" cy="6186309"/>
          </a:xfrm>
          <a:prstGeom prst="rect">
            <a:avLst/>
          </a:prstGeom>
          <a:noFill/>
        </p:spPr>
        <p:txBody>
          <a:bodyPr wrap="square" rtlCol="0">
            <a:spAutoFit/>
          </a:bodyPr>
          <a:lstStyle/>
          <a:p>
            <a:r>
              <a:rPr lang="ru-RU" b="1" dirty="0">
                <a:latin typeface="Arial" panose="020B0604020202020204" pitchFamily="34" charset="0"/>
                <a:cs typeface="Arial" panose="020B0604020202020204" pitchFamily="34" charset="0"/>
              </a:rPr>
              <a:t>Каждый работник имеет право на</a:t>
            </a:r>
            <a:r>
              <a:rPr lang="ru-RU" dirty="0">
                <a:latin typeface="Arial" panose="020B0604020202020204" pitchFamily="34" charset="0"/>
                <a:cs typeface="Arial" panose="020B0604020202020204" pitchFamily="34" charset="0"/>
              </a:rPr>
              <a:t>:</a:t>
            </a:r>
          </a:p>
          <a:p>
            <a:endParaRPr lang="ru-RU" sz="1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ru-RU" dirty="0">
                <a:latin typeface="Arial" panose="020B0604020202020204" pitchFamily="34" charset="0"/>
                <a:cs typeface="Arial" panose="020B0604020202020204" pitchFamily="34" charset="0"/>
              </a:rPr>
              <a:t>рабочее место, соответствующее требованиям охраны труда;</a:t>
            </a:r>
          </a:p>
          <a:p>
            <a:pPr marL="285750" indent="-285750">
              <a:buFont typeface="Arial" panose="020B0604020202020204" pitchFamily="34" charset="0"/>
              <a:buChar char="•"/>
            </a:pPr>
            <a:r>
              <a:rPr lang="ru-RU" dirty="0">
                <a:latin typeface="Arial" panose="020B0604020202020204" pitchFamily="34" charset="0"/>
                <a:cs typeface="Arial" panose="020B0604020202020204" pitchFamily="34" charset="0"/>
              </a:rPr>
              <a:t>обязательное социальное страхование от несчастных случаев на производстве и профессиональных заболеваний в соответствии с федеральным законом;</a:t>
            </a:r>
          </a:p>
          <a:p>
            <a:pPr marL="285750" indent="-285750">
              <a:buFont typeface="Arial" panose="020B0604020202020204" pitchFamily="34" charset="0"/>
              <a:buChar char="•"/>
            </a:pPr>
            <a:r>
              <a:rPr lang="ru-RU" dirty="0">
                <a:latin typeface="Arial" panose="020B0604020202020204" pitchFamily="34" charset="0"/>
                <a:cs typeface="Arial" panose="020B0604020202020204" pitchFamily="34" charset="0"/>
              </a:rPr>
              <a:t>получение достоверной информации от работодателя, соответствующих государственных органов и общественных организаций об условиях и охране труда на рабочем месте, о существующем риске повреждения здоровья, а также о мерах по защите от воздействия вредных и (или) опасных производственных факторов;</a:t>
            </a:r>
          </a:p>
          <a:p>
            <a:pPr marL="285750" indent="-285750">
              <a:buFont typeface="Arial" panose="020B0604020202020204" pitchFamily="34" charset="0"/>
              <a:buChar char="•"/>
            </a:pPr>
            <a:r>
              <a:rPr lang="ru-RU" dirty="0">
                <a:latin typeface="Arial" panose="020B0604020202020204" pitchFamily="34" charset="0"/>
                <a:cs typeface="Arial" panose="020B0604020202020204" pitchFamily="34" charset="0"/>
              </a:rPr>
              <a:t>отказ от выполнения работ в случае возникновения опасности для его жизни и здоровья вследствие нарушения требований охраны труда, за исключением случаев, предусмотренных федеральными законами, до устранения такой опасности;</a:t>
            </a:r>
          </a:p>
          <a:p>
            <a:pPr marL="285750" indent="-285750">
              <a:buFont typeface="Arial" panose="020B0604020202020204" pitchFamily="34" charset="0"/>
              <a:buChar char="•"/>
            </a:pPr>
            <a:r>
              <a:rPr lang="ru-RU" dirty="0">
                <a:latin typeface="Arial" panose="020B0604020202020204" pitchFamily="34" charset="0"/>
                <a:cs typeface="Arial" panose="020B0604020202020204" pitchFamily="34" charset="0"/>
              </a:rPr>
              <a:t>обеспечение СИЗ и коллективной защиты в соответствии с требованиями охраны труда за счет средств работодателя;</a:t>
            </a:r>
          </a:p>
          <a:p>
            <a:pPr marL="285750" indent="-285750">
              <a:buFont typeface="Arial" panose="020B0604020202020204" pitchFamily="34" charset="0"/>
              <a:buChar char="•"/>
            </a:pPr>
            <a:r>
              <a:rPr lang="ru-RU" dirty="0">
                <a:latin typeface="Arial" panose="020B0604020202020204" pitchFamily="34" charset="0"/>
                <a:cs typeface="Arial" panose="020B0604020202020204" pitchFamily="34" charset="0"/>
              </a:rPr>
              <a:t>обучение безопасным методам и приемам труда за счет средств работодателя;</a:t>
            </a:r>
          </a:p>
          <a:p>
            <a:pPr marL="285750" indent="-285750">
              <a:buFont typeface="Arial" panose="020B0604020202020204" pitchFamily="34" charset="0"/>
              <a:buChar char="•"/>
            </a:pPr>
            <a:r>
              <a:rPr lang="ru-RU" dirty="0">
                <a:latin typeface="Arial" panose="020B0604020202020204" pitchFamily="34" charset="0"/>
                <a:cs typeface="Arial" panose="020B0604020202020204" pitchFamily="34" charset="0"/>
              </a:rPr>
              <a:t>дополнительное профессиональное образование за счет средств работодателя в случае ликвидации рабочего места вследствие нарушения требований охраны труда;</a:t>
            </a:r>
          </a:p>
        </p:txBody>
      </p:sp>
    </p:spTree>
    <p:extLst>
      <p:ext uri="{BB962C8B-B14F-4D97-AF65-F5344CB8AC3E}">
        <p14:creationId xmlns:p14="http://schemas.microsoft.com/office/powerpoint/2010/main" val="2049935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22514"/>
            <a:ext cx="9036496" cy="6740307"/>
          </a:xfrm>
          <a:prstGeom prst="rect">
            <a:avLst/>
          </a:prstGeom>
        </p:spPr>
        <p:txBody>
          <a:bodyPr wrap="square">
            <a:spAutoFit/>
          </a:bodyPr>
          <a:lstStyle/>
          <a:p>
            <a:pPr marL="285750" indent="-285750">
              <a:buFont typeface="Arial" panose="020B0604020202020204" pitchFamily="34" charset="0"/>
              <a:buChar char="•"/>
            </a:pPr>
            <a:r>
              <a:rPr lang="ru-RU" dirty="0">
                <a:latin typeface="Arial" panose="020B0604020202020204" pitchFamily="34" charset="0"/>
                <a:cs typeface="Arial" panose="020B0604020202020204" pitchFamily="34" charset="0"/>
              </a:rPr>
              <a:t>запрос о проведении проверки условий и охраны труда на его рабочем месте федеральным органом исполнительной власти, уполномоченным на осуществление федерального государственного надзора за соблюдением трудового законодательства, др. федеральными органами исполнительной власти, осуществляющими государственный контроль (надзор) в установленной сфере деятельности, органами исполнительной власти, осуществляющими государственную экспертизу условий труда, а также органами профсоюзного контроля за соблюдением трудового законодательства и иных актов, содержащих нормы трудового права;</a:t>
            </a:r>
          </a:p>
          <a:p>
            <a:pPr marL="285750" indent="-285750">
              <a:buFont typeface="Arial" panose="020B0604020202020204" pitchFamily="34" charset="0"/>
              <a:buChar char="•"/>
            </a:pPr>
            <a:r>
              <a:rPr lang="ru-RU" dirty="0">
                <a:latin typeface="Arial" panose="020B0604020202020204" pitchFamily="34" charset="0"/>
                <a:cs typeface="Arial" panose="020B0604020202020204" pitchFamily="34" charset="0"/>
              </a:rPr>
              <a:t>обращение в органы государственной власти РФ, органы государственной власти субъектов РФ и органы местного самоуправления, к работодателю, а также в профессиональные союзы, их объединения и иные уполномоченные работниками представительные органы по вопросам охраны труда;</a:t>
            </a:r>
          </a:p>
          <a:p>
            <a:pPr marL="285750" indent="-285750">
              <a:buFont typeface="Arial" panose="020B0604020202020204" pitchFamily="34" charset="0"/>
              <a:buChar char="•"/>
            </a:pPr>
            <a:r>
              <a:rPr lang="ru-RU" dirty="0">
                <a:latin typeface="Arial" panose="020B0604020202020204" pitchFamily="34" charset="0"/>
                <a:cs typeface="Arial" panose="020B0604020202020204" pitchFamily="34" charset="0"/>
              </a:rPr>
              <a:t>личное участие или участие через своих представителей в рассмотрении вопросов, связанных с обеспечением безопасных условий труда на его рабочем месте, и в расследовании происшедшего с ним несчастного случая на производстве или профессионального заболевания;</a:t>
            </a:r>
          </a:p>
          <a:p>
            <a:pPr marL="285750" indent="-285750">
              <a:buFont typeface="Arial" panose="020B0604020202020204" pitchFamily="34" charset="0"/>
              <a:buChar char="•"/>
            </a:pPr>
            <a:r>
              <a:rPr lang="ru-RU" dirty="0">
                <a:latin typeface="Arial" panose="020B0604020202020204" pitchFamily="34" charset="0"/>
                <a:cs typeface="Arial" panose="020B0604020202020204" pitchFamily="34" charset="0"/>
              </a:rPr>
              <a:t>внеочередной медицинский осмотр в соответствии с медицинскими рекомендациями с сохранением за ним места работы (должности) и "среднего заработка" во время прохождения указанного медицинского осмотра;</a:t>
            </a:r>
          </a:p>
          <a:p>
            <a:pPr marL="285750" indent="-285750">
              <a:buFont typeface="Arial" panose="020B0604020202020204" pitchFamily="34" charset="0"/>
              <a:buChar char="•"/>
            </a:pPr>
            <a:r>
              <a:rPr lang="ru-RU" dirty="0">
                <a:latin typeface="Arial" panose="020B0604020202020204" pitchFamily="34" charset="0"/>
                <a:cs typeface="Arial" panose="020B0604020202020204" pitchFamily="34" charset="0"/>
              </a:rPr>
              <a:t>гарантии и компенсации, установленные в соответствии с настоящим Кодексом, коллективным договором, соглашением, локальным нормативным актом, трудовым договором, если он занят на работах с вредными и (или) опасными условиями труда</a:t>
            </a:r>
          </a:p>
        </p:txBody>
      </p:sp>
    </p:spTree>
    <p:extLst>
      <p:ext uri="{BB962C8B-B14F-4D97-AF65-F5344CB8AC3E}">
        <p14:creationId xmlns:p14="http://schemas.microsoft.com/office/powerpoint/2010/main" val="27425746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883</TotalTime>
  <Words>1610</Words>
  <Application>Microsoft Office PowerPoint</Application>
  <PresentationFormat>Экран (4:3)</PresentationFormat>
  <Paragraphs>158</Paragraphs>
  <Slides>16</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16</vt:i4>
      </vt:variant>
    </vt:vector>
  </HeadingPairs>
  <TitlesOfParts>
    <vt:vector size="21" baseType="lpstr">
      <vt:lpstr>Arial</vt:lpstr>
      <vt:lpstr>Calibri</vt:lpstr>
      <vt:lpstr>Didact Gothic</vt:lpstr>
      <vt:lpstr>Tahoma</vt:lpstr>
      <vt:lpstr>Тема Office</vt:lpstr>
      <vt:lpstr>Презентация PowerPoint</vt:lpstr>
      <vt:lpstr>Общие вопросы охраны труда и функционирования системы управления охраной труда </vt:lpstr>
      <vt:lpstr>Понятие охраны труда </vt:lpstr>
      <vt:lpstr>Мероприятия  по  охране  труда</vt:lpstr>
      <vt:lpstr>Принципы  охраны  труда</vt:lpstr>
      <vt:lpstr>Нормативно-правовая база  охраны  труда</vt:lpstr>
      <vt:lpstr>Локальные  нормативные  акты </vt:lpstr>
      <vt:lpstr>Обеспечение  прав  работников  на  охрану  труда</vt:lpstr>
      <vt:lpstr>Презентация PowerPoint</vt:lpstr>
      <vt:lpstr>Презентация PowerPoint</vt:lpstr>
      <vt:lpstr>Презентация PowerPoint</vt:lpstr>
      <vt:lpstr>Презентация PowerPoint</vt:lpstr>
      <vt:lpstr>Формы  социального  партнерства  в  сфере  труда</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РОДИТЕЛИ</dc:creator>
  <cp:lastModifiedBy>Evgenia</cp:lastModifiedBy>
  <cp:revision>54</cp:revision>
  <dcterms:created xsi:type="dcterms:W3CDTF">2022-11-13T13:28:44Z</dcterms:created>
  <dcterms:modified xsi:type="dcterms:W3CDTF">2022-11-18T13:13:33Z</dcterms:modified>
</cp:coreProperties>
</file>