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0C0"/>
    <a:srgbClr val="1B03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62" autoAdjust="0"/>
    <p:restoredTop sz="94660"/>
  </p:normalViewPr>
  <p:slideViewPr>
    <p:cSldViewPr>
      <p:cViewPr varScale="1">
        <p:scale>
          <a:sx n="74" d="100"/>
          <a:sy n="74" d="100"/>
        </p:scale>
        <p:origin x="48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60848"/>
            <a:ext cx="9036496" cy="1143000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Стратегия безопасности труда и охраны здоровья 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обязанностях работодателя по обеспечению безопасных условий и охраны труда. Лидерство в области охраны труда. Мотивация к безопасному труду и их заинтересованность в улучшении труда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10952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Общие вопросы охраны труда и функционирования</a:t>
            </a:r>
            <a:b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управления охраной труда 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340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  цели  в  области  охраны  труда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19" y="476672"/>
            <a:ext cx="8907219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создание безопасных условий труда и сохранение жизни и здоровья работников учреждения; 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снижение уровня воздействия и предотвращение профессиональных рисков; 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надежности и безопасности оборудования, процессов и объектов учреждения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5516" y="2328821"/>
            <a:ext cx="871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1B03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Возможности достижения указанных целей в области охраны труда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767906"/>
            <a:ext cx="8928992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устранение (максимальное снижение уровней):</a:t>
            </a:r>
          </a:p>
          <a:p>
            <a:endParaRPr lang="ru-RU" sz="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рисков, обусловленных неблагоприятными факторами производственной среды и трудового процесса;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производственного травматизма и снижение тяжести его последствий;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производственной профессиональной заболеваемости и потерь рабочего времени по этим причинам;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аварий и инцидентов на производственных объектах и материальных потерь от них;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устранение (максимальное снижение):</a:t>
            </a:r>
          </a:p>
          <a:p>
            <a:endParaRPr lang="ru-R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расходов, вызванных несоблюдением требований по охране труда;</a:t>
            </a:r>
          </a:p>
          <a:p>
            <a:endParaRPr lang="ru-R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устранение (максимальное сокращение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количества нарушений требований по охране труда</a:t>
            </a:r>
          </a:p>
        </p:txBody>
      </p:sp>
    </p:spTree>
    <p:extLst>
      <p:ext uri="{BB962C8B-B14F-4D97-AF65-F5344CB8AC3E}">
        <p14:creationId xmlns:p14="http://schemas.microsoft.com/office/powerpoint/2010/main" val="241483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 охраны  труда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48680"/>
            <a:ext cx="8928992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соблюдения работниками требований безопасности и гигиены труда;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отбор работников по отдельным специальностям;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безопасности производственного оборудования, оснастки и инструмента;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безопасности производственных процессов; 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пожарной безопасности, радиационной, лазерной безопасности; обеспечение безопасности всех видов транспорта; 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безопасной перевозки опасных грузов; 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безопасности зданий и сооружений; нормализация условий производственной среды и трудового процесса;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защита работающих от воздействия неблагоприятных факторов производственной среды и трудового процесса;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компенсаций и льгот за работу во вредных и тяжелых условиях труда;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санитарно-бытовое и лечебно-профилактическое обеспечение работников</a:t>
            </a:r>
          </a:p>
        </p:txBody>
      </p:sp>
      <p:sp>
        <p:nvSpPr>
          <p:cNvPr id="4" name="Выгнутая вверх стрелка 3"/>
          <p:cNvSpPr/>
          <p:nvPr/>
        </p:nvSpPr>
        <p:spPr>
          <a:xfrm rot="2643801" flipV="1">
            <a:off x="610633" y="6024698"/>
            <a:ext cx="1342985" cy="540796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3822" y="6275258"/>
            <a:ext cx="710782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Реализуются при выполнении обязанностей работодателя</a:t>
            </a:r>
          </a:p>
        </p:txBody>
      </p:sp>
    </p:spTree>
    <p:extLst>
      <p:ext uri="{BB962C8B-B14F-4D97-AF65-F5344CB8AC3E}">
        <p14:creationId xmlns:p14="http://schemas.microsoft.com/office/powerpoint/2010/main" val="1810081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34605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Обязанности работодателя в области охраны труда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33048"/>
            <a:ext cx="9036496" cy="36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26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(ТК  РФ Статья 214)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22919"/>
            <a:ext cx="88569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Обязанности по обеспечению безопасных условий и охраны труда возлагаются на работодателя.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Работодатель обязан создать безопасные условия труда исходя из комплексной оценки технического и организационного уровня рабочего места, а также исходя из оценки факторов производственной среды и трудового процесса, которые могут привести к нанесению вреда здоровью работников.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Работодатель обязан обеспечить: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безопасность работников при эксплуатации зданий, сооружений, оборудования, осуществлении технологических процессов, а также эксплуатации применяемых в производстве инструментов, сырья и материалов;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создание и функционирование системы управления охраной труда;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соответствие каждого рабочего места государственным нормативным требованиям охраны труда;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систематическое выявление опасностей и профессиональных рисков, их регулярный анализ и оценку;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 т.д.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45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16632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Расширенный список обязанностей в новой редакции ТК  РФ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43638" y="450782"/>
            <a:ext cx="4656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Что должен обеспечить работодатель: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516" y="830620"/>
            <a:ext cx="89284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Безопасную эксплуатацию объектов, оборудования и материалов.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Действующую систему управления ОТ. Проведение мероприятий по улучшению условий на рабочих местах.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Соблюдение установленного законом режима работы и отдыха.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Систематический анализ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проф.рисков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выявление, оценку, минимизацию.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том числе, перед тем, как запустить новое оборудование.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Соблюдение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гос.нормативов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по ОТ на рабочих местах.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Снабжение средствами индивидуальной и коллективной защиты.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Обучение, стажировку и проверку знаний по основам ОТ.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Отстранение от работы персонала, не обученного по программам безопасности. Проведение СОУТ.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Контроль условий на рабочих местах. Проведение медосмотров тем категориям работников, для которых они обязательны.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Организацию мероприятий по предотвращению травм и несчастных случаев.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(если это все же произойдет — проведение расследования)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Учет и расследование микротравм, если работник обратится с соответствующим заявлением.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Выполнять предписания должностных лиц, предоставлять информацию надзорным органам и предоставлять им допуск на свои объекты. </a:t>
            </a:r>
          </a:p>
          <a:p>
            <a:pPr lvl="0" algn="ctr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Появилось право облегчить взаимодействие с контролирующими органами за счет систем видеонаблюдения.</a:t>
            </a:r>
          </a:p>
        </p:txBody>
      </p:sp>
    </p:spTree>
    <p:extLst>
      <p:ext uri="{BB962C8B-B14F-4D97-AF65-F5344CB8AC3E}">
        <p14:creationId xmlns:p14="http://schemas.microsoft.com/office/powerpoint/2010/main" val="1512017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77"/>
            <a:ext cx="6444208" cy="49006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Лидерство  в  области  охраны труда</a:t>
            </a:r>
          </a:p>
        </p:txBody>
      </p:sp>
      <p:pic>
        <p:nvPicPr>
          <p:cNvPr id="3" name="Рисунок 2" descr="https://strana-rosatom.ru/wp-content/uploads/2018/06/1_%D0%91%D0%B5%D0%B7%D0%BE%D0%BF%D0%B0%D1%81%D0%BD%D0%BE%D1%81%D1%82%D1%8C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9" r="14315"/>
          <a:stretch/>
        </p:blipFill>
        <p:spPr bwMode="auto">
          <a:xfrm>
            <a:off x="6372200" y="129468"/>
            <a:ext cx="2668473" cy="164334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2276872"/>
            <a:ext cx="8496944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Безопасное ведение производственной деятельности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без угрозы для жизни и здоровья работников – является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важнейшей ценностью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и все чаще является приоритетом над производственными показателями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5857" y="3419708"/>
            <a:ext cx="6872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Лидерство в области охраны труда обеспечивается: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3" y="3789040"/>
            <a:ext cx="8933169" cy="2950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осознанием каждого работника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своей ответственности в предупреждении аварий, несчастных случаев и других происшествий, в результате которых могут пострадать люди или может быть нанесен ущерб компании;</a:t>
            </a:r>
          </a:p>
          <a:p>
            <a:pPr marL="285750" lvl="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демонстрацией на личном примере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важности соблюдения требований охраны труда; </a:t>
            </a:r>
          </a:p>
          <a:p>
            <a:pPr marL="285750" lvl="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активными действиями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 выявлению рисков, воспрепятствованию неправомерным опасным действиям, нарушениям требований охраны труда;</a:t>
            </a:r>
          </a:p>
          <a:p>
            <a:pPr marL="285750" lvl="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систематическим повышением собственной компетентности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знаний и навыков в области охраны труда и др.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92696"/>
            <a:ext cx="61926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Лидер безопасности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служит примером безопасного поведения для работников, обучает передовым приемам 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труда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которые обеспечивают безопасный, непрерывный и эффективный рабочий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4012752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260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Мотивация  работников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70" y="476672"/>
            <a:ext cx="9000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«Мотивированные сотрудники делают гораздо больше того, что требуют от них должностные инструкции, а это значит, что вы получаете гораздо больший результат за те же деньги…»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13596" y="2452246"/>
            <a:ext cx="2845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Принципы   мотивации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71" y="2452246"/>
            <a:ext cx="900072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Поощрение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(моральное и материальное) лучше наказаний </a:t>
            </a:r>
            <a:r>
              <a:rPr lang="ru-RU" sz="1700" i="1" dirty="0">
                <a:latin typeface="Arial" panose="020B0604020202020204" pitchFamily="34" charset="0"/>
                <a:cs typeface="Arial" panose="020B0604020202020204" pitchFamily="34" charset="0"/>
              </a:rPr>
              <a:t>(мотивация, позволяющая служащему почувствовать себя важным и нужным. Такое поощрение вызывает уважение среди коллег). </a:t>
            </a:r>
          </a:p>
          <a:p>
            <a:pPr marL="285750" lvl="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Труд работника важен и ценен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700" i="1" dirty="0">
                <a:latin typeface="Arial" panose="020B0604020202020204" pitchFamily="34" charset="0"/>
                <a:cs typeface="Arial" panose="020B0604020202020204" pitchFamily="34" charset="0"/>
              </a:rPr>
              <a:t>этот принцип позволит сформировать здоровую конкуренцию в коллективе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lvl="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Материальные поощрения (незапланированные единоразовые) </a:t>
            </a:r>
            <a:r>
              <a:rPr lang="ru-RU" sz="1700" i="1" dirty="0">
                <a:latin typeface="Arial" panose="020B0604020202020204" pitchFamily="34" charset="0"/>
                <a:cs typeface="Arial" panose="020B0604020202020204" pitchFamily="34" charset="0"/>
              </a:rPr>
              <a:t>(эффективнее системных премий, т.к. привычны);</a:t>
            </a:r>
          </a:p>
          <a:p>
            <a:pPr marL="285750" lvl="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Своевременная обратная связь от руководства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формирует у работника осознание значимости для предприятия и начальства (положительная или отрицательная) ;</a:t>
            </a:r>
          </a:p>
          <a:p>
            <a:pPr marL="285750" lvl="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Стимулирование и поощрение за промежуточные достижения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должно быть не только на уровне глобальных успехов работника, но и за промежуточную работу (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Промежуточный результат – тоже результат</a:t>
            </a:r>
            <a:r>
              <a:rPr lang="ru-RU" dirty="0"/>
              <a:t>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ts val="2400"/>
              </a:lnSpc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B39DB05-C0EF-4D32-924E-9E2F3F43B8E5}"/>
              </a:ext>
            </a:extLst>
          </p:cNvPr>
          <p:cNvSpPr/>
          <p:nvPr/>
        </p:nvSpPr>
        <p:spPr>
          <a:xfrm>
            <a:off x="455381" y="1464459"/>
            <a:ext cx="8229600" cy="923330"/>
          </a:xfrm>
          <a:prstGeom prst="rect">
            <a:avLst/>
          </a:prstGeom>
          <a:ln>
            <a:solidFill>
              <a:srgbClr val="1B03A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Мотивация труда — это совокупность внутренних и внешних стимулов, которые побуждают работника добиваться определенной цели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8038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3273" y="35805"/>
            <a:ext cx="5217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Методики мотивации персонала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269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Теория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Герцберга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Теория Тейлора.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Теория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Макклелланда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Теория Маслоу.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986C5AA-AF00-46C0-B72E-275C68097EA4}"/>
              </a:ext>
            </a:extLst>
          </p:cNvPr>
          <p:cNvSpPr/>
          <p:nvPr/>
        </p:nvSpPr>
        <p:spPr>
          <a:xfrm>
            <a:off x="0" y="1893025"/>
            <a:ext cx="9324527" cy="1181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lang="ru-RU" b="1" dirty="0">
                <a:solidFill>
                  <a:srgbClr val="0E0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Виды мотивации: внешние и внутренние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Calibri" panose="020F0502020204030204" pitchFamily="34" charset="0"/>
              </a:rPr>
              <a:t>Внешние методы - создание комфортных условий труда,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Calibri" panose="020F0502020204030204" pitchFamily="34" charset="0"/>
              </a:rPr>
              <a:t>Внутренние – возникновение у служащего удовлетворения от работы в организации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026" name="Picture 2" descr="Самые эффективные методы мотивации персонала">
            <a:extLst>
              <a:ext uri="{FF2B5EF4-FFF2-40B4-BE49-F238E27FC236}">
                <a16:creationId xmlns:a16="http://schemas.microsoft.com/office/drawing/2014/main" id="{CB627553-211A-47A1-9FE7-2EA148A97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468" y="3127099"/>
            <a:ext cx="4951065" cy="354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00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3CE1EA-076D-4810-B757-41BB599FB679}"/>
              </a:ext>
            </a:extLst>
          </p:cNvPr>
          <p:cNvSpPr txBox="1"/>
          <p:nvPr/>
        </p:nvSpPr>
        <p:spPr>
          <a:xfrm>
            <a:off x="179512" y="16050"/>
            <a:ext cx="8784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Мотивация высокого уровня безопасности труда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Распространение  передового  опыта по улучшению  условий  труда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B109497-5CA5-4B95-BE51-C64F0327AAE4}"/>
              </a:ext>
            </a:extLst>
          </p:cNvPr>
          <p:cNvSpPr/>
          <p:nvPr/>
        </p:nvSpPr>
        <p:spPr>
          <a:xfrm>
            <a:off x="-1780" y="1216379"/>
            <a:ext cx="9134477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Управление мотивацией к поддержанию высокого уровня безопасности труда направлено на выработку у работников личных и групповых долгосрочных интересов и установок на безусловное заинтересованное соблюдение требований охраны труда, а также соответствующего поведения при опасных производственных ситуациях.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Необходимо различать: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стимулирующее управление, связанное с поощрением работника,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наказывающее управление, связанное с ответственностью работника за свои действия ( бездействие).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формирования устойчивой положительной мотивации  должны использоваться разнообразные методы стимулирования работников к овладению знаниями и опытом обеспечения безопасности труда и производства, к снижению показателей аварийности, производственного травматизма и профессиональной заболеваемости.</a:t>
            </a:r>
          </a:p>
          <a:p>
            <a:pPr marL="541338" indent="-360363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03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смотра-конкурса  “За безопасный труд и производство” </a:t>
            </a:r>
          </a:p>
          <a:p>
            <a:pPr marL="541338" indent="-360363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03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Отраслевой праздник «День железнодорожника» - работники получают поощрения за достижения в охране труда;</a:t>
            </a:r>
          </a:p>
          <a:p>
            <a:pPr marL="541338" indent="-360363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03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Объявление благодарности в приказе по организации с вручением Почетной грамоты;</a:t>
            </a:r>
          </a:p>
          <a:p>
            <a:pPr marL="541338" indent="-360363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03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Портрета на специальный стенд и присвоение звания “Лучшее подразделение по охране труда такого-то периода” с вручением почетного вымпела.</a:t>
            </a:r>
          </a:p>
        </p:txBody>
      </p:sp>
    </p:spTree>
    <p:extLst>
      <p:ext uri="{BB962C8B-B14F-4D97-AF65-F5344CB8AC3E}">
        <p14:creationId xmlns:p14="http://schemas.microsoft.com/office/powerpoint/2010/main" val="3250563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781</Words>
  <Application>Microsoft Office PowerPoint</Application>
  <PresentationFormat>Экран (4:3)</PresentationFormat>
  <Paragraphs>95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Roboto</vt:lpstr>
      <vt:lpstr>Times New Roman</vt:lpstr>
      <vt:lpstr>Тема Office</vt:lpstr>
      <vt:lpstr>    Стратегия безопасности труда и охраны здоровья в обязанностях работодателя по обеспечению безопасных условий и охраны труда. Лидерство в области охраны труда. Мотивация к безопасному труду и их заинтересованность в улучшении труда</vt:lpstr>
      <vt:lpstr>Основные  цели  в  области  охраны  труда </vt:lpstr>
      <vt:lpstr>Задачи  охраны  труда</vt:lpstr>
      <vt:lpstr>Обязанности работодателя в области охраны труда </vt:lpstr>
      <vt:lpstr>Презентация PowerPoint</vt:lpstr>
      <vt:lpstr>Лидерство  в  области  охраны труда</vt:lpstr>
      <vt:lpstr>Мотивация  работников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РОДИТЕЛИ</dc:creator>
  <cp:lastModifiedBy>Evgenia</cp:lastModifiedBy>
  <cp:revision>22</cp:revision>
  <dcterms:created xsi:type="dcterms:W3CDTF">2022-11-13T17:40:33Z</dcterms:created>
  <dcterms:modified xsi:type="dcterms:W3CDTF">2022-11-18T13:25:11Z</dcterms:modified>
</cp:coreProperties>
</file>