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306" r:id="rId16"/>
    <p:sldId id="291" r:id="rId17"/>
    <p:sldId id="261" r:id="rId18"/>
    <p:sldId id="265" r:id="rId19"/>
    <p:sldId id="268" r:id="rId20"/>
    <p:sldId id="269" r:id="rId21"/>
    <p:sldId id="270" r:id="rId22"/>
    <p:sldId id="271" r:id="rId23"/>
    <p:sldId id="280" r:id="rId24"/>
    <p:sldId id="281" r:id="rId25"/>
    <p:sldId id="285" r:id="rId26"/>
    <p:sldId id="286" r:id="rId27"/>
    <p:sldId id="287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66FF"/>
    <a:srgbClr val="6699FF"/>
    <a:srgbClr val="CCECFF"/>
    <a:srgbClr val="0000CC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 varScale="1">
        <p:scale>
          <a:sx n="65" d="100"/>
          <a:sy n="65" d="100"/>
        </p:scale>
        <p:origin x="97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8E891-3528-4BC1-BBA7-0D2F2C95804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file:///K:\&#1087;&#1077;&#1076;&#1089;&#1086;&#1074;&#1077;&#1090;%20&#1058;&#1077;&#1072;&#1090;&#1088;\Muzykalnoe_popurri_iz_spektaklej_teatralnoj_studii_SKAZKA_-_Burkova_T.I._(iPleer.fm).mp3" TargetMode="External"/><Relationship Id="rId1" Type="http://schemas.openxmlformats.org/officeDocument/2006/relationships/audio" Target="file:///K:\&#1087;&#1077;&#1076;&#1089;&#1086;&#1074;&#1077;&#1090;%20&#1058;&#1077;&#1072;&#1090;&#1088;\Teatralnye_baltushki_na_kuhne_-_Zastavka_peredachi_(iPleer.fm)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54;&#1059;%2015\Desktop\&#1090;&#1077;&#1072;&#1090;&#1088;\00168.mp3" TargetMode="Externa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1.jpeg"/><Relationship Id="rId7" Type="http://schemas.openxmlformats.org/officeDocument/2006/relationships/image" Target="../media/image28.jpeg"/><Relationship Id="rId12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K:\&#1087;&#1077;&#1076;&#1089;&#1086;&#1074;&#1077;&#1090;%20&#1058;&#1077;&#1072;&#1090;&#1088;\Neizvestnyj_ispolnitel_-_Muzyka_k_skazke_(iPleer.fm).mp3" TargetMode="Externa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11" Type="http://schemas.openxmlformats.org/officeDocument/2006/relationships/image" Target="../media/image25.jpeg"/><Relationship Id="rId5" Type="http://schemas.openxmlformats.org/officeDocument/2006/relationships/image" Target="../media/image36.png"/><Relationship Id="rId10" Type="http://schemas.openxmlformats.org/officeDocument/2006/relationships/image" Target="../media/image40.jpe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25.jpeg"/><Relationship Id="rId7" Type="http://schemas.openxmlformats.org/officeDocument/2006/relationships/image" Target="../media/image43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6.jpe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41.png"/><Relationship Id="rId9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25.jpeg"/><Relationship Id="rId5" Type="http://schemas.openxmlformats.org/officeDocument/2006/relationships/image" Target="../media/image48.png"/><Relationship Id="rId10" Type="http://schemas.openxmlformats.org/officeDocument/2006/relationships/image" Target="../media/image52.jpe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kovala.site-fresh.ru/images/cms/data/sce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670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9512" y="1628800"/>
            <a:ext cx="8424936" cy="280076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Театрализованная деятельность детей </a:t>
            </a:r>
            <a:b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</a:b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дошкольного возраста </a:t>
            </a: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atang" pitchFamily="18" charset="-127"/>
              <a:ea typeface="Batang" pitchFamily="18" charset="-127"/>
              <a:cs typeface="Times New Roman" panose="02020603050405020304" pitchFamily="18" charset="0"/>
            </a:endParaRP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в ДОУ</a:t>
            </a:r>
          </a:p>
        </p:txBody>
      </p:sp>
    </p:spTree>
    <p:extLst>
      <p:ext uri="{BB962C8B-B14F-4D97-AF65-F5344CB8AC3E}">
        <p14:creationId xmlns:p14="http://schemas.microsoft.com/office/powerpoint/2010/main" val="76557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1524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18482" y="476672"/>
            <a:ext cx="39276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800000"/>
                </a:solidFill>
                <a:latin typeface="Batang" pitchFamily="18" charset="-127"/>
                <a:ea typeface="Batang" pitchFamily="18" charset="-127"/>
              </a:rPr>
              <a:t>Театр на перчатке</a:t>
            </a:r>
            <a:endParaRPr lang="ru-RU" sz="3200" dirty="0">
              <a:solidFill>
                <a:srgbClr val="8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1137" y="980728"/>
            <a:ext cx="849286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оказывает </a:t>
            </a:r>
            <a:r>
              <a:rPr lang="ru-RU" sz="28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потрясающее терапевтическое воздействие: помогает бороться с нарушениями речи, неврозами;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помогает </a:t>
            </a:r>
            <a:r>
              <a:rPr lang="ru-RU" sz="28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справиться с переживаниями, страхами;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перчаточная </a:t>
            </a:r>
            <a:r>
              <a:rPr lang="ru-RU" sz="28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кукла передает весь спектр эмоций, которые испытывают дети.</a:t>
            </a:r>
          </a:p>
        </p:txBody>
      </p:sp>
      <p:pic>
        <p:nvPicPr>
          <p:cNvPr id="11266" name="Picture 2" descr="http://site-273218.mozfiles.com/files/273218/fullsize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2120" y="4077072"/>
            <a:ext cx="2736304" cy="24117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2709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1524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620688"/>
            <a:ext cx="48654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800000"/>
                </a:solidFill>
                <a:latin typeface="Batang" pitchFamily="18" charset="-127"/>
                <a:ea typeface="Batang" pitchFamily="18" charset="-127"/>
              </a:rPr>
              <a:t>Театр кукол Би-ба-</a:t>
            </a:r>
            <a:r>
              <a:rPr lang="ru-RU" sz="3200" b="1" dirty="0" err="1">
                <a:solidFill>
                  <a:srgbClr val="800000"/>
                </a:solidFill>
                <a:latin typeface="Batang" pitchFamily="18" charset="-127"/>
                <a:ea typeface="Batang" pitchFamily="18" charset="-127"/>
              </a:rPr>
              <a:t>бо</a:t>
            </a:r>
            <a:endParaRPr lang="ru-RU" sz="3200" dirty="0">
              <a:solidFill>
                <a:srgbClr val="8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2669" y="1328574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8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Посредством куклы, одетой на руку, дети говорят о своих переживаниях, тревогах и радостях, поскольку полностью отождествляют </a:t>
            </a: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себя </a:t>
            </a:r>
          </a:p>
          <a:p>
            <a:pPr>
              <a:buFontTx/>
              <a:buNone/>
            </a:pP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(свою </a:t>
            </a:r>
            <a:r>
              <a:rPr lang="ru-RU" sz="28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руку) с куклой.</a:t>
            </a:r>
          </a:p>
        </p:txBody>
      </p:sp>
      <p:pic>
        <p:nvPicPr>
          <p:cNvPr id="10242" name="Picture 2" descr="https://teatrgreen.ru/attachments/Image/hello_html_39de5365.png?template=generi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780928"/>
            <a:ext cx="4551379" cy="29680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2277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" y="-300923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620688"/>
            <a:ext cx="184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3502" y="959908"/>
            <a:ext cx="741682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8000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При игре в кукольный театр, используя куклы Би-ба-</a:t>
            </a:r>
            <a:r>
              <a:rPr lang="ru-RU" sz="3200" b="1" dirty="0" err="1">
                <a:solidFill>
                  <a:srgbClr val="8000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бо</a:t>
            </a:r>
            <a:r>
              <a:rPr lang="ru-RU" sz="3200" b="1" dirty="0">
                <a:solidFill>
                  <a:srgbClr val="8000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, невозможно играть молча</a:t>
            </a:r>
            <a:r>
              <a:rPr lang="ru-RU" sz="3200" b="1" dirty="0" smtClean="0">
                <a:solidFill>
                  <a:srgbClr val="8000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!</a:t>
            </a:r>
            <a:r>
              <a:rPr lang="ru-RU" sz="3200" b="1" dirty="0">
                <a:solidFill>
                  <a:srgbClr val="8000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 </a:t>
            </a:r>
            <a:endParaRPr lang="ru-RU" sz="3200" b="1" dirty="0" smtClean="0">
              <a:solidFill>
                <a:srgbClr val="800000"/>
              </a:solidFill>
              <a:latin typeface="Batang" pitchFamily="18" charset="-127"/>
              <a:ea typeface="Batang" pitchFamily="18" charset="-127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Поэтому </a:t>
            </a:r>
            <a:r>
              <a:rPr lang="ru-RU" sz="32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именно эти куклы часто используют в своей работе логопеды, психологи и педагоги!</a:t>
            </a:r>
          </a:p>
          <a:p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15362" name="Picture 2" descr="http://www.rustoys.ru/toys/images/t/teremokR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149080"/>
            <a:ext cx="3333750" cy="22574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8785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437" y="-211523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620688"/>
            <a:ext cx="184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404664"/>
            <a:ext cx="58326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800000"/>
                </a:solidFill>
                <a:latin typeface="Batang" pitchFamily="18" charset="-127"/>
                <a:ea typeface="Batang" pitchFamily="18" charset="-127"/>
              </a:rPr>
              <a:t>Игра-драматизация</a:t>
            </a:r>
            <a:r>
              <a:rPr lang="ru-RU" sz="3200" b="1" dirty="0">
                <a:solidFill>
                  <a:srgbClr val="80000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ru-RU" sz="3200" b="1" dirty="0">
                <a:solidFill>
                  <a:srgbClr val="800000"/>
                </a:solidFill>
                <a:latin typeface="Batang" pitchFamily="18" charset="-127"/>
                <a:ea typeface="Batang" pitchFamily="18" charset="-127"/>
              </a:rPr>
            </a:br>
            <a:endParaRPr lang="ru-RU" sz="3200" dirty="0">
              <a:solidFill>
                <a:srgbClr val="8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908720"/>
            <a:ext cx="7632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99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Самый «</a:t>
            </a:r>
            <a:r>
              <a:rPr lang="ru-RU" sz="2800" b="1" dirty="0" smtClean="0">
                <a:solidFill>
                  <a:srgbClr val="99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разговорный» вид </a:t>
            </a:r>
            <a:r>
              <a:rPr lang="ru-RU" sz="2800" b="1" dirty="0">
                <a:solidFill>
                  <a:srgbClr val="99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театрализованной</a:t>
            </a:r>
            <a:br>
              <a:rPr lang="ru-RU" sz="2800" b="1" dirty="0">
                <a:solidFill>
                  <a:srgbClr val="99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99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деятельности.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6240" y="2155226"/>
            <a:ext cx="8208912" cy="460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целостное воздействие на личность ребенка: его раскрепощение, самостоятельное творчество, развитие ведущих психических процессов;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способствует самопознанию и самовыражению личности;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создает условия для социализации, усиливая адаптационные способности, корректирует коммуникативные качества, помогает осознанию чувства удовлетворения, радости, успешности.</a:t>
            </a:r>
          </a:p>
          <a:p>
            <a:pPr>
              <a:lnSpc>
                <a:spcPct val="90000"/>
              </a:lnSpc>
            </a:pPr>
            <a:endParaRPr lang="ru-RU" b="1" dirty="0">
              <a:solidFill>
                <a:srgbClr val="0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44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1524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620688"/>
            <a:ext cx="184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692696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8000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Ни один другой вид театрализованной деятельности  так не способствует развитию артистизма, выразительности движений и речи, как игра-драматизация</a:t>
            </a:r>
            <a:endParaRPr lang="ru-RU" sz="3200" dirty="0">
              <a:solidFill>
                <a:srgbClr val="800000"/>
              </a:solidFill>
              <a:latin typeface="Batang" pitchFamily="18" charset="-127"/>
              <a:ea typeface="Batang" pitchFamily="18" charset="-127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542110"/>
            <a:ext cx="4666489" cy="32770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0388" y="3542110"/>
            <a:ext cx="4369341" cy="3277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06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841" y="-428927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620688"/>
            <a:ext cx="184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00916" y="328300"/>
            <a:ext cx="676875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8000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Театрализованная </a:t>
            </a:r>
            <a:r>
              <a:rPr lang="ru-RU" sz="4000" b="1" dirty="0" smtClean="0">
                <a:solidFill>
                  <a:srgbClr val="8000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деятельность-это…</a:t>
            </a:r>
          </a:p>
          <a:p>
            <a:pPr algn="ctr"/>
            <a:r>
              <a:rPr lang="ru-RU" sz="4000" b="1" dirty="0" smtClean="0">
                <a:solidFill>
                  <a:srgbClr val="A50021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не </a:t>
            </a:r>
            <a:r>
              <a:rPr lang="ru-RU" sz="4000" b="1" dirty="0">
                <a:solidFill>
                  <a:srgbClr val="A50021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просто игра!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413338"/>
            <a:ext cx="8064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3600" b="1" i="1" dirty="0" smtClean="0">
                <a:solidFill>
                  <a:srgbClr val="9900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Это </a:t>
            </a:r>
            <a:r>
              <a:rPr lang="ru-RU" sz="3600" b="1" i="1" dirty="0">
                <a:solidFill>
                  <a:srgbClr val="9900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прекрасное средство для интенсивного развития речи детей, обогащения словаря, развития мышления, воображения, творческих способностей.</a:t>
            </a:r>
          </a:p>
        </p:txBody>
      </p:sp>
    </p:spTree>
    <p:extLst>
      <p:ext uri="{BB962C8B-B14F-4D97-AF65-F5344CB8AC3E}">
        <p14:creationId xmlns:p14="http://schemas.microsoft.com/office/powerpoint/2010/main" val="134695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89945771_pb6nps5lkgdqx4a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15616" y="548680"/>
            <a:ext cx="703384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Деловая игра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«ТЕАТРАЛЬНЫЙ РИНГ»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3808" y="548680"/>
            <a:ext cx="540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На какие две основные группы можно разделить все виды театрализованных игр?</a:t>
            </a:r>
            <a:endParaRPr lang="ru-RU" sz="2800" b="1" dirty="0">
              <a:solidFill>
                <a:srgbClr val="0033CC"/>
              </a:solidFill>
            </a:endParaRPr>
          </a:p>
        </p:txBody>
      </p:sp>
      <p:pic>
        <p:nvPicPr>
          <p:cNvPr id="3074" name="Picture 2" descr="https://s3.pixers.pics/pixers/700/FO/30/61/03/21/700_FO30610321_3608ab75a7805f3993ebe38108c4ce9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260648"/>
            <a:ext cx="1896145" cy="1896145"/>
          </a:xfrm>
          <a:prstGeom prst="rect">
            <a:avLst/>
          </a:prstGeom>
          <a:noFill/>
        </p:spPr>
      </p:pic>
      <p:pic>
        <p:nvPicPr>
          <p:cNvPr id="3076" name="Picture 4" descr="http://images.easyfreeclipart.com/1727/door-joshxquiz-op-23012013-2112-geplaatst-in-quiz-en-quizvragen-172795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924944"/>
            <a:ext cx="2098557" cy="25649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779912" y="4137760"/>
            <a:ext cx="4464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Режиссёрские игры и </a:t>
            </a:r>
          </a:p>
          <a:p>
            <a:r>
              <a:rPr lang="ru-RU" sz="2800" b="1" dirty="0" smtClean="0">
                <a:solidFill>
                  <a:srgbClr val="0033CC"/>
                </a:solidFill>
              </a:rPr>
              <a:t>Игры-драматизации</a:t>
            </a:r>
            <a:endParaRPr lang="ru-RU" sz="28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3808" y="548680"/>
            <a:ext cx="540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Какие виды театров относятся к режиссёрским играм?</a:t>
            </a:r>
            <a:endParaRPr lang="ru-RU" sz="2800" b="1" dirty="0">
              <a:solidFill>
                <a:srgbClr val="0033CC"/>
              </a:solidFill>
            </a:endParaRPr>
          </a:p>
        </p:txBody>
      </p:sp>
      <p:pic>
        <p:nvPicPr>
          <p:cNvPr id="3074" name="Picture 2" descr="https://s3.pixers.pics/pixers/700/FO/30/61/03/21/700_FO30610321_3608ab75a7805f3993ebe38108c4ce9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260648"/>
            <a:ext cx="1896145" cy="1896145"/>
          </a:xfrm>
          <a:prstGeom prst="rect">
            <a:avLst/>
          </a:prstGeom>
          <a:noFill/>
        </p:spPr>
      </p:pic>
      <p:pic>
        <p:nvPicPr>
          <p:cNvPr id="3076" name="Picture 4" descr="http://images.easyfreeclipart.com/1727/door-joshxquiz-op-23012013-2112-geplaatst-in-quiz-en-quizvragen-172795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924944"/>
            <a:ext cx="2098557" cy="25649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635896" y="3645024"/>
            <a:ext cx="44644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Плоскостной</a:t>
            </a:r>
          </a:p>
          <a:p>
            <a:r>
              <a:rPr lang="ru-RU" sz="2800" b="1" dirty="0" smtClean="0">
                <a:solidFill>
                  <a:srgbClr val="0033CC"/>
                </a:solidFill>
              </a:rPr>
              <a:t>Теневой</a:t>
            </a:r>
          </a:p>
          <a:p>
            <a:r>
              <a:rPr lang="ru-RU" sz="2800" b="1" dirty="0" smtClean="0">
                <a:solidFill>
                  <a:srgbClr val="0033CC"/>
                </a:solidFill>
              </a:rPr>
              <a:t>Настольный</a:t>
            </a:r>
          </a:p>
          <a:p>
            <a:r>
              <a:rPr lang="ru-RU" sz="2800" b="1" dirty="0" smtClean="0">
                <a:solidFill>
                  <a:srgbClr val="0033CC"/>
                </a:solidFill>
              </a:rPr>
              <a:t>Театр на </a:t>
            </a:r>
            <a:r>
              <a:rPr lang="ru-RU" sz="2800" b="1" dirty="0" err="1" smtClean="0">
                <a:solidFill>
                  <a:srgbClr val="0033CC"/>
                </a:solidFill>
              </a:rPr>
              <a:t>фланелеграфе</a:t>
            </a:r>
            <a:endParaRPr lang="ru-RU" sz="28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kovala.site-fresh.ru/images/cms/data/scen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670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00692" y="188640"/>
            <a:ext cx="84249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</a:t>
            </a:r>
            <a:r>
              <a:rPr lang="ru-RU" sz="5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</a:p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ДОУ</a:t>
            </a:r>
          </a:p>
        </p:txBody>
      </p:sp>
      <p:pic>
        <p:nvPicPr>
          <p:cNvPr id="4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1523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404664"/>
            <a:ext cx="61926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800000"/>
                </a:solidFill>
                <a:latin typeface="Batang" pitchFamily="18" charset="-127"/>
                <a:ea typeface="Batang" pitchFamily="18" charset="-127"/>
              </a:rPr>
              <a:t>На что направлена театрализованная деятельность?</a:t>
            </a:r>
            <a:endParaRPr lang="ru-RU" sz="2800" dirty="0">
              <a:solidFill>
                <a:srgbClr val="8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11560" y="1412776"/>
            <a:ext cx="8065021" cy="458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ru-RU" sz="2800" kern="0" dirty="0" smtClean="0">
                <a:solidFill>
                  <a:srgbClr val="663300"/>
                </a:solidFill>
                <a:effectLst/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На развитие у ее участников ощущений, чувств, эмоций;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ru-RU" sz="2800" kern="0" dirty="0" smtClean="0">
                <a:solidFill>
                  <a:srgbClr val="663300"/>
                </a:solidFill>
                <a:effectLst/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На развитие мышления, воображения, внимания, памяти;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ru-RU" sz="2800" kern="0" dirty="0" smtClean="0">
                <a:solidFill>
                  <a:srgbClr val="663300"/>
                </a:solidFill>
                <a:effectLst/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На развитие фантазии;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ru-RU" sz="2800" kern="0" dirty="0" smtClean="0">
                <a:solidFill>
                  <a:srgbClr val="663300"/>
                </a:solidFill>
                <a:effectLst/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На формирование волевых качеств;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ru-RU" sz="2800" kern="0" dirty="0" smtClean="0">
                <a:solidFill>
                  <a:srgbClr val="663300"/>
                </a:solidFill>
                <a:effectLst/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На развитие многих навыков и умений (речевых, коммуникативных, организаторских, двигательных и т.д.)</a:t>
            </a:r>
          </a:p>
          <a:p>
            <a:pPr algn="l"/>
            <a:endParaRPr lang="ru-RU" sz="2800" kern="0" dirty="0">
              <a:solidFill>
                <a:srgbClr val="0000C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Teatralnye_baltushki_na_kuhne_-_Zastavka_peredachi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Muzykalnoe_popurri_iz_spektaklej_teatralnoj_studii_SKAZKA_-_Burkova_T.I._(iPleer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183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4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numSld="14" showWhenStopped="0">
                <p:cTn id="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3808" y="548680"/>
            <a:ext cx="540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На чём основаны игры-драматизации?</a:t>
            </a:r>
            <a:endParaRPr lang="ru-RU" sz="2800" b="1" dirty="0">
              <a:solidFill>
                <a:srgbClr val="0033CC"/>
              </a:solidFill>
            </a:endParaRPr>
          </a:p>
        </p:txBody>
      </p:sp>
      <p:pic>
        <p:nvPicPr>
          <p:cNvPr id="3074" name="Picture 2" descr="https://s3.pixers.pics/pixers/700/FO/30/61/03/21/700_FO30610321_3608ab75a7805f3993ebe38108c4ce9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260648"/>
            <a:ext cx="1896145" cy="1896145"/>
          </a:xfrm>
          <a:prstGeom prst="rect">
            <a:avLst/>
          </a:prstGeom>
          <a:noFill/>
        </p:spPr>
      </p:pic>
      <p:pic>
        <p:nvPicPr>
          <p:cNvPr id="3076" name="Picture 4" descr="http://images.easyfreeclipart.com/1727/door-joshxquiz-op-23012013-2112-geplaatst-in-quiz-en-quizvragen-172795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924944"/>
            <a:ext cx="2098557" cy="25649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771800" y="2132856"/>
            <a:ext cx="57606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На собственных действиях исполнителя роли, который при этом может использовать куклы или персонажи, одетые на пальцы. Ребёнок или взрослый в этом случае играет сам, преимущественно используя свои средства выразительности – интонацию, мимику и пантомимику</a:t>
            </a:r>
            <a:endParaRPr lang="ru-RU" sz="28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3808" y="548680"/>
            <a:ext cx="540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Как можно привлечь к театрализованным играм малоактивных детей?</a:t>
            </a:r>
            <a:endParaRPr lang="ru-RU" sz="2800" b="1" dirty="0">
              <a:solidFill>
                <a:srgbClr val="0033CC"/>
              </a:solidFill>
            </a:endParaRPr>
          </a:p>
        </p:txBody>
      </p:sp>
      <p:pic>
        <p:nvPicPr>
          <p:cNvPr id="3074" name="Picture 2" descr="https://s3.pixers.pics/pixers/700/FO/30/61/03/21/700_FO30610321_3608ab75a7805f3993ebe38108c4ce9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260648"/>
            <a:ext cx="1896145" cy="1896145"/>
          </a:xfrm>
          <a:prstGeom prst="rect">
            <a:avLst/>
          </a:prstGeom>
          <a:noFill/>
        </p:spPr>
      </p:pic>
      <p:pic>
        <p:nvPicPr>
          <p:cNvPr id="3076" name="Picture 4" descr="http://images.easyfreeclipart.com/1727/door-joshxquiz-op-23012013-2112-geplaatst-in-quiz-en-quizvragen-172795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924944"/>
            <a:ext cx="2098557" cy="25649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915816" y="4509120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Примеры из опыта работы</a:t>
            </a:r>
            <a:endParaRPr lang="ru-RU" sz="28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3808" y="548680"/>
            <a:ext cx="540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Какую предшествующую работу вы проводите прежде чем провести театрализованную игру?</a:t>
            </a:r>
            <a:endParaRPr lang="ru-RU" sz="2800" b="1" dirty="0">
              <a:solidFill>
                <a:srgbClr val="0033CC"/>
              </a:solidFill>
            </a:endParaRPr>
          </a:p>
        </p:txBody>
      </p:sp>
      <p:pic>
        <p:nvPicPr>
          <p:cNvPr id="3074" name="Picture 2" descr="https://s3.pixers.pics/pixers/700/FO/30/61/03/21/700_FO30610321_3608ab75a7805f3993ebe38108c4ce9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260648"/>
            <a:ext cx="1896145" cy="1896145"/>
          </a:xfrm>
          <a:prstGeom prst="rect">
            <a:avLst/>
          </a:prstGeom>
          <a:noFill/>
        </p:spPr>
      </p:pic>
      <p:pic>
        <p:nvPicPr>
          <p:cNvPr id="3076" name="Picture 4" descr="http://images.easyfreeclipart.com/1727/door-joshxquiz-op-23012013-2112-geplaatst-in-quiz-en-quizvragen-172795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924944"/>
            <a:ext cx="2098557" cy="25649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915816" y="4509120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Примеры из опыта работы</a:t>
            </a:r>
            <a:endParaRPr lang="ru-RU" sz="28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3491" y="548680"/>
            <a:ext cx="827816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VIII 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раунд –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«Реши пример: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Герой + предмет = сказка»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0016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9938" name="Picture 2" descr="https://mmedia.ozone.ru/multimedia/101898452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6149"/>
          <a:stretch>
            <a:fillRect/>
          </a:stretch>
        </p:blipFill>
        <p:spPr bwMode="auto">
          <a:xfrm>
            <a:off x="467544" y="4581128"/>
            <a:ext cx="1296144" cy="1944216"/>
          </a:xfrm>
          <a:prstGeom prst="rect">
            <a:avLst/>
          </a:prstGeom>
          <a:noFill/>
        </p:spPr>
      </p:pic>
      <p:pic>
        <p:nvPicPr>
          <p:cNvPr id="6" name="Рисунок 5" descr="2a400aefc0693a622632dff180w1--russkij-stil-poyas-kushak-i-kartuz-svadebnyj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332656"/>
            <a:ext cx="1085442" cy="1628800"/>
          </a:xfrm>
          <a:prstGeom prst="rect">
            <a:avLst/>
          </a:prstGeom>
        </p:spPr>
      </p:pic>
      <p:pic>
        <p:nvPicPr>
          <p:cNvPr id="7" name="Рисунок 6" descr="red-plus-clip-art-at-clkercom-vector-online-royalty-free-6751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95736" y="548680"/>
            <a:ext cx="837828" cy="835035"/>
          </a:xfrm>
          <a:prstGeom prst="rect">
            <a:avLst/>
          </a:prstGeom>
        </p:spPr>
      </p:pic>
      <p:pic>
        <p:nvPicPr>
          <p:cNvPr id="8" name="Рисунок 7" descr="chugun15-768x657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DFAF3"/>
              </a:clrFrom>
              <a:clrTo>
                <a:srgbClr val="FDFAF3">
                  <a:alpha val="0"/>
                </a:srgbClr>
              </a:clrTo>
            </a:clrChange>
          </a:blip>
          <a:srcRect b="28"/>
          <a:stretch>
            <a:fillRect/>
          </a:stretch>
        </p:blipFill>
        <p:spPr>
          <a:xfrm>
            <a:off x="3203848" y="188640"/>
            <a:ext cx="2406316" cy="1800200"/>
          </a:xfrm>
          <a:prstGeom prst="rect">
            <a:avLst/>
          </a:prstGeom>
        </p:spPr>
      </p:pic>
      <p:pic>
        <p:nvPicPr>
          <p:cNvPr id="9" name="Рисунок 8" descr="red-plus-clip-art-at-clkercom-vector-online-royalty-free-6751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96136" y="476672"/>
            <a:ext cx="837828" cy="835035"/>
          </a:xfrm>
          <a:prstGeom prst="rect">
            <a:avLst/>
          </a:prstGeom>
        </p:spPr>
      </p:pic>
      <p:pic>
        <p:nvPicPr>
          <p:cNvPr id="10" name="Рисунок 9" descr="0_e9dea_c1c9652d_orig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04248" y="404664"/>
            <a:ext cx="2089272" cy="1090736"/>
          </a:xfrm>
          <a:prstGeom prst="rect">
            <a:avLst/>
          </a:prstGeom>
        </p:spPr>
      </p:pic>
      <p:pic>
        <p:nvPicPr>
          <p:cNvPr id="11" name="Рисунок 10" descr="red-plus-clip-art-at-clkercom-vector-online-royalty-free-6751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15616" y="2492896"/>
            <a:ext cx="837828" cy="835035"/>
          </a:xfrm>
          <a:prstGeom prst="rect">
            <a:avLst/>
          </a:prstGeom>
        </p:spPr>
      </p:pic>
      <p:pic>
        <p:nvPicPr>
          <p:cNvPr id="12" name="Рисунок 11" descr="00046688-1200x800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1844824"/>
            <a:ext cx="2295395" cy="2088232"/>
          </a:xfrm>
          <a:prstGeom prst="rect">
            <a:avLst/>
          </a:prstGeom>
        </p:spPr>
      </p:pic>
      <p:pic>
        <p:nvPicPr>
          <p:cNvPr id="13" name="Рисунок 12" descr="red-plus-clip-art-at-clkercom-vector-online-royalty-free-6751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99992" y="2204864"/>
            <a:ext cx="837828" cy="835035"/>
          </a:xfrm>
          <a:prstGeom prst="rect">
            <a:avLst/>
          </a:prstGeom>
        </p:spPr>
      </p:pic>
      <p:pic>
        <p:nvPicPr>
          <p:cNvPr id="14" name="Рисунок 13" descr="krokodil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2160" y="1475208"/>
            <a:ext cx="2003275" cy="2166924"/>
          </a:xfrm>
          <a:prstGeom prst="rect">
            <a:avLst/>
          </a:prstGeom>
        </p:spPr>
      </p:pic>
      <p:pic>
        <p:nvPicPr>
          <p:cNvPr id="15" name="Рисунок 14" descr="equals_PNG17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154680" y="4566349"/>
            <a:ext cx="1700808" cy="1700808"/>
          </a:xfrm>
          <a:prstGeom prst="rect">
            <a:avLst/>
          </a:prstGeom>
        </p:spPr>
      </p:pic>
      <p:pic>
        <p:nvPicPr>
          <p:cNvPr id="17" name="Neizvestnyj_ispolnitel_-_Muzyka_k_skazke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36479" y="3616561"/>
            <a:ext cx="2411999" cy="3414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 showWhenStopped="0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2a400aefc0693a622632dff180w1--russkij-stil-poyas-kushak-i-kartuz-svadebny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0"/>
            <a:ext cx="1392010" cy="1969825"/>
          </a:xfrm>
          <a:prstGeom prst="rect">
            <a:avLst/>
          </a:prstGeom>
        </p:spPr>
      </p:pic>
      <p:pic>
        <p:nvPicPr>
          <p:cNvPr id="7" name="Рисунок 6" descr="red-plus-clip-art-at-clkercom-vector-online-royalty-free-6751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476672"/>
            <a:ext cx="837828" cy="835035"/>
          </a:xfrm>
          <a:prstGeom prst="rect">
            <a:avLst/>
          </a:prstGeom>
        </p:spPr>
      </p:pic>
      <p:pic>
        <p:nvPicPr>
          <p:cNvPr id="8" name="Рисунок 7" descr="chugun15-768x65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67944" y="0"/>
            <a:ext cx="1288060" cy="1800200"/>
          </a:xfrm>
          <a:prstGeom prst="rect">
            <a:avLst/>
          </a:prstGeom>
        </p:spPr>
      </p:pic>
      <p:pic>
        <p:nvPicPr>
          <p:cNvPr id="9" name="Рисунок 8" descr="red-plus-clip-art-at-clkercom-vector-online-royalty-free-6751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404664"/>
            <a:ext cx="837828" cy="835035"/>
          </a:xfrm>
          <a:prstGeom prst="rect">
            <a:avLst/>
          </a:prstGeom>
        </p:spPr>
      </p:pic>
      <p:pic>
        <p:nvPicPr>
          <p:cNvPr id="10" name="Рисунок 9" descr="0_e9dea_c1c9652d_orig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76256" y="0"/>
            <a:ext cx="1770921" cy="1728192"/>
          </a:xfrm>
          <a:prstGeom prst="rect">
            <a:avLst/>
          </a:prstGeom>
        </p:spPr>
      </p:pic>
      <p:pic>
        <p:nvPicPr>
          <p:cNvPr id="11" name="Рисунок 10" descr="red-plus-clip-art-at-clkercom-vector-online-royalty-free-6751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2348880"/>
            <a:ext cx="837828" cy="835035"/>
          </a:xfrm>
          <a:prstGeom prst="rect">
            <a:avLst/>
          </a:prstGeom>
        </p:spPr>
      </p:pic>
      <p:pic>
        <p:nvPicPr>
          <p:cNvPr id="12" name="Рисунок 11" descr="00046688-1200x80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95736" y="1844824"/>
            <a:ext cx="1433049" cy="2088232"/>
          </a:xfrm>
          <a:prstGeom prst="rect">
            <a:avLst/>
          </a:prstGeom>
        </p:spPr>
      </p:pic>
      <p:pic>
        <p:nvPicPr>
          <p:cNvPr id="13" name="Рисунок 12" descr="red-plus-clip-art-at-clkercom-vector-online-royalty-free-6751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2276872"/>
            <a:ext cx="837828" cy="835035"/>
          </a:xfrm>
          <a:prstGeom prst="rect">
            <a:avLst/>
          </a:prstGeom>
        </p:spPr>
      </p:pic>
      <p:pic>
        <p:nvPicPr>
          <p:cNvPr id="14" name="Рисунок 13" descr="krokodil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36096" y="1772816"/>
            <a:ext cx="1588027" cy="1797308"/>
          </a:xfrm>
          <a:prstGeom prst="rect">
            <a:avLst/>
          </a:prstGeom>
        </p:spPr>
      </p:pic>
      <p:pic>
        <p:nvPicPr>
          <p:cNvPr id="15" name="Рисунок 14" descr="equals_PNG17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347864" y="4581128"/>
            <a:ext cx="1700808" cy="1700808"/>
          </a:xfrm>
          <a:prstGeom prst="rect">
            <a:avLst/>
          </a:prstGeom>
        </p:spPr>
      </p:pic>
      <p:pic>
        <p:nvPicPr>
          <p:cNvPr id="16" name="Рисунок 15" descr="297199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004048" y="3938590"/>
            <a:ext cx="2067915" cy="2919410"/>
          </a:xfrm>
          <a:prstGeom prst="rect">
            <a:avLst/>
          </a:prstGeom>
        </p:spPr>
      </p:pic>
      <p:pic>
        <p:nvPicPr>
          <p:cNvPr id="17" name="Picture 2" descr="https://mmedia.ozone.ru/multimedia/1018984520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43851" r="117"/>
          <a:stretch>
            <a:fillRect/>
          </a:stretch>
        </p:blipFill>
        <p:spPr bwMode="auto">
          <a:xfrm>
            <a:off x="251520" y="4725144"/>
            <a:ext cx="1656184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9938" name="Picture 2" descr="https://mmedia.ozone.ru/multimedia/101898452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6149"/>
          <a:stretch>
            <a:fillRect/>
          </a:stretch>
        </p:blipFill>
        <p:spPr bwMode="auto">
          <a:xfrm>
            <a:off x="323528" y="4437112"/>
            <a:ext cx="1296144" cy="1944216"/>
          </a:xfrm>
          <a:prstGeom prst="rect">
            <a:avLst/>
          </a:prstGeom>
          <a:noFill/>
        </p:spPr>
      </p:pic>
      <p:pic>
        <p:nvPicPr>
          <p:cNvPr id="6" name="Рисунок 5" descr="2a400aefc0693a622632dff180w1--russkij-stil-poyas-kushak-i-kartuz-svadebnyj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692696"/>
            <a:ext cx="1502777" cy="1296144"/>
          </a:xfrm>
          <a:prstGeom prst="rect">
            <a:avLst/>
          </a:prstGeom>
        </p:spPr>
      </p:pic>
      <p:pic>
        <p:nvPicPr>
          <p:cNvPr id="7" name="Рисунок 6" descr="red-plus-clip-art-at-clkercom-vector-online-royalty-free-6751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27784" y="764704"/>
            <a:ext cx="837828" cy="835035"/>
          </a:xfrm>
          <a:prstGeom prst="rect">
            <a:avLst/>
          </a:prstGeom>
        </p:spPr>
      </p:pic>
      <p:pic>
        <p:nvPicPr>
          <p:cNvPr id="8" name="Рисунок 7" descr="chugun15-768x65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19872" y="548680"/>
            <a:ext cx="2406316" cy="1488548"/>
          </a:xfrm>
          <a:prstGeom prst="rect">
            <a:avLst/>
          </a:prstGeom>
        </p:spPr>
      </p:pic>
      <p:pic>
        <p:nvPicPr>
          <p:cNvPr id="9" name="Рисунок 8" descr="red-plus-clip-art-at-clkercom-vector-online-royalty-free-6751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6" y="764704"/>
            <a:ext cx="837828" cy="835035"/>
          </a:xfrm>
          <a:prstGeom prst="rect">
            <a:avLst/>
          </a:prstGeom>
        </p:spPr>
      </p:pic>
      <p:pic>
        <p:nvPicPr>
          <p:cNvPr id="10" name="Рисунок 9" descr="0_e9dea_c1c9652d_ori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948264" y="188640"/>
            <a:ext cx="1878036" cy="1878036"/>
          </a:xfrm>
          <a:prstGeom prst="rect">
            <a:avLst/>
          </a:prstGeom>
        </p:spPr>
      </p:pic>
      <p:pic>
        <p:nvPicPr>
          <p:cNvPr id="11" name="Рисунок 10" descr="red-plus-clip-art-at-clkercom-vector-online-royalty-free-6751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15616" y="2924944"/>
            <a:ext cx="837828" cy="835035"/>
          </a:xfrm>
          <a:prstGeom prst="rect">
            <a:avLst/>
          </a:prstGeom>
        </p:spPr>
      </p:pic>
      <p:pic>
        <p:nvPicPr>
          <p:cNvPr id="12" name="Рисунок 11" descr="00046688-1200x80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024354" y="2276872"/>
            <a:ext cx="1918079" cy="2088232"/>
          </a:xfrm>
          <a:prstGeom prst="rect">
            <a:avLst/>
          </a:prstGeom>
        </p:spPr>
      </p:pic>
      <p:pic>
        <p:nvPicPr>
          <p:cNvPr id="13" name="Рисунок 12" descr="red-plus-clip-art-at-clkercom-vector-online-royalty-free-6751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7984" y="2636912"/>
            <a:ext cx="837828" cy="835035"/>
          </a:xfrm>
          <a:prstGeom prst="rect">
            <a:avLst/>
          </a:prstGeom>
        </p:spPr>
      </p:pic>
      <p:pic>
        <p:nvPicPr>
          <p:cNvPr id="14" name="Рисунок 13" descr="krokodil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228184" y="1484784"/>
            <a:ext cx="1741636" cy="2749952"/>
          </a:xfrm>
          <a:prstGeom prst="rect">
            <a:avLst/>
          </a:prstGeom>
        </p:spPr>
      </p:pic>
      <p:pic>
        <p:nvPicPr>
          <p:cNvPr id="15" name="Рисунок 14" descr="equals_PNG17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835696" y="4797152"/>
            <a:ext cx="1700808" cy="1700808"/>
          </a:xfrm>
          <a:prstGeom prst="rect">
            <a:avLst/>
          </a:prstGeom>
        </p:spPr>
      </p:pic>
      <p:pic>
        <p:nvPicPr>
          <p:cNvPr id="16" name="Рисунок 15" descr="2971990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211960" y="3717032"/>
            <a:ext cx="2072781" cy="291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2a400aefc0693a622632dff180w1--russkij-stil-poyas-kushak-i-kartuz-svadebny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332656"/>
            <a:ext cx="1392010" cy="1825208"/>
          </a:xfrm>
          <a:prstGeom prst="rect">
            <a:avLst/>
          </a:prstGeom>
        </p:spPr>
      </p:pic>
      <p:pic>
        <p:nvPicPr>
          <p:cNvPr id="7" name="Рисунок 6" descr="red-plus-clip-art-at-clkercom-vector-online-royalty-free-6751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7784" y="764704"/>
            <a:ext cx="837828" cy="835035"/>
          </a:xfrm>
          <a:prstGeom prst="rect">
            <a:avLst/>
          </a:prstGeom>
        </p:spPr>
      </p:pic>
      <p:pic>
        <p:nvPicPr>
          <p:cNvPr id="8" name="Рисунок 7" descr="chugun15-768x65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07904" y="332656"/>
            <a:ext cx="1862368" cy="1596049"/>
          </a:xfrm>
          <a:prstGeom prst="rect">
            <a:avLst/>
          </a:prstGeom>
        </p:spPr>
      </p:pic>
      <p:pic>
        <p:nvPicPr>
          <p:cNvPr id="9" name="Рисунок 8" descr="red-plus-clip-art-at-clkercom-vector-online-royalty-free-6751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692696"/>
            <a:ext cx="837828" cy="835035"/>
          </a:xfrm>
          <a:prstGeom prst="rect">
            <a:avLst/>
          </a:prstGeom>
        </p:spPr>
      </p:pic>
      <p:pic>
        <p:nvPicPr>
          <p:cNvPr id="10" name="Рисунок 9" descr="0_e9dea_c1c9652d_ori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452320" y="260648"/>
            <a:ext cx="1216060" cy="1728192"/>
          </a:xfrm>
          <a:prstGeom prst="rect">
            <a:avLst/>
          </a:prstGeom>
        </p:spPr>
      </p:pic>
      <p:pic>
        <p:nvPicPr>
          <p:cNvPr id="11" name="Рисунок 10" descr="red-plus-clip-art-at-clkercom-vector-online-royalty-free-6751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2636912"/>
            <a:ext cx="837828" cy="835035"/>
          </a:xfrm>
          <a:prstGeom prst="rect">
            <a:avLst/>
          </a:prstGeom>
        </p:spPr>
      </p:pic>
      <p:pic>
        <p:nvPicPr>
          <p:cNvPr id="12" name="Рисунок 11" descr="00046688-1200x80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83768" y="2492896"/>
            <a:ext cx="1433049" cy="1361263"/>
          </a:xfrm>
          <a:prstGeom prst="rect">
            <a:avLst/>
          </a:prstGeom>
        </p:spPr>
      </p:pic>
      <p:pic>
        <p:nvPicPr>
          <p:cNvPr id="13" name="Рисунок 12" descr="red-plus-clip-art-at-clkercom-vector-online-royalty-free-6751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2636912"/>
            <a:ext cx="837828" cy="835035"/>
          </a:xfrm>
          <a:prstGeom prst="rect">
            <a:avLst/>
          </a:prstGeom>
        </p:spPr>
      </p:pic>
      <p:pic>
        <p:nvPicPr>
          <p:cNvPr id="14" name="Рисунок 13" descr="krokodil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2160" y="2392928"/>
            <a:ext cx="2736304" cy="1203972"/>
          </a:xfrm>
          <a:prstGeom prst="rect">
            <a:avLst/>
          </a:prstGeom>
        </p:spPr>
      </p:pic>
      <p:pic>
        <p:nvPicPr>
          <p:cNvPr id="15" name="Рисунок 14" descr="equals_PNG17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915816" y="4365104"/>
            <a:ext cx="1700808" cy="1700808"/>
          </a:xfrm>
          <a:prstGeom prst="rect">
            <a:avLst/>
          </a:prstGeom>
        </p:spPr>
      </p:pic>
      <p:pic>
        <p:nvPicPr>
          <p:cNvPr id="16" name="Рисунок 15" descr="297199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220072" y="3933056"/>
            <a:ext cx="2067915" cy="2705962"/>
          </a:xfrm>
          <a:prstGeom prst="rect">
            <a:avLst/>
          </a:prstGeom>
        </p:spPr>
      </p:pic>
      <p:pic>
        <p:nvPicPr>
          <p:cNvPr id="17" name="Picture 2" descr="https://mmedia.ozone.ru/multimedia/1018984520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43851" r="117"/>
          <a:stretch>
            <a:fillRect/>
          </a:stretch>
        </p:blipFill>
        <p:spPr bwMode="auto">
          <a:xfrm>
            <a:off x="467544" y="4365104"/>
            <a:ext cx="1656184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4k-high-detail-red-velvet-theater-curtain-opening-with-alpha-matte_n1-a0g3m__F00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1268760"/>
            <a:ext cx="7143750" cy="52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28927"/>
            <a:ext cx="9258267" cy="7286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74789" y="297522"/>
            <a:ext cx="610868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kern="0" dirty="0">
                <a:solidFill>
                  <a:srgbClr val="8000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Влияние театрализованной игры на развитие речи ребенка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887040"/>
            <a:ext cx="8496944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стимулирует </a:t>
            </a:r>
            <a:r>
              <a:rPr lang="ru-RU" sz="28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активную речь за счет расширения словарного запаса;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ребенок </a:t>
            </a:r>
            <a:r>
              <a:rPr lang="ru-RU" sz="28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усваивает богатство родного языка, его выразительные средства(динамику, темп, интонацию и др.);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совершенствует </a:t>
            </a:r>
            <a:r>
              <a:rPr lang="ru-RU" sz="28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артикуляционный аппарат;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формируется </a:t>
            </a:r>
            <a:r>
              <a:rPr lang="ru-RU" sz="28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диалогическая, эмоционально насыщенная, выразительная речь.</a:t>
            </a:r>
          </a:p>
        </p:txBody>
      </p:sp>
    </p:spTree>
    <p:extLst>
      <p:ext uri="{BB962C8B-B14F-4D97-AF65-F5344CB8AC3E}">
        <p14:creationId xmlns:p14="http://schemas.microsoft.com/office/powerpoint/2010/main" val="298547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620688"/>
            <a:ext cx="62646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800000"/>
                </a:solidFill>
                <a:latin typeface="Batang" pitchFamily="18" charset="-127"/>
                <a:ea typeface="Batang" pitchFamily="18" charset="-127"/>
              </a:rPr>
              <a:t>Речь ребенка и различные виды театра</a:t>
            </a:r>
            <a:endParaRPr lang="ru-RU" sz="3200" dirty="0">
              <a:solidFill>
                <a:srgbClr val="8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204864"/>
            <a:ext cx="64624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400" b="1" u="sng" dirty="0">
                <a:solidFill>
                  <a:srgbClr val="8000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Пальчиковый    театр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способствует </a:t>
            </a:r>
            <a:r>
              <a:rPr lang="ru-RU" sz="24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развитию речи, внимания, памяти;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формирует </a:t>
            </a:r>
            <a:r>
              <a:rPr lang="ru-RU" sz="24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пространственные представления;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развивает </a:t>
            </a:r>
            <a:r>
              <a:rPr lang="ru-RU" sz="24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ловкость, точность, выразительность, координацию движений;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повышает </a:t>
            </a:r>
            <a:r>
              <a:rPr lang="ru-RU" sz="24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работоспособность, тонус коры головного мозга.</a:t>
            </a:r>
          </a:p>
        </p:txBody>
      </p:sp>
      <p:pic>
        <p:nvPicPr>
          <p:cNvPr id="3074" name="Picture 2" descr="http://img1.liveinternet.ru/images/attach/c/11/128/316/128316211_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5654">
            <a:off x="5964602" y="1967737"/>
            <a:ext cx="3040463" cy="226392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8547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34" y="-112132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1268760"/>
            <a:ext cx="79928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 smtClean="0">
                <a:solidFill>
                  <a:srgbClr val="8000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Стимулирование </a:t>
            </a:r>
            <a:r>
              <a:rPr lang="ru-RU" sz="2800" b="1" dirty="0">
                <a:solidFill>
                  <a:srgbClr val="8000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кончиков пальцев, движение кистями рук, игра с пальцами ускоряют процесс речевого и умственного развития </a:t>
            </a:r>
          </a:p>
        </p:txBody>
      </p:sp>
      <p:pic>
        <p:nvPicPr>
          <p:cNvPr id="4" name="Picture 18" descr="2f42a6478b6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429000"/>
            <a:ext cx="3097360" cy="24538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33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1" descr="repka_finger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429000"/>
            <a:ext cx="2952328" cy="24538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33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5824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476672"/>
            <a:ext cx="59766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800000"/>
                </a:solidFill>
                <a:latin typeface="Batang" pitchFamily="18" charset="-127"/>
                <a:ea typeface="Batang" pitchFamily="18" charset="-127"/>
              </a:rPr>
              <a:t>Театр картинок </a:t>
            </a:r>
            <a:endParaRPr lang="ru-RU" sz="3200" b="1" dirty="0" smtClean="0">
              <a:solidFill>
                <a:srgbClr val="800000"/>
              </a:solidFill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ru-RU" sz="3200" b="1" dirty="0" smtClean="0">
                <a:solidFill>
                  <a:srgbClr val="800000"/>
                </a:solidFill>
                <a:latin typeface="Batang" pitchFamily="18" charset="-127"/>
                <a:ea typeface="Batang" pitchFamily="18" charset="-127"/>
              </a:rPr>
              <a:t>и </a:t>
            </a:r>
            <a:r>
              <a:rPr lang="ru-RU" sz="3200" b="1" dirty="0" err="1">
                <a:solidFill>
                  <a:srgbClr val="800000"/>
                </a:solidFill>
                <a:latin typeface="Batang" pitchFamily="18" charset="-127"/>
                <a:ea typeface="Batang" pitchFamily="18" charset="-127"/>
              </a:rPr>
              <a:t>фланелеграф</a:t>
            </a:r>
            <a:endParaRPr lang="ru-RU" sz="3200" dirty="0">
              <a:solidFill>
                <a:srgbClr val="8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556792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развивают </a:t>
            </a:r>
            <a:r>
              <a:rPr lang="ru-RU" sz="28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творческие способности;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содействуют </a:t>
            </a:r>
            <a:r>
              <a:rPr lang="ru-RU" sz="28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эстетическому воспитанию;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развивают </a:t>
            </a:r>
            <a:r>
              <a:rPr lang="ru-RU" sz="28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ловкость, умение управлять своими движениями, концентрировать внимание на одном виде деятельности.</a:t>
            </a:r>
          </a:p>
        </p:txBody>
      </p:sp>
      <p:pic>
        <p:nvPicPr>
          <p:cNvPr id="5" name="Picture 2" descr="http://teleporto.ru/images/detailed/7426/10116867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7971" y="4337720"/>
            <a:ext cx="3116706" cy="23316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8968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856" y="-121360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7" descr="984124_44116nothumb500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4088" y="3747931"/>
            <a:ext cx="3168352" cy="273630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2" name="Picture 4" descr="http://img0.liveinternet.ru/images/attach/c/0/118/924/118924082_large_HSDsarn9jIw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789040"/>
            <a:ext cx="3096344" cy="27363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115616" y="980728"/>
            <a:ext cx="763284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3200" b="1" dirty="0">
                <a:solidFill>
                  <a:srgbClr val="8000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Действуя с различными картинками, у ребенка развивается мелкая моторика рук, что способствует более успешному и эффективному развитию речи.</a:t>
            </a:r>
          </a:p>
          <a:p>
            <a:endParaRPr lang="ru-RU" b="1" dirty="0">
              <a:solidFill>
                <a:srgbClr val="0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52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857" y="-211523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11760" y="620688"/>
            <a:ext cx="45365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800000"/>
                </a:solidFill>
                <a:latin typeface="Batang" pitchFamily="18" charset="-127"/>
                <a:ea typeface="Batang" pitchFamily="18" charset="-127"/>
              </a:rPr>
              <a:t>Вязаный театр</a:t>
            </a:r>
            <a:endParaRPr lang="ru-RU" sz="3600" dirty="0">
              <a:solidFill>
                <a:srgbClr val="8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412776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развивает </a:t>
            </a:r>
            <a:r>
              <a:rPr lang="ru-RU" sz="28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моторно-двигательную, зрительную, слуховую координацию;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формирует </a:t>
            </a:r>
            <a:r>
              <a:rPr lang="ru-RU" sz="28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творческие способности, артистизм;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обогащает </a:t>
            </a:r>
            <a:r>
              <a:rPr lang="ru-RU" sz="28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пассивный и активный </a:t>
            </a: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словарь.</a:t>
            </a:r>
            <a:endParaRPr lang="ru-RU" sz="2800" b="1" dirty="0">
              <a:solidFill>
                <a:srgbClr val="663300"/>
              </a:solidFill>
              <a:latin typeface="Batang" pitchFamily="18" charset="-127"/>
              <a:ea typeface="Batang" pitchFamily="18" charset="-127"/>
              <a:cs typeface="Times New Roman" panose="02020603050405020304" pitchFamily="18" charset="0"/>
            </a:endParaRPr>
          </a:p>
        </p:txBody>
      </p:sp>
      <p:pic>
        <p:nvPicPr>
          <p:cNvPr id="8" name="Picture 2" descr="http://media.handsforyou.ru/product-photos/original/d/df/df52f4d84087cc110fd92a94072bd664.jpg?v=134389476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71800" y="3829505"/>
            <a:ext cx="3600400" cy="25807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33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4171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857" y="-211523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4380" y="222037"/>
            <a:ext cx="420179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800000"/>
                </a:solidFill>
                <a:latin typeface="Batang" pitchFamily="18" charset="-127"/>
                <a:ea typeface="Batang" pitchFamily="18" charset="-127"/>
              </a:rPr>
              <a:t>Конусный, </a:t>
            </a:r>
            <a:endParaRPr lang="ru-RU" sz="3200" b="1" dirty="0" smtClean="0">
              <a:solidFill>
                <a:srgbClr val="800000"/>
              </a:solidFill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ru-RU" sz="3200" b="1" dirty="0" smtClean="0">
                <a:solidFill>
                  <a:srgbClr val="800000"/>
                </a:solidFill>
                <a:latin typeface="Batang" pitchFamily="18" charset="-127"/>
                <a:ea typeface="Batang" pitchFamily="18" charset="-127"/>
              </a:rPr>
              <a:t>настольный </a:t>
            </a:r>
            <a:r>
              <a:rPr lang="ru-RU" sz="3200" b="1" dirty="0">
                <a:solidFill>
                  <a:srgbClr val="800000"/>
                </a:solidFill>
                <a:latin typeface="Batang" pitchFamily="18" charset="-127"/>
                <a:ea typeface="Batang" pitchFamily="18" charset="-127"/>
              </a:rPr>
              <a:t>театр</a:t>
            </a:r>
            <a:endParaRPr lang="ru-RU" sz="3200" dirty="0">
              <a:solidFill>
                <a:srgbClr val="8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443842"/>
            <a:ext cx="82809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помогает </a:t>
            </a:r>
            <a:r>
              <a:rPr lang="ru-RU" sz="28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учить детей координировать движения рук и глаз;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сопровождать </a:t>
            </a:r>
            <a:r>
              <a:rPr lang="ru-RU" sz="28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движения пальцев речью;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побуждает </a:t>
            </a:r>
            <a:r>
              <a:rPr lang="ru-RU" sz="2800" b="1" dirty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выражать свои эмоции посредством мимики и </a:t>
            </a:r>
            <a:r>
              <a:rPr lang="ru-RU" sz="2800" b="1" dirty="0" smtClean="0">
                <a:solidFill>
                  <a:srgbClr val="663300"/>
                </a:solidFill>
                <a:latin typeface="Batang" pitchFamily="18" charset="-127"/>
                <a:ea typeface="Batang" pitchFamily="18" charset="-127"/>
                <a:cs typeface="Times New Roman" panose="02020603050405020304" pitchFamily="18" charset="0"/>
              </a:rPr>
              <a:t>речи.</a:t>
            </a:r>
            <a:endParaRPr lang="ru-RU" sz="2800" dirty="0">
              <a:solidFill>
                <a:srgbClr val="663300"/>
              </a:solidFill>
              <a:latin typeface="Batang" pitchFamily="18" charset="-127"/>
              <a:ea typeface="Batang" pitchFamily="18" charset="-127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://www.ogeogr.ru/konsuletaciya-dlya-roditelej-teatralizovannaya-deyatelenoste-v/1158835_html_m33fbc3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789040"/>
            <a:ext cx="3707636" cy="27807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2115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847</TotalTime>
  <Words>574</Words>
  <Application>Microsoft Office PowerPoint</Application>
  <PresentationFormat>Экран (4:3)</PresentationFormat>
  <Paragraphs>74</Paragraphs>
  <Slides>28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5" baseType="lpstr">
      <vt:lpstr>Arial</vt:lpstr>
      <vt:lpstr>Batang</vt:lpstr>
      <vt:lpstr>Calibri</vt:lpstr>
      <vt:lpstr>Georgia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ДОУ 15</dc:creator>
  <cp:lastModifiedBy>*</cp:lastModifiedBy>
  <cp:revision>80</cp:revision>
  <dcterms:created xsi:type="dcterms:W3CDTF">2018-03-27T08:26:13Z</dcterms:created>
  <dcterms:modified xsi:type="dcterms:W3CDTF">2022-11-14T11:03:59Z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4113140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