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70" r:id="rId2"/>
    <p:sldId id="256" r:id="rId3"/>
    <p:sldId id="257" r:id="rId4"/>
    <p:sldId id="286" r:id="rId5"/>
    <p:sldId id="287" r:id="rId6"/>
    <p:sldId id="288" r:id="rId7"/>
    <p:sldId id="289" r:id="rId8"/>
    <p:sldId id="279" r:id="rId9"/>
    <p:sldId id="290" r:id="rId10"/>
    <p:sldId id="294" r:id="rId11"/>
    <p:sldId id="291" r:id="rId12"/>
    <p:sldId id="292" r:id="rId13"/>
    <p:sldId id="293" r:id="rId14"/>
    <p:sldId id="295" r:id="rId15"/>
    <p:sldId id="281" r:id="rId16"/>
    <p:sldId id="28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6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A43CE7F-DF43-43D4-9C82-0EC7BEE099CA}" type="doc">
      <dgm:prSet loTypeId="urn:microsoft.com/office/officeart/2005/8/layout/chevron2" loCatId="process" qsTypeId="urn:microsoft.com/office/officeart/2005/8/quickstyle/3d1" qsCatId="3D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F73067BF-C65A-4A4B-921F-CF780A63D572}">
      <dgm:prSet/>
      <dgm:spPr/>
      <dgm:t>
        <a:bodyPr/>
        <a:lstStyle/>
        <a:p>
          <a:endParaRPr lang="ru-RU" dirty="0"/>
        </a:p>
      </dgm:t>
    </dgm:pt>
    <dgm:pt modelId="{D0068A93-F31F-4F60-91C4-9C4AEA2CA038}" type="parTrans" cxnId="{B49CDF6C-EF67-4064-91AC-B0FA1A5411D0}">
      <dgm:prSet/>
      <dgm:spPr/>
      <dgm:t>
        <a:bodyPr/>
        <a:lstStyle/>
        <a:p>
          <a:endParaRPr lang="ru-RU"/>
        </a:p>
      </dgm:t>
    </dgm:pt>
    <dgm:pt modelId="{46387584-BDBF-45CB-87EE-AA15D0688DA9}" type="sibTrans" cxnId="{B49CDF6C-EF67-4064-91AC-B0FA1A5411D0}">
      <dgm:prSet/>
      <dgm:spPr/>
      <dgm:t>
        <a:bodyPr/>
        <a:lstStyle/>
        <a:p>
          <a:endParaRPr lang="ru-RU"/>
        </a:p>
      </dgm:t>
    </dgm:pt>
    <dgm:pt modelId="{2B689CDC-7113-4973-8C6F-8EBA9721BBC9}">
      <dgm:prSet/>
      <dgm:spPr/>
      <dgm:t>
        <a:bodyPr/>
        <a:lstStyle/>
        <a:p>
          <a:endParaRPr lang="ru-RU" dirty="0"/>
        </a:p>
      </dgm:t>
    </dgm:pt>
    <dgm:pt modelId="{CCC5EB02-4F1D-4E4F-A4C0-015F5718C779}" type="parTrans" cxnId="{C0F145CC-99C6-4ECE-BB7F-455D4447F53F}">
      <dgm:prSet/>
      <dgm:spPr/>
      <dgm:t>
        <a:bodyPr/>
        <a:lstStyle/>
        <a:p>
          <a:endParaRPr lang="ru-RU"/>
        </a:p>
      </dgm:t>
    </dgm:pt>
    <dgm:pt modelId="{6DFFC984-C629-4B78-9F4D-08BD0631E84D}" type="sibTrans" cxnId="{C0F145CC-99C6-4ECE-BB7F-455D4447F53F}">
      <dgm:prSet/>
      <dgm:spPr/>
      <dgm:t>
        <a:bodyPr/>
        <a:lstStyle/>
        <a:p>
          <a:endParaRPr lang="ru-RU"/>
        </a:p>
      </dgm:t>
    </dgm:pt>
    <dgm:pt modelId="{B702D2D2-6799-45E8-B438-79E58BAAE1BD}">
      <dgm:prSet/>
      <dgm:spPr/>
      <dgm:t>
        <a:bodyPr/>
        <a:lstStyle/>
        <a:p>
          <a:endParaRPr lang="ru-RU" dirty="0"/>
        </a:p>
      </dgm:t>
    </dgm:pt>
    <dgm:pt modelId="{A34B1976-ECC7-421E-8C09-0095C9CE1A52}" type="parTrans" cxnId="{109AEA8D-5EF3-4910-9FAB-95988C989927}">
      <dgm:prSet/>
      <dgm:spPr/>
      <dgm:t>
        <a:bodyPr/>
        <a:lstStyle/>
        <a:p>
          <a:endParaRPr lang="ru-RU"/>
        </a:p>
      </dgm:t>
    </dgm:pt>
    <dgm:pt modelId="{8F394A56-7948-4AE9-B9CA-35C88D016A1A}" type="sibTrans" cxnId="{109AEA8D-5EF3-4910-9FAB-95988C989927}">
      <dgm:prSet/>
      <dgm:spPr/>
      <dgm:t>
        <a:bodyPr/>
        <a:lstStyle/>
        <a:p>
          <a:endParaRPr lang="ru-RU"/>
        </a:p>
      </dgm:t>
    </dgm:pt>
    <dgm:pt modelId="{9EA0D5B6-4CED-4047-83E5-9EC765057C1E}">
      <dgm:prSet/>
      <dgm:spPr/>
      <dgm:t>
        <a:bodyPr/>
        <a:lstStyle/>
        <a:p>
          <a:r>
            <a:rPr lang="ru-RU" i="1" dirty="0"/>
            <a:t>Какие есть достоинства у сварных соединений?</a:t>
          </a:r>
          <a:endParaRPr lang="ru-RU" dirty="0"/>
        </a:p>
      </dgm:t>
    </dgm:pt>
    <dgm:pt modelId="{38CD6EB6-A1F3-403C-A0CD-C7BF0954EDF6}" type="parTrans" cxnId="{796D532E-4402-4F88-BF9A-BBD3E2103A35}">
      <dgm:prSet/>
      <dgm:spPr/>
      <dgm:t>
        <a:bodyPr/>
        <a:lstStyle/>
        <a:p>
          <a:endParaRPr lang="ru-RU"/>
        </a:p>
      </dgm:t>
    </dgm:pt>
    <dgm:pt modelId="{90C673A6-EBF4-41D8-8C42-458018F616BE}" type="sibTrans" cxnId="{796D532E-4402-4F88-BF9A-BBD3E2103A35}">
      <dgm:prSet/>
      <dgm:spPr/>
      <dgm:t>
        <a:bodyPr/>
        <a:lstStyle/>
        <a:p>
          <a:endParaRPr lang="ru-RU"/>
        </a:p>
      </dgm:t>
    </dgm:pt>
    <dgm:pt modelId="{4EA778D5-6107-4EF3-9188-1C8D0B3A0A62}">
      <dgm:prSet/>
      <dgm:spPr/>
      <dgm:t>
        <a:bodyPr/>
        <a:lstStyle/>
        <a:p>
          <a:r>
            <a:rPr lang="ru-RU" i="1" dirty="0"/>
            <a:t>Что называется процессом сварки? </a:t>
          </a:r>
          <a:endParaRPr lang="ru-RU" dirty="0"/>
        </a:p>
      </dgm:t>
    </dgm:pt>
    <dgm:pt modelId="{25BE8CA8-FF97-4A9D-B7DE-C8C8BCCF66CB}" type="parTrans" cxnId="{0FB1E4F9-9098-4EBF-9841-A92EFFC4BA69}">
      <dgm:prSet/>
      <dgm:spPr/>
      <dgm:t>
        <a:bodyPr/>
        <a:lstStyle/>
        <a:p>
          <a:endParaRPr lang="ru-RU"/>
        </a:p>
      </dgm:t>
    </dgm:pt>
    <dgm:pt modelId="{37B07B21-5BE1-4152-81B0-256154FA290A}" type="sibTrans" cxnId="{0FB1E4F9-9098-4EBF-9841-A92EFFC4BA69}">
      <dgm:prSet/>
      <dgm:spPr/>
      <dgm:t>
        <a:bodyPr/>
        <a:lstStyle/>
        <a:p>
          <a:endParaRPr lang="ru-RU"/>
        </a:p>
      </dgm:t>
    </dgm:pt>
    <dgm:pt modelId="{E0E77C70-BED9-4452-AE02-158E5D39ADE4}">
      <dgm:prSet/>
      <dgm:spPr/>
      <dgm:t>
        <a:bodyPr/>
        <a:lstStyle/>
        <a:p>
          <a:r>
            <a:rPr lang="ru-RU" i="1" dirty="0"/>
            <a:t>Какие соединения называют сварными?</a:t>
          </a:r>
          <a:endParaRPr lang="ru-RU" dirty="0"/>
        </a:p>
      </dgm:t>
    </dgm:pt>
    <dgm:pt modelId="{FF02FB00-AA90-4579-BDB4-382FC0C53A06}" type="parTrans" cxnId="{659268AE-D8F6-46D8-90CE-3645A212A030}">
      <dgm:prSet/>
      <dgm:spPr/>
      <dgm:t>
        <a:bodyPr/>
        <a:lstStyle/>
        <a:p>
          <a:endParaRPr lang="ru-RU"/>
        </a:p>
      </dgm:t>
    </dgm:pt>
    <dgm:pt modelId="{24BFA51C-354E-4FB0-8825-3A7AC71E6615}" type="sibTrans" cxnId="{659268AE-D8F6-46D8-90CE-3645A212A030}">
      <dgm:prSet/>
      <dgm:spPr/>
      <dgm:t>
        <a:bodyPr/>
        <a:lstStyle/>
        <a:p>
          <a:endParaRPr lang="ru-RU"/>
        </a:p>
      </dgm:t>
    </dgm:pt>
    <dgm:pt modelId="{2A1D469E-E2C3-4DD5-9595-99C06425278B}" type="pres">
      <dgm:prSet presAssocID="{4A43CE7F-DF43-43D4-9C82-0EC7BEE099CA}" presName="linearFlow" presStyleCnt="0">
        <dgm:presLayoutVars>
          <dgm:dir/>
          <dgm:animLvl val="lvl"/>
          <dgm:resizeHandles val="exact"/>
        </dgm:presLayoutVars>
      </dgm:prSet>
      <dgm:spPr/>
    </dgm:pt>
    <dgm:pt modelId="{D581A703-6C28-4696-BDBA-006634284806}" type="pres">
      <dgm:prSet presAssocID="{F73067BF-C65A-4A4B-921F-CF780A63D572}" presName="composite" presStyleCnt="0"/>
      <dgm:spPr/>
    </dgm:pt>
    <dgm:pt modelId="{8A1F7432-1459-4C60-8609-8387C812B2B2}" type="pres">
      <dgm:prSet presAssocID="{F73067BF-C65A-4A4B-921F-CF780A63D572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299DD24F-30AC-4E87-B735-FC9A7B1D82A1}" type="pres">
      <dgm:prSet presAssocID="{F73067BF-C65A-4A4B-921F-CF780A63D572}" presName="descendantText" presStyleLbl="alignAcc1" presStyleIdx="0" presStyleCnt="3" custLinFactNeighborX="242" custLinFactNeighborY="-27502">
        <dgm:presLayoutVars>
          <dgm:bulletEnabled val="1"/>
        </dgm:presLayoutVars>
      </dgm:prSet>
      <dgm:spPr/>
    </dgm:pt>
    <dgm:pt modelId="{7D9326B3-CFA2-4096-BD98-02FB7068C44D}" type="pres">
      <dgm:prSet presAssocID="{46387584-BDBF-45CB-87EE-AA15D0688DA9}" presName="sp" presStyleCnt="0"/>
      <dgm:spPr/>
    </dgm:pt>
    <dgm:pt modelId="{D698C8DE-CBE2-4B4C-9094-8E321FB2113D}" type="pres">
      <dgm:prSet presAssocID="{2B689CDC-7113-4973-8C6F-8EBA9721BBC9}" presName="composite" presStyleCnt="0"/>
      <dgm:spPr/>
    </dgm:pt>
    <dgm:pt modelId="{65864B51-BB9F-4ACE-8771-D01F198CF03E}" type="pres">
      <dgm:prSet presAssocID="{2B689CDC-7113-4973-8C6F-8EBA9721BBC9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E9928BD6-D6AF-432B-B3CB-C70401E03EC7}" type="pres">
      <dgm:prSet presAssocID="{2B689CDC-7113-4973-8C6F-8EBA9721BBC9}" presName="descendantText" presStyleLbl="alignAcc1" presStyleIdx="1" presStyleCnt="3">
        <dgm:presLayoutVars>
          <dgm:bulletEnabled val="1"/>
        </dgm:presLayoutVars>
      </dgm:prSet>
      <dgm:spPr/>
    </dgm:pt>
    <dgm:pt modelId="{A76D9DB0-87AF-4856-90F8-F3A9E55D361F}" type="pres">
      <dgm:prSet presAssocID="{6DFFC984-C629-4B78-9F4D-08BD0631E84D}" presName="sp" presStyleCnt="0"/>
      <dgm:spPr/>
    </dgm:pt>
    <dgm:pt modelId="{B41201B6-4903-4D29-A76B-D904B8011EDB}" type="pres">
      <dgm:prSet presAssocID="{B702D2D2-6799-45E8-B438-79E58BAAE1BD}" presName="composite" presStyleCnt="0"/>
      <dgm:spPr/>
    </dgm:pt>
    <dgm:pt modelId="{AED3BB8F-EFB5-4C92-AA76-F9A5868D19D5}" type="pres">
      <dgm:prSet presAssocID="{B702D2D2-6799-45E8-B438-79E58BAAE1BD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4F1EC015-B3DE-42CE-8700-3019CA10F866}" type="pres">
      <dgm:prSet presAssocID="{B702D2D2-6799-45E8-B438-79E58BAAE1BD}" presName="descendantText" presStyleLbl="alignAcc1" presStyleIdx="2" presStyleCnt="3">
        <dgm:presLayoutVars>
          <dgm:bulletEnabled val="1"/>
        </dgm:presLayoutVars>
      </dgm:prSet>
      <dgm:spPr/>
    </dgm:pt>
  </dgm:ptLst>
  <dgm:cxnLst>
    <dgm:cxn modelId="{796D532E-4402-4F88-BF9A-BBD3E2103A35}" srcId="{B702D2D2-6799-45E8-B438-79E58BAAE1BD}" destId="{9EA0D5B6-4CED-4047-83E5-9EC765057C1E}" srcOrd="0" destOrd="0" parTransId="{38CD6EB6-A1F3-403C-A0CD-C7BF0954EDF6}" sibTransId="{90C673A6-EBF4-41D8-8C42-458018F616BE}"/>
    <dgm:cxn modelId="{9D86FA40-9CB8-43D1-A2A6-18AC2500690C}" type="presOf" srcId="{F73067BF-C65A-4A4B-921F-CF780A63D572}" destId="{8A1F7432-1459-4C60-8609-8387C812B2B2}" srcOrd="0" destOrd="0" presId="urn:microsoft.com/office/officeart/2005/8/layout/chevron2"/>
    <dgm:cxn modelId="{B49CDF6C-EF67-4064-91AC-B0FA1A5411D0}" srcId="{4A43CE7F-DF43-43D4-9C82-0EC7BEE099CA}" destId="{F73067BF-C65A-4A4B-921F-CF780A63D572}" srcOrd="0" destOrd="0" parTransId="{D0068A93-F31F-4F60-91C4-9C4AEA2CA038}" sibTransId="{46387584-BDBF-45CB-87EE-AA15D0688DA9}"/>
    <dgm:cxn modelId="{3AD96B82-415A-4F56-8465-2B40A7C4D369}" type="presOf" srcId="{B702D2D2-6799-45E8-B438-79E58BAAE1BD}" destId="{AED3BB8F-EFB5-4C92-AA76-F9A5868D19D5}" srcOrd="0" destOrd="0" presId="urn:microsoft.com/office/officeart/2005/8/layout/chevron2"/>
    <dgm:cxn modelId="{848C7283-2AFC-4B29-BE08-B5C42E767BC3}" type="presOf" srcId="{E0E77C70-BED9-4452-AE02-158E5D39ADE4}" destId="{E9928BD6-D6AF-432B-B3CB-C70401E03EC7}" srcOrd="0" destOrd="0" presId="urn:microsoft.com/office/officeart/2005/8/layout/chevron2"/>
    <dgm:cxn modelId="{109AEA8D-5EF3-4910-9FAB-95988C989927}" srcId="{4A43CE7F-DF43-43D4-9C82-0EC7BEE099CA}" destId="{B702D2D2-6799-45E8-B438-79E58BAAE1BD}" srcOrd="2" destOrd="0" parTransId="{A34B1976-ECC7-421E-8C09-0095C9CE1A52}" sibTransId="{8F394A56-7948-4AE9-B9CA-35C88D016A1A}"/>
    <dgm:cxn modelId="{659268AE-D8F6-46D8-90CE-3645A212A030}" srcId="{2B689CDC-7113-4973-8C6F-8EBA9721BBC9}" destId="{E0E77C70-BED9-4452-AE02-158E5D39ADE4}" srcOrd="0" destOrd="0" parTransId="{FF02FB00-AA90-4579-BDB4-382FC0C53A06}" sibTransId="{24BFA51C-354E-4FB0-8825-3A7AC71E6615}"/>
    <dgm:cxn modelId="{9AC684B9-DAC8-4A4B-85FF-1E4AC0ECD5B8}" type="presOf" srcId="{4EA778D5-6107-4EF3-9188-1C8D0B3A0A62}" destId="{299DD24F-30AC-4E87-B735-FC9A7B1D82A1}" srcOrd="0" destOrd="0" presId="urn:microsoft.com/office/officeart/2005/8/layout/chevron2"/>
    <dgm:cxn modelId="{27ADC6BE-0089-4C50-BEBE-B4CCD1D8E765}" type="presOf" srcId="{4A43CE7F-DF43-43D4-9C82-0EC7BEE099CA}" destId="{2A1D469E-E2C3-4DD5-9595-99C06425278B}" srcOrd="0" destOrd="0" presId="urn:microsoft.com/office/officeart/2005/8/layout/chevron2"/>
    <dgm:cxn modelId="{5AC245C0-A1CC-410A-B40B-628EB8D08AB7}" type="presOf" srcId="{2B689CDC-7113-4973-8C6F-8EBA9721BBC9}" destId="{65864B51-BB9F-4ACE-8771-D01F198CF03E}" srcOrd="0" destOrd="0" presId="urn:microsoft.com/office/officeart/2005/8/layout/chevron2"/>
    <dgm:cxn modelId="{C0F145CC-99C6-4ECE-BB7F-455D4447F53F}" srcId="{4A43CE7F-DF43-43D4-9C82-0EC7BEE099CA}" destId="{2B689CDC-7113-4973-8C6F-8EBA9721BBC9}" srcOrd="1" destOrd="0" parTransId="{CCC5EB02-4F1D-4E4F-A4C0-015F5718C779}" sibTransId="{6DFFC984-C629-4B78-9F4D-08BD0631E84D}"/>
    <dgm:cxn modelId="{28DD65E6-2F63-49A0-B37A-9256AE31E880}" type="presOf" srcId="{9EA0D5B6-4CED-4047-83E5-9EC765057C1E}" destId="{4F1EC015-B3DE-42CE-8700-3019CA10F866}" srcOrd="0" destOrd="0" presId="urn:microsoft.com/office/officeart/2005/8/layout/chevron2"/>
    <dgm:cxn modelId="{0FB1E4F9-9098-4EBF-9841-A92EFFC4BA69}" srcId="{F73067BF-C65A-4A4B-921F-CF780A63D572}" destId="{4EA778D5-6107-4EF3-9188-1C8D0B3A0A62}" srcOrd="0" destOrd="0" parTransId="{25BE8CA8-FF97-4A9D-B7DE-C8C8BCCF66CB}" sibTransId="{37B07B21-5BE1-4152-81B0-256154FA290A}"/>
    <dgm:cxn modelId="{609F5349-EAB9-4FDF-A33B-BFBFFE1BB4C7}" type="presParOf" srcId="{2A1D469E-E2C3-4DD5-9595-99C06425278B}" destId="{D581A703-6C28-4696-BDBA-006634284806}" srcOrd="0" destOrd="0" presId="urn:microsoft.com/office/officeart/2005/8/layout/chevron2"/>
    <dgm:cxn modelId="{C07ED0FB-18B7-44E2-999D-F6D11C599198}" type="presParOf" srcId="{D581A703-6C28-4696-BDBA-006634284806}" destId="{8A1F7432-1459-4C60-8609-8387C812B2B2}" srcOrd="0" destOrd="0" presId="urn:microsoft.com/office/officeart/2005/8/layout/chevron2"/>
    <dgm:cxn modelId="{57D85188-ABE2-45B6-9258-B53F9F6EE5B1}" type="presParOf" srcId="{D581A703-6C28-4696-BDBA-006634284806}" destId="{299DD24F-30AC-4E87-B735-FC9A7B1D82A1}" srcOrd="1" destOrd="0" presId="urn:microsoft.com/office/officeart/2005/8/layout/chevron2"/>
    <dgm:cxn modelId="{54F1F211-EC3B-4F3C-9462-F5498F668EE2}" type="presParOf" srcId="{2A1D469E-E2C3-4DD5-9595-99C06425278B}" destId="{7D9326B3-CFA2-4096-BD98-02FB7068C44D}" srcOrd="1" destOrd="0" presId="urn:microsoft.com/office/officeart/2005/8/layout/chevron2"/>
    <dgm:cxn modelId="{9561CAB3-B735-4DB4-93A4-0028D2CB3CA2}" type="presParOf" srcId="{2A1D469E-E2C3-4DD5-9595-99C06425278B}" destId="{D698C8DE-CBE2-4B4C-9094-8E321FB2113D}" srcOrd="2" destOrd="0" presId="urn:microsoft.com/office/officeart/2005/8/layout/chevron2"/>
    <dgm:cxn modelId="{3D4F5D54-9031-4489-A362-CF23DDB9B1B6}" type="presParOf" srcId="{D698C8DE-CBE2-4B4C-9094-8E321FB2113D}" destId="{65864B51-BB9F-4ACE-8771-D01F198CF03E}" srcOrd="0" destOrd="0" presId="urn:microsoft.com/office/officeart/2005/8/layout/chevron2"/>
    <dgm:cxn modelId="{0B10D9DD-8664-48D4-950E-DF4CA829D2B6}" type="presParOf" srcId="{D698C8DE-CBE2-4B4C-9094-8E321FB2113D}" destId="{E9928BD6-D6AF-432B-B3CB-C70401E03EC7}" srcOrd="1" destOrd="0" presId="urn:microsoft.com/office/officeart/2005/8/layout/chevron2"/>
    <dgm:cxn modelId="{A450A652-D217-4B44-8A60-56B10888CD93}" type="presParOf" srcId="{2A1D469E-E2C3-4DD5-9595-99C06425278B}" destId="{A76D9DB0-87AF-4856-90F8-F3A9E55D361F}" srcOrd="3" destOrd="0" presId="urn:microsoft.com/office/officeart/2005/8/layout/chevron2"/>
    <dgm:cxn modelId="{57A5F590-CF55-46B8-99EC-71D6A8D093B6}" type="presParOf" srcId="{2A1D469E-E2C3-4DD5-9595-99C06425278B}" destId="{B41201B6-4903-4D29-A76B-D904B8011EDB}" srcOrd="4" destOrd="0" presId="urn:microsoft.com/office/officeart/2005/8/layout/chevron2"/>
    <dgm:cxn modelId="{DF019734-47FD-4E3C-A594-D0D8B00B1EC7}" type="presParOf" srcId="{B41201B6-4903-4D29-A76B-D904B8011EDB}" destId="{AED3BB8F-EFB5-4C92-AA76-F9A5868D19D5}" srcOrd="0" destOrd="0" presId="urn:microsoft.com/office/officeart/2005/8/layout/chevron2"/>
    <dgm:cxn modelId="{FB16B107-3EEA-4DB8-A246-C934E9598243}" type="presParOf" srcId="{B41201B6-4903-4D29-A76B-D904B8011EDB}" destId="{4F1EC015-B3DE-42CE-8700-3019CA10F86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1F7432-1459-4C60-8609-8387C812B2B2}">
      <dsp:nvSpPr>
        <dsp:cNvPr id="0" name=""/>
        <dsp:cNvSpPr/>
      </dsp:nvSpPr>
      <dsp:spPr>
        <a:xfrm rot="5400000">
          <a:off x="-218680" y="220921"/>
          <a:ext cx="1457872" cy="1020511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000" kern="1200" dirty="0"/>
        </a:p>
      </dsp:txBody>
      <dsp:txXfrm rot="-5400000">
        <a:off x="1" y="512497"/>
        <a:ext cx="1020511" cy="437361"/>
      </dsp:txXfrm>
    </dsp:sp>
    <dsp:sp modelId="{299DD24F-30AC-4E87-B735-FC9A7B1D82A1}">
      <dsp:nvSpPr>
        <dsp:cNvPr id="0" name=""/>
        <dsp:cNvSpPr/>
      </dsp:nvSpPr>
      <dsp:spPr>
        <a:xfrm rot="5400000">
          <a:off x="4036226" y="-3015715"/>
          <a:ext cx="947617" cy="697904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0472" tIns="19685" rIns="19685" bIns="1968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3100" i="1" kern="1200" dirty="0"/>
            <a:t>Что называется процессом сварки? </a:t>
          </a:r>
          <a:endParaRPr lang="ru-RU" sz="3100" kern="1200" dirty="0"/>
        </a:p>
      </dsp:txBody>
      <dsp:txXfrm rot="-5400000">
        <a:off x="1020511" y="46259"/>
        <a:ext cx="6932789" cy="855099"/>
      </dsp:txXfrm>
    </dsp:sp>
    <dsp:sp modelId="{65864B51-BB9F-4ACE-8771-D01F198CF03E}">
      <dsp:nvSpPr>
        <dsp:cNvPr id="0" name=""/>
        <dsp:cNvSpPr/>
      </dsp:nvSpPr>
      <dsp:spPr>
        <a:xfrm rot="5400000">
          <a:off x="-218680" y="1482884"/>
          <a:ext cx="1457872" cy="1020511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000" kern="1200" dirty="0"/>
        </a:p>
      </dsp:txBody>
      <dsp:txXfrm rot="-5400000">
        <a:off x="1" y="1774460"/>
        <a:ext cx="1020511" cy="437361"/>
      </dsp:txXfrm>
    </dsp:sp>
    <dsp:sp modelId="{E9928BD6-D6AF-432B-B3CB-C70401E03EC7}">
      <dsp:nvSpPr>
        <dsp:cNvPr id="0" name=""/>
        <dsp:cNvSpPr/>
      </dsp:nvSpPr>
      <dsp:spPr>
        <a:xfrm rot="5400000">
          <a:off x="4036226" y="-1751512"/>
          <a:ext cx="947617" cy="697904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0472" tIns="19685" rIns="19685" bIns="1968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3100" i="1" kern="1200" dirty="0"/>
            <a:t>Какие соединения называют сварными?</a:t>
          </a:r>
          <a:endParaRPr lang="ru-RU" sz="3100" kern="1200" dirty="0"/>
        </a:p>
      </dsp:txBody>
      <dsp:txXfrm rot="-5400000">
        <a:off x="1020511" y="1310462"/>
        <a:ext cx="6932789" cy="855099"/>
      </dsp:txXfrm>
    </dsp:sp>
    <dsp:sp modelId="{AED3BB8F-EFB5-4C92-AA76-F9A5868D19D5}">
      <dsp:nvSpPr>
        <dsp:cNvPr id="0" name=""/>
        <dsp:cNvSpPr/>
      </dsp:nvSpPr>
      <dsp:spPr>
        <a:xfrm rot="5400000">
          <a:off x="-218680" y="2744847"/>
          <a:ext cx="1457872" cy="1020511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000" kern="1200" dirty="0"/>
        </a:p>
      </dsp:txBody>
      <dsp:txXfrm rot="-5400000">
        <a:off x="1" y="3036423"/>
        <a:ext cx="1020511" cy="437361"/>
      </dsp:txXfrm>
    </dsp:sp>
    <dsp:sp modelId="{4F1EC015-B3DE-42CE-8700-3019CA10F866}">
      <dsp:nvSpPr>
        <dsp:cNvPr id="0" name=""/>
        <dsp:cNvSpPr/>
      </dsp:nvSpPr>
      <dsp:spPr>
        <a:xfrm rot="5400000">
          <a:off x="4036226" y="-489549"/>
          <a:ext cx="947617" cy="697904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0472" tIns="19685" rIns="19685" bIns="1968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3100" i="1" kern="1200" dirty="0"/>
            <a:t>Какие есть достоинства у сварных соединений?</a:t>
          </a:r>
          <a:endParaRPr lang="ru-RU" sz="3100" kern="1200" dirty="0"/>
        </a:p>
      </dsp:txBody>
      <dsp:txXfrm rot="-5400000">
        <a:off x="1020511" y="2572425"/>
        <a:ext cx="6932789" cy="8550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XO Oriel"/>
              </a:rPr>
              <a:t>Для перемещения страницы щёлкните мышью</a:t>
            </a:r>
          </a:p>
        </p:txBody>
      </p:sp>
      <p:sp>
        <p:nvSpPr>
          <p:cNvPr id="82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ru-RU" sz="2000" b="0" strike="noStrike" spc="-1">
                <a:latin typeface="XO Oriel"/>
              </a:rPr>
              <a:t>Для правки формата примечаний щёлкните мышью</a:t>
            </a:r>
          </a:p>
        </p:txBody>
      </p:sp>
      <p:sp>
        <p:nvSpPr>
          <p:cNvPr id="83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ru-RU" sz="1400" b="0" strike="noStrike" spc="-1">
                <a:latin typeface="Times New Roman"/>
              </a:rPr>
              <a:t>&lt;верхний колонтитул&gt;</a:t>
            </a:r>
          </a:p>
        </p:txBody>
      </p:sp>
      <p:sp>
        <p:nvSpPr>
          <p:cNvPr id="84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/>
            <a:r>
              <a:rPr lang="ru-RU" sz="1400" b="0" strike="noStrike" spc="-1">
                <a:latin typeface="Times New Roman"/>
              </a:rPr>
              <a:t>&lt;дата/время&gt;</a:t>
            </a:r>
          </a:p>
        </p:txBody>
      </p:sp>
      <p:sp>
        <p:nvSpPr>
          <p:cNvPr id="85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r>
              <a:rPr lang="ru-RU" sz="1400" b="0" strike="noStrike" spc="-1">
                <a:latin typeface="Times New Roman"/>
              </a:rPr>
              <a:t>&lt;нижний колонтитул&gt;</a:t>
            </a:r>
          </a:p>
        </p:txBody>
      </p:sp>
      <p:sp>
        <p:nvSpPr>
          <p:cNvPr id="86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pPr algn="r"/>
            <a:fld id="{625482C2-811D-495D-BC05-02CC31024CDE}" type="slidenum">
              <a:rPr lang="ru-RU" sz="1400" b="0" strike="noStrike" spc="-1">
                <a:latin typeface="Times New Roman"/>
              </a:rPr>
              <a:t>‹#›</a:t>
            </a:fld>
            <a:endParaRPr lang="ru-RU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XO Orie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XO Orie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XO Orie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XO Orie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XO Orie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XO Orie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XO Orie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XO Orie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XO Orie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XO Orie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XO Orie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XO Orie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stomShape 1"/>
          <p:cNvSpPr/>
          <p:nvPr/>
        </p:nvSpPr>
        <p:spPr>
          <a:xfrm flipH="1">
            <a:off x="2284560" y="0"/>
            <a:ext cx="6856560" cy="129708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2F2F2"/>
              </a:gs>
            </a:gsLst>
            <a:path path="circle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6" name="Picture 23"/>
          <p:cNvPicPr/>
          <p:nvPr/>
        </p:nvPicPr>
        <p:blipFill>
          <a:blip r:embed="rId14"/>
          <a:srcRect t="6316" b="14605"/>
          <a:stretch/>
        </p:blipFill>
        <p:spPr>
          <a:xfrm>
            <a:off x="0" y="0"/>
            <a:ext cx="2188080" cy="1297080"/>
          </a:xfrm>
          <a:prstGeom prst="rect">
            <a:avLst/>
          </a:prstGeom>
          <a:ln>
            <a:noFill/>
          </a:ln>
        </p:spPr>
      </p:pic>
      <p:sp>
        <p:nvSpPr>
          <p:cNvPr id="2" name="CustomShape 2"/>
          <p:cNvSpPr/>
          <p:nvPr/>
        </p:nvSpPr>
        <p:spPr>
          <a:xfrm>
            <a:off x="1219320" y="0"/>
            <a:ext cx="1065240" cy="1297080"/>
          </a:xfrm>
          <a:prstGeom prst="rect">
            <a:avLst/>
          </a:prstGeom>
          <a:gradFill rotWithShape="0">
            <a:gsLst>
              <a:gs pos="28000">
                <a:srgbClr val="F2F2F2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108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" name="PlaceHolder 3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XO Oriel"/>
              </a:rPr>
              <a:t>Для правки текста заглавия щёлкните мышью</a:t>
            </a:r>
          </a:p>
        </p:txBody>
      </p:sp>
      <p:sp>
        <p:nvSpPr>
          <p:cNvPr id="4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XO Orie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XO Orie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XO Orie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XO Orie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XO Orie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XO Orie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XO Orie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121045A-4584-4D7D-A4D8-F610DCEC767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69251" t="1532" r="4823" b="87077"/>
          <a:stretch/>
        </p:blipFill>
        <p:spPr>
          <a:xfrm>
            <a:off x="5303519" y="0"/>
            <a:ext cx="3207435" cy="1308295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7E05CC8-8CB8-45BB-B4C4-8DAE82DCD65D}"/>
              </a:ext>
            </a:extLst>
          </p:cNvPr>
          <p:cNvSpPr/>
          <p:nvPr/>
        </p:nvSpPr>
        <p:spPr>
          <a:xfrm>
            <a:off x="2111570" y="2351782"/>
            <a:ext cx="5623655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Тема занятия: </a:t>
            </a:r>
          </a:p>
          <a:p>
            <a:r>
              <a:rPr lang="ru-RU" sz="3200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СВАРНЫЕ СОЕДИНЕНИЯ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3FAA59F-506B-4449-8469-02BF32039F63}"/>
              </a:ext>
            </a:extLst>
          </p:cNvPr>
          <p:cNvSpPr/>
          <p:nvPr/>
        </p:nvSpPr>
        <p:spPr>
          <a:xfrm>
            <a:off x="562707" y="5312284"/>
            <a:ext cx="84731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Bookman Old Style" panose="02050604050505020204" pitchFamily="18" charset="0"/>
              </a:rPr>
              <a:t>презентацию подготовил:              Василенко Оксана Николаевна</a:t>
            </a:r>
          </a:p>
          <a:p>
            <a:r>
              <a:rPr lang="ru-RU" b="1" dirty="0">
                <a:latin typeface="Bookman Old Style" panose="02050604050505020204" pitchFamily="18" charset="0"/>
              </a:rPr>
              <a:t>                                                                             педагог ДО</a:t>
            </a:r>
            <a:endParaRPr lang="en-US" b="1" dirty="0">
              <a:latin typeface="Bookman Old Style" panose="02050604050505020204" pitchFamily="18" charset="0"/>
            </a:endParaRPr>
          </a:p>
          <a:p>
            <a:endParaRPr lang="ru-RU" b="1" dirty="0">
              <a:latin typeface="Bookman Old Style" panose="02050604050505020204" pitchFamily="18" charset="0"/>
            </a:endParaRPr>
          </a:p>
          <a:p>
            <a:pPr algn="ctr"/>
            <a:r>
              <a:rPr lang="ru-RU" dirty="0">
                <a:latin typeface="Bookman Old Style" panose="02050604050505020204" pitchFamily="18" charset="0"/>
              </a:rPr>
              <a:t>Новый Уренгой 2022г</a:t>
            </a:r>
          </a:p>
        </p:txBody>
      </p:sp>
    </p:spTree>
    <p:extLst>
      <p:ext uri="{BB962C8B-B14F-4D97-AF65-F5344CB8AC3E}">
        <p14:creationId xmlns:p14="http://schemas.microsoft.com/office/powerpoint/2010/main" val="30631645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CustomShape 1"/>
          <p:cNvSpPr/>
          <p:nvPr/>
        </p:nvSpPr>
        <p:spPr>
          <a:xfrm>
            <a:off x="1905120" y="76320"/>
            <a:ext cx="7008840" cy="1141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90000" lnSpcReduction="20000"/>
          </a:bodyPr>
          <a:lstStyle/>
          <a:p>
            <a:pPr algn="ctr">
              <a:lnSpc>
                <a:spcPct val="100000"/>
              </a:lnSpc>
            </a:pPr>
            <a:r>
              <a:rPr lang="ru-RU" sz="4400" b="1" spc="-1" dirty="0">
                <a:solidFill>
                  <a:srgbClr val="002060"/>
                </a:solidFill>
                <a:latin typeface="Calibri"/>
                <a:ea typeface="DejaVu Sans"/>
              </a:rPr>
              <a:t>Основные типы сварных соединений</a:t>
            </a:r>
            <a:endParaRPr lang="ru-RU" sz="4400" b="0" strike="noStrike" spc="-1" dirty="0">
              <a:latin typeface="XO Oriel"/>
            </a:endParaRPr>
          </a:p>
        </p:txBody>
      </p:sp>
      <p:sp>
        <p:nvSpPr>
          <p:cNvPr id="96" name="CustomShape 2"/>
          <p:cNvSpPr/>
          <p:nvPr/>
        </p:nvSpPr>
        <p:spPr>
          <a:xfrm>
            <a:off x="457200" y="1447920"/>
            <a:ext cx="8075880" cy="46021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marL="87480" indent="255600" algn="just">
              <a:lnSpc>
                <a:spcPct val="100000"/>
              </a:lnSpc>
              <a:tabLst>
                <a:tab pos="0" algn="l"/>
              </a:tabLst>
            </a:pPr>
            <a:r>
              <a:rPr lang="ru-RU" sz="2400" b="1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   </a:t>
            </a:r>
            <a:endParaRPr lang="ru-RU" sz="2000" b="0" strike="noStrike" spc="-1" dirty="0">
              <a:latin typeface="XO Oriel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7F59F72-E21E-415C-B544-0B7205D531BC}"/>
              </a:ext>
            </a:extLst>
          </p:cNvPr>
          <p:cNvSpPr/>
          <p:nvPr/>
        </p:nvSpPr>
        <p:spPr>
          <a:xfrm>
            <a:off x="342900" y="1447920"/>
            <a:ext cx="85710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      </a:t>
            </a:r>
            <a:r>
              <a:rPr lang="ru-RU" sz="2400" i="1" dirty="0" err="1"/>
              <a:t>Нахлёсточное</a:t>
            </a:r>
            <a:r>
              <a:rPr lang="ru-RU" sz="2400" i="1" dirty="0"/>
              <a:t> — </a:t>
            </a:r>
            <a:r>
              <a:rPr lang="ru-RU" sz="2400" dirty="0"/>
              <a:t>сварное соединение, в котором сваренные элементы расположены параллельно и частично перекрывают друг друга.</a:t>
            </a:r>
          </a:p>
          <a:p>
            <a:r>
              <a:rPr lang="ru-RU" dirty="0"/>
              <a:t>       На рисунке показано двустороннее </a:t>
            </a:r>
            <a:r>
              <a:rPr lang="ru-RU" dirty="0" err="1"/>
              <a:t>нахлёсточное</a:t>
            </a:r>
            <a:r>
              <a:rPr lang="ru-RU" dirty="0"/>
              <a:t> сварное соединение.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0250CC8-3701-45F7-A497-23C30937AE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228" y="3767975"/>
            <a:ext cx="2994365" cy="153177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FC97352-3B00-4F09-A820-F109B548534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910" b="4314"/>
          <a:stretch/>
        </p:blipFill>
        <p:spPr>
          <a:xfrm>
            <a:off x="4459458" y="3345944"/>
            <a:ext cx="4151415" cy="3082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9009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CustomShape 1"/>
          <p:cNvSpPr/>
          <p:nvPr/>
        </p:nvSpPr>
        <p:spPr>
          <a:xfrm>
            <a:off x="1905120" y="76320"/>
            <a:ext cx="7008840" cy="1141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90000" lnSpcReduction="20000"/>
          </a:bodyPr>
          <a:lstStyle/>
          <a:p>
            <a:pPr algn="ctr">
              <a:lnSpc>
                <a:spcPct val="100000"/>
              </a:lnSpc>
            </a:pPr>
            <a:r>
              <a:rPr lang="ru-RU" sz="4400" b="1" spc="-1" dirty="0">
                <a:solidFill>
                  <a:srgbClr val="002060"/>
                </a:solidFill>
                <a:latin typeface="Calibri"/>
                <a:ea typeface="DejaVu Sans"/>
              </a:rPr>
              <a:t>Основные типы сварных соединений</a:t>
            </a:r>
            <a:endParaRPr lang="ru-RU" sz="4400" b="0" strike="noStrike" spc="-1" dirty="0">
              <a:latin typeface="XO Oriel"/>
            </a:endParaRPr>
          </a:p>
        </p:txBody>
      </p:sp>
      <p:sp>
        <p:nvSpPr>
          <p:cNvPr id="96" name="CustomShape 2"/>
          <p:cNvSpPr/>
          <p:nvPr/>
        </p:nvSpPr>
        <p:spPr>
          <a:xfrm>
            <a:off x="457200" y="1447920"/>
            <a:ext cx="8075880" cy="46021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marL="87480" indent="255600" algn="just">
              <a:lnSpc>
                <a:spcPct val="100000"/>
              </a:lnSpc>
              <a:tabLst>
                <a:tab pos="0" algn="l"/>
              </a:tabLst>
            </a:pPr>
            <a:r>
              <a:rPr lang="ru-RU" sz="2400" b="1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   </a:t>
            </a:r>
            <a:endParaRPr lang="ru-RU" sz="2000" b="0" strike="noStrike" spc="-1" dirty="0">
              <a:latin typeface="XO Oriel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7F59F72-E21E-415C-B544-0B7205D531BC}"/>
              </a:ext>
            </a:extLst>
          </p:cNvPr>
          <p:cNvSpPr/>
          <p:nvPr/>
        </p:nvSpPr>
        <p:spPr>
          <a:xfrm>
            <a:off x="342900" y="1447920"/>
            <a:ext cx="85710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      </a:t>
            </a:r>
            <a:r>
              <a:rPr lang="ru-RU" sz="2400" i="1" dirty="0"/>
              <a:t>Тавровое — </a:t>
            </a:r>
            <a:r>
              <a:rPr lang="ru-RU" sz="2400" dirty="0"/>
              <a:t>сварное соединение, в котором торец одного элемента примыкает под углом и приварен к боковой поверхности другого элемента.</a:t>
            </a:r>
          </a:p>
          <a:p>
            <a:r>
              <a:rPr lang="ru-RU" dirty="0"/>
              <a:t>Тавровое сварное соединение с симметричной разделкой кромок под сварку (рисунок слева).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48BD740-AC62-4471-B5CF-AB6CD05484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100" y="3202246"/>
            <a:ext cx="4572000" cy="3429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824DADB-7A9B-4B51-88A9-93B1DD36D4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700" y="3655754"/>
            <a:ext cx="2567426" cy="2158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4811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CustomShape 1"/>
          <p:cNvSpPr/>
          <p:nvPr/>
        </p:nvSpPr>
        <p:spPr>
          <a:xfrm>
            <a:off x="1905120" y="76320"/>
            <a:ext cx="7008840" cy="1141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90000" lnSpcReduction="20000"/>
          </a:bodyPr>
          <a:lstStyle/>
          <a:p>
            <a:pPr algn="ctr">
              <a:lnSpc>
                <a:spcPct val="100000"/>
              </a:lnSpc>
            </a:pPr>
            <a:r>
              <a:rPr lang="ru-RU" sz="4400" b="1" spc="-1" dirty="0">
                <a:solidFill>
                  <a:srgbClr val="002060"/>
                </a:solidFill>
                <a:latin typeface="Calibri"/>
                <a:ea typeface="DejaVu Sans"/>
              </a:rPr>
              <a:t>Основные типы сварных соединений</a:t>
            </a:r>
            <a:endParaRPr lang="ru-RU" sz="4400" b="0" strike="noStrike" spc="-1" dirty="0">
              <a:latin typeface="XO Oriel"/>
            </a:endParaRPr>
          </a:p>
        </p:txBody>
      </p:sp>
      <p:sp>
        <p:nvSpPr>
          <p:cNvPr id="96" name="CustomShape 2"/>
          <p:cNvSpPr/>
          <p:nvPr/>
        </p:nvSpPr>
        <p:spPr>
          <a:xfrm>
            <a:off x="457200" y="1447920"/>
            <a:ext cx="8075880" cy="46021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marL="87480" indent="255600" algn="just">
              <a:lnSpc>
                <a:spcPct val="100000"/>
              </a:lnSpc>
              <a:tabLst>
                <a:tab pos="0" algn="l"/>
              </a:tabLst>
            </a:pPr>
            <a:r>
              <a:rPr lang="ru-RU" sz="2400" b="1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   </a:t>
            </a:r>
            <a:endParaRPr lang="ru-RU" sz="2000" b="0" strike="noStrike" spc="-1" dirty="0">
              <a:latin typeface="XO Oriel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7F59F72-E21E-415C-B544-0B7205D531BC}"/>
              </a:ext>
            </a:extLst>
          </p:cNvPr>
          <p:cNvSpPr/>
          <p:nvPr/>
        </p:nvSpPr>
        <p:spPr>
          <a:xfrm>
            <a:off x="342900" y="1447920"/>
            <a:ext cx="85710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      </a:t>
            </a:r>
            <a:r>
              <a:rPr lang="ru-RU" sz="2400" i="1" dirty="0"/>
              <a:t>Угловое — </a:t>
            </a:r>
            <a:r>
              <a:rPr lang="ru-RU" sz="2400" dirty="0"/>
              <a:t>сварное соединение двух элементов, расположенных под углом и сваренных в месте примыкания их краев.</a:t>
            </a:r>
          </a:p>
          <a:p>
            <a:r>
              <a:rPr lang="ru-RU" dirty="0"/>
              <a:t>Угловое сварное соединение с односторонней разделкой кромок под сварку.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219B7D9-995C-495D-8E31-BF01141BA25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616" t="21114" r="26000" b="16307"/>
          <a:stretch/>
        </p:blipFill>
        <p:spPr>
          <a:xfrm>
            <a:off x="4881489" y="3155288"/>
            <a:ext cx="3882684" cy="329030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F2AAA77-180C-4FF0-B55A-8EB4F6F5A1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6655" y="3429000"/>
            <a:ext cx="2471283" cy="2426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2887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CustomShape 1"/>
          <p:cNvSpPr/>
          <p:nvPr/>
        </p:nvSpPr>
        <p:spPr>
          <a:xfrm>
            <a:off x="1905120" y="76320"/>
            <a:ext cx="7008840" cy="1141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90000" lnSpcReduction="20000"/>
          </a:bodyPr>
          <a:lstStyle/>
          <a:p>
            <a:pPr algn="ctr">
              <a:lnSpc>
                <a:spcPct val="100000"/>
              </a:lnSpc>
            </a:pPr>
            <a:r>
              <a:rPr lang="ru-RU" sz="4400" b="1" spc="-1" dirty="0">
                <a:solidFill>
                  <a:srgbClr val="002060"/>
                </a:solidFill>
                <a:latin typeface="Calibri"/>
                <a:ea typeface="DejaVu Sans"/>
              </a:rPr>
              <a:t>Основные типы сварных соединений</a:t>
            </a:r>
            <a:endParaRPr lang="ru-RU" sz="4400" b="0" strike="noStrike" spc="-1" dirty="0">
              <a:latin typeface="XO Oriel"/>
            </a:endParaRPr>
          </a:p>
        </p:txBody>
      </p:sp>
      <p:sp>
        <p:nvSpPr>
          <p:cNvPr id="96" name="CustomShape 2"/>
          <p:cNvSpPr/>
          <p:nvPr/>
        </p:nvSpPr>
        <p:spPr>
          <a:xfrm>
            <a:off x="457200" y="1447920"/>
            <a:ext cx="8075880" cy="46021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marL="87480" indent="255600" algn="just">
              <a:lnSpc>
                <a:spcPct val="100000"/>
              </a:lnSpc>
              <a:tabLst>
                <a:tab pos="0" algn="l"/>
              </a:tabLst>
            </a:pPr>
            <a:r>
              <a:rPr lang="ru-RU" sz="2400" b="1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   </a:t>
            </a:r>
            <a:endParaRPr lang="ru-RU" sz="2000" b="0" strike="noStrike" spc="-1" dirty="0">
              <a:latin typeface="XO Oriel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7F59F72-E21E-415C-B544-0B7205D531BC}"/>
              </a:ext>
            </a:extLst>
          </p:cNvPr>
          <p:cNvSpPr/>
          <p:nvPr/>
        </p:nvSpPr>
        <p:spPr>
          <a:xfrm>
            <a:off x="342900" y="1447920"/>
            <a:ext cx="85710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      </a:t>
            </a:r>
            <a:r>
              <a:rPr lang="ru-RU" sz="2400" i="1" dirty="0"/>
              <a:t>Торцевое — </a:t>
            </a:r>
            <a:r>
              <a:rPr lang="ru-RU" sz="2400" dirty="0"/>
              <a:t>сварное соединение, в котором боковые поверхности сваренных элементов примыкают друг к другу.</a:t>
            </a:r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C34FCC3-C9E2-429C-8F40-D77206B47D9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9187" b="19187"/>
          <a:stretch/>
        </p:blipFill>
        <p:spPr>
          <a:xfrm>
            <a:off x="3305908" y="2913746"/>
            <a:ext cx="5608052" cy="259200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5D26532-CB2F-4F3B-8058-B996D4F548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392" y="3047538"/>
            <a:ext cx="1524183" cy="2594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8317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CustomShape 1"/>
          <p:cNvSpPr/>
          <p:nvPr/>
        </p:nvSpPr>
        <p:spPr>
          <a:xfrm>
            <a:off x="1905120" y="76320"/>
            <a:ext cx="7008840" cy="1141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90000" lnSpcReduction="20000"/>
          </a:bodyPr>
          <a:lstStyle/>
          <a:p>
            <a:pPr algn="ctr">
              <a:lnSpc>
                <a:spcPct val="100000"/>
              </a:lnSpc>
            </a:pPr>
            <a:r>
              <a:rPr lang="ru-RU" sz="4400" b="1" spc="-1" dirty="0">
                <a:solidFill>
                  <a:srgbClr val="002060"/>
                </a:solidFill>
                <a:latin typeface="Calibri"/>
                <a:ea typeface="DejaVu Sans"/>
              </a:rPr>
              <a:t>Преимущества сварных соединений</a:t>
            </a:r>
            <a:endParaRPr lang="ru-RU" sz="4400" b="0" strike="noStrike" spc="-1" dirty="0">
              <a:latin typeface="XO Oriel"/>
            </a:endParaRPr>
          </a:p>
        </p:txBody>
      </p:sp>
      <p:sp>
        <p:nvSpPr>
          <p:cNvPr id="96" name="CustomShape 2"/>
          <p:cNvSpPr/>
          <p:nvPr/>
        </p:nvSpPr>
        <p:spPr>
          <a:xfrm>
            <a:off x="457200" y="1447920"/>
            <a:ext cx="8075880" cy="46021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marL="87480" indent="255600" algn="just">
              <a:lnSpc>
                <a:spcPct val="100000"/>
              </a:lnSpc>
              <a:tabLst>
                <a:tab pos="0" algn="l"/>
              </a:tabLst>
            </a:pPr>
            <a:r>
              <a:rPr lang="ru-RU" sz="2400" b="1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   </a:t>
            </a:r>
            <a:endParaRPr lang="ru-RU" sz="2000" b="0" strike="noStrike" spc="-1" dirty="0">
              <a:latin typeface="XO Oriel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7F59F72-E21E-415C-B544-0B7205D531BC}"/>
              </a:ext>
            </a:extLst>
          </p:cNvPr>
          <p:cNvSpPr/>
          <p:nvPr/>
        </p:nvSpPr>
        <p:spPr>
          <a:xfrm>
            <a:off x="286470" y="1485048"/>
            <a:ext cx="8571060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- возможность получения изделий больших размеров;</a:t>
            </a:r>
          </a:p>
          <a:p>
            <a:r>
              <a:rPr lang="ru-RU" sz="2000" dirty="0"/>
              <a:t>- снижение массы по сравнению с литыми деталями до 30…50%, склёпочными до 20%;</a:t>
            </a:r>
          </a:p>
          <a:p>
            <a:r>
              <a:rPr lang="ru-RU" sz="2000" dirty="0"/>
              <a:t>- снижение стоимости изготовления сложных деталей в единичном и мелкосерийном производстве;</a:t>
            </a:r>
          </a:p>
          <a:p>
            <a:r>
              <a:rPr lang="ru-RU" sz="2000" dirty="0"/>
              <a:t>- малая трудоёмкость, невысокая стоимость оборудования, возможность автоматизации.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6F7407C-B69B-49DB-B784-1739C79A3A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617" y="3429000"/>
            <a:ext cx="4761913" cy="317460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E5CB9A8-3476-4438-BAED-8B8B65706F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5444" y="3759163"/>
            <a:ext cx="1897245" cy="2844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1242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CustomShape 1"/>
          <p:cNvSpPr/>
          <p:nvPr/>
        </p:nvSpPr>
        <p:spPr>
          <a:xfrm>
            <a:off x="2057400" y="76320"/>
            <a:ext cx="7085160" cy="1141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3600" b="1" strike="noStrike" spc="-1">
                <a:solidFill>
                  <a:srgbClr val="FF0000"/>
                </a:solidFill>
                <a:latin typeface="Calibri"/>
                <a:ea typeface="DejaVu Sans"/>
              </a:rPr>
              <a:t>Проверь себя:</a:t>
            </a:r>
            <a:endParaRPr lang="ru-RU" sz="3600" b="0" strike="noStrike" spc="-1">
              <a:latin typeface="XO Oriel"/>
            </a:endParaRPr>
          </a:p>
        </p:txBody>
      </p:sp>
      <p:pic>
        <p:nvPicPr>
          <p:cNvPr id="140" name="Picture 5_0" descr="http://333v.ru/uploads/b7/b7d365fd8df7cbc25bc2aaac1508cca8.jpg"/>
          <p:cNvPicPr/>
          <p:nvPr/>
        </p:nvPicPr>
        <p:blipFill>
          <a:blip r:embed="rId2"/>
          <a:srcRect l="17242" t="7690" r="20694" b="5095"/>
          <a:stretch/>
        </p:blipFill>
        <p:spPr>
          <a:xfrm>
            <a:off x="7772400" y="0"/>
            <a:ext cx="1370160" cy="1293840"/>
          </a:xfrm>
          <a:prstGeom prst="rect">
            <a:avLst/>
          </a:prstGeom>
          <a:ln w="9360">
            <a:noFill/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F435D1F-61B6-42BF-8831-2B44F42D50B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5997"/>
          <a:stretch/>
        </p:blipFill>
        <p:spPr>
          <a:xfrm>
            <a:off x="193788" y="1448972"/>
            <a:ext cx="7349250" cy="240557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9366898-648A-40A3-9851-C66ADCAC021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31191"/>
          <a:stretch/>
        </p:blipFill>
        <p:spPr>
          <a:xfrm>
            <a:off x="193788" y="3663051"/>
            <a:ext cx="7662137" cy="2405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3421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CustomShape 1"/>
          <p:cNvSpPr/>
          <p:nvPr/>
        </p:nvSpPr>
        <p:spPr>
          <a:xfrm>
            <a:off x="2057400" y="76320"/>
            <a:ext cx="7085160" cy="1141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3600" b="1" strike="noStrike" spc="-1" dirty="0">
                <a:solidFill>
                  <a:srgbClr val="FF0000"/>
                </a:solidFill>
                <a:latin typeface="Calibri"/>
                <a:ea typeface="DejaVu Sans"/>
              </a:rPr>
              <a:t>Проверь себя:</a:t>
            </a:r>
            <a:endParaRPr lang="ru-RU" sz="3600" b="0" strike="noStrike" spc="-1" dirty="0">
              <a:latin typeface="XO Oriel"/>
            </a:endParaRPr>
          </a:p>
        </p:txBody>
      </p:sp>
      <p:pic>
        <p:nvPicPr>
          <p:cNvPr id="140" name="Picture 5_0" descr="http://333v.ru/uploads/b7/b7d365fd8df7cbc25bc2aaac1508cca8.jpg"/>
          <p:cNvPicPr/>
          <p:nvPr/>
        </p:nvPicPr>
        <p:blipFill>
          <a:blip r:embed="rId2"/>
          <a:srcRect l="17242" t="7690" r="20694" b="5095"/>
          <a:stretch/>
        </p:blipFill>
        <p:spPr>
          <a:xfrm>
            <a:off x="7772400" y="0"/>
            <a:ext cx="1370160" cy="1293840"/>
          </a:xfrm>
          <a:prstGeom prst="rect">
            <a:avLst/>
          </a:prstGeom>
          <a:ln w="9360">
            <a:noFill/>
          </a:ln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472F9AA-3FFF-4BD8-BC7A-B69F4ED50C0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3383"/>
          <a:stretch/>
        </p:blipFill>
        <p:spPr>
          <a:xfrm>
            <a:off x="180157" y="1549523"/>
            <a:ext cx="7376948" cy="2475914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FEB3952-BDA3-4E20-B15E-82774C3E9139}"/>
              </a:ext>
            </a:extLst>
          </p:cNvPr>
          <p:cNvSpPr/>
          <p:nvPr/>
        </p:nvSpPr>
        <p:spPr>
          <a:xfrm>
            <a:off x="682283" y="4148020"/>
            <a:ext cx="777943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/>
              <a:t>Рефлексия</a:t>
            </a:r>
          </a:p>
          <a:p>
            <a:r>
              <a:rPr lang="ru-RU" dirty="0"/>
              <a:t>- Приведите 2-3 примера, где по вашему мнению применяются сварные соединения?</a:t>
            </a:r>
          </a:p>
          <a:p>
            <a:r>
              <a:rPr lang="ru-RU" dirty="0"/>
              <a:t>- Какое сварное соединение более надежное (стыковое или угловое) и почему?</a:t>
            </a:r>
          </a:p>
          <a:p>
            <a:r>
              <a:rPr lang="ru-RU" dirty="0"/>
              <a:t>Сфотографируйте, пожалуйста, ответы на вопросы и пришлите мне в </a:t>
            </a:r>
            <a:r>
              <a:rPr lang="ru-RU" dirty="0" err="1"/>
              <a:t>Viber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29211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CustomShape 1"/>
          <p:cNvSpPr/>
          <p:nvPr/>
        </p:nvSpPr>
        <p:spPr>
          <a:xfrm>
            <a:off x="2057400" y="76320"/>
            <a:ext cx="7085160" cy="1141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3200" b="1" strike="noStrike" spc="-1">
                <a:solidFill>
                  <a:srgbClr val="FF0000"/>
                </a:solidFill>
                <a:latin typeface="Calibri"/>
                <a:ea typeface="DejaVu Sans"/>
              </a:rPr>
              <a:t>Тема и основные задачи занятия</a:t>
            </a:r>
            <a:endParaRPr lang="ru-RU" sz="3200" b="0" strike="noStrike" spc="-1">
              <a:latin typeface="XO Oriel"/>
            </a:endParaRPr>
          </a:p>
        </p:txBody>
      </p:sp>
      <p:graphicFrame>
        <p:nvGraphicFramePr>
          <p:cNvPr id="2" name="Diagram1"/>
          <p:cNvGraphicFramePr/>
          <p:nvPr>
            <p:extLst>
              <p:ext uri="{D42A27DB-BD31-4B8C-83A1-F6EECF244321}">
                <p14:modId xmlns:p14="http://schemas.microsoft.com/office/powerpoint/2010/main" val="781766224"/>
              </p:ext>
            </p:extLst>
          </p:nvPr>
        </p:nvGraphicFramePr>
        <p:xfrm>
          <a:off x="457200" y="2286000"/>
          <a:ext cx="7999560" cy="3986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8" name="CustomShape 2"/>
          <p:cNvSpPr/>
          <p:nvPr/>
        </p:nvSpPr>
        <p:spPr>
          <a:xfrm>
            <a:off x="380880" y="1447920"/>
            <a:ext cx="8533080" cy="521766"/>
          </a:xfrm>
          <a:prstGeom prst="rect">
            <a:avLst/>
          </a:prstGeom>
          <a:noFill/>
          <a:ln>
            <a:noFill/>
          </a:ln>
          <a:effectLst>
            <a:outerShdw blurRad="40000" dist="23040" dir="5400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flat" dir="t"/>
          </a:scene3d>
          <a:sp3d extrusionH="12700" prstMaterial="plastic">
            <a:bevelT w="50800" h="50800"/>
          </a:sp3d>
        </p:spPr>
        <p:style>
          <a:lnRef idx="1">
            <a:scrgbClr r="0" g="0" b="0"/>
          </a:lnRef>
          <a:fillRef idx="0">
            <a:scrgbClr r="0" g="0" b="0"/>
          </a:fillRef>
          <a:effectRef idx="2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i="1" strike="noStrike" spc="-1" dirty="0">
                <a:solidFill>
                  <a:srgbClr val="0070C0"/>
                </a:solidFill>
                <a:latin typeface="Calibri"/>
                <a:ea typeface="DejaVu Sans"/>
              </a:rPr>
              <a:t>Тема:</a:t>
            </a:r>
            <a:r>
              <a:rPr lang="ru-RU" sz="2800" b="1" strike="noStrike" spc="-1" dirty="0">
                <a:solidFill>
                  <a:srgbClr val="0070C0"/>
                </a:solidFill>
                <a:latin typeface="Calibri"/>
                <a:ea typeface="DejaVu Sans"/>
              </a:rPr>
              <a:t> </a:t>
            </a:r>
            <a:r>
              <a:rPr lang="ru-RU" sz="2800" b="1" spc="-1" dirty="0">
                <a:solidFill>
                  <a:srgbClr val="FF0000"/>
                </a:solidFill>
                <a:latin typeface="Calibri"/>
                <a:ea typeface="DejaVu Sans"/>
              </a:rPr>
              <a:t>Сварные соединения</a:t>
            </a:r>
            <a:endParaRPr lang="ru-RU" sz="2800" b="0" strike="noStrike" spc="-1" dirty="0">
              <a:latin typeface="XO Orie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CustomShape 1"/>
          <p:cNvSpPr/>
          <p:nvPr/>
        </p:nvSpPr>
        <p:spPr>
          <a:xfrm>
            <a:off x="2057400" y="76320"/>
            <a:ext cx="7085160" cy="1141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3600" b="1" strike="noStrike" spc="-1" dirty="0">
                <a:solidFill>
                  <a:srgbClr val="C00000"/>
                </a:solidFill>
                <a:latin typeface="Calibri"/>
                <a:ea typeface="DejaVu Sans"/>
              </a:rPr>
              <a:t>Что такое сварка?</a:t>
            </a:r>
            <a:endParaRPr lang="ru-RU" sz="3600" b="0" strike="noStrike" spc="-1" dirty="0">
              <a:latin typeface="XO Oriel"/>
            </a:endParaRPr>
          </a:p>
        </p:txBody>
      </p:sp>
      <p:sp>
        <p:nvSpPr>
          <p:cNvPr id="90" name="CustomShape 2"/>
          <p:cNvSpPr/>
          <p:nvPr/>
        </p:nvSpPr>
        <p:spPr>
          <a:xfrm>
            <a:off x="343620" y="1579867"/>
            <a:ext cx="8456760" cy="1568206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ru-RU" sz="2400" i="1" spc="-1" dirty="0">
                <a:solidFill>
                  <a:srgbClr val="000000"/>
                </a:solidFill>
                <a:latin typeface="Times New Roman"/>
                <a:ea typeface="Lucida Sans Unicode"/>
              </a:rPr>
              <a:t>Сварка</a:t>
            </a:r>
            <a:r>
              <a:rPr lang="ru-RU" sz="2400" spc="-1" dirty="0">
                <a:solidFill>
                  <a:srgbClr val="000000"/>
                </a:solidFill>
                <a:latin typeface="Times New Roman"/>
                <a:ea typeface="Lucida Sans Unicode"/>
              </a:rPr>
              <a:t> - процесс изготовления соединений материалов, (металлы), с помощью высокой температуры, чтобы расплавить детали вместе и дать им остыть, вызывая плавление (не пайка). </a:t>
            </a:r>
            <a:endParaRPr lang="ru-RU" sz="2400" b="0" strike="noStrike" spc="-1" dirty="0">
              <a:latin typeface="XO Oriel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3EA53AD-027D-4BED-B5F0-8D5AE0C1E0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015" y="3148073"/>
            <a:ext cx="4206240" cy="311556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0277E4E-29A0-4E49-86C8-92B6E005CB3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846" t="21525" r="18616" b="9586"/>
          <a:stretch/>
        </p:blipFill>
        <p:spPr>
          <a:xfrm>
            <a:off x="4523804" y="3429000"/>
            <a:ext cx="4206240" cy="282290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22C6BE-0589-4CFA-AEC4-61030C4DAD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8116" y="221040"/>
            <a:ext cx="6168323" cy="1250280"/>
          </a:xfrm>
        </p:spPr>
        <p:txBody>
          <a:bodyPr/>
          <a:lstStyle/>
          <a:p>
            <a:pPr algn="ctr"/>
            <a:r>
              <a:rPr lang="ru-RU" b="1" spc="-1" dirty="0">
                <a:solidFill>
                  <a:srgbClr val="C00000"/>
                </a:solidFill>
                <a:latin typeface="Calibri"/>
              </a:rPr>
              <a:t>Основные виды сварки</a:t>
            </a: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974E550-201D-4C8A-8192-A265D8F4B2F3}"/>
              </a:ext>
            </a:extLst>
          </p:cNvPr>
          <p:cNvSpPr/>
          <p:nvPr/>
        </p:nvSpPr>
        <p:spPr>
          <a:xfrm>
            <a:off x="436098" y="1549914"/>
            <a:ext cx="19912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/>
              <a:t>Дуговая сварка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B8D1011-8E80-4A21-8672-0B761F9FDBFA}"/>
              </a:ext>
            </a:extLst>
          </p:cNvPr>
          <p:cNvSpPr/>
          <p:nvPr/>
        </p:nvSpPr>
        <p:spPr>
          <a:xfrm>
            <a:off x="436098" y="2085871"/>
            <a:ext cx="839841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      Производится соприкосновение </a:t>
            </a:r>
            <a:r>
              <a:rPr lang="ru-RU" i="1" dirty="0"/>
              <a:t>электрода</a:t>
            </a:r>
            <a:r>
              <a:rPr lang="ru-RU" dirty="0"/>
              <a:t> с металлом, что вызывает короткое замыкание, после этого, инструмент отводится на расстояние не более 5 мм. Короткое замыкание служит для достижения электродом требуемой температуры, после достижения стабильной, устойчивой дуги, производятся работы.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288829E-4AAF-46DD-94A3-788592808DF2}"/>
              </a:ext>
            </a:extLst>
          </p:cNvPr>
          <p:cNvSpPr/>
          <p:nvPr/>
        </p:nvSpPr>
        <p:spPr>
          <a:xfrm>
            <a:off x="2504452" y="1411414"/>
            <a:ext cx="61956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>
                <a:solidFill>
                  <a:srgbClr val="FF0000"/>
                </a:solidFill>
              </a:rPr>
              <a:t>Температура электрической дуги, как источника тепла достигает до 6000 ⁰С.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A5B3249-6C47-48EC-94C8-927E4FD096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5304" y="3729824"/>
            <a:ext cx="4206605" cy="282269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33AB94E-DEBF-4774-ADA5-B8400B096B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046" y="3727714"/>
            <a:ext cx="4298294" cy="2822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30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22C6BE-0589-4CFA-AEC4-61030C4DAD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8116" y="221040"/>
            <a:ext cx="6168323" cy="1250280"/>
          </a:xfrm>
        </p:spPr>
        <p:txBody>
          <a:bodyPr/>
          <a:lstStyle/>
          <a:p>
            <a:pPr algn="ctr"/>
            <a:r>
              <a:rPr lang="ru-RU" b="1" spc="-1" dirty="0">
                <a:solidFill>
                  <a:srgbClr val="C00000"/>
                </a:solidFill>
                <a:latin typeface="Calibri"/>
              </a:rPr>
              <a:t>Основные виды сварки</a:t>
            </a: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974E550-201D-4C8A-8192-A265D8F4B2F3}"/>
              </a:ext>
            </a:extLst>
          </p:cNvPr>
          <p:cNvSpPr/>
          <p:nvPr/>
        </p:nvSpPr>
        <p:spPr>
          <a:xfrm>
            <a:off x="436098" y="1549914"/>
            <a:ext cx="19912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/>
              <a:t>Газовая сварка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B8D1011-8E80-4A21-8672-0B761F9FDBFA}"/>
              </a:ext>
            </a:extLst>
          </p:cNvPr>
          <p:cNvSpPr/>
          <p:nvPr/>
        </p:nvSpPr>
        <p:spPr>
          <a:xfrm>
            <a:off x="436097" y="1997839"/>
            <a:ext cx="83984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      Производится плавлением с применением смеси кислорода и горючего газа (ацетилена). Тепло, выделяющееся при горении смеси кислорода и горючего газа, оплавляет свариваемые поверхности.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8F246BA-D0F4-4EF0-A341-E78EB22C30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077" t="17026" r="13466" b="14051"/>
          <a:stretch/>
        </p:blipFill>
        <p:spPr>
          <a:xfrm>
            <a:off x="4115160" y="2999762"/>
            <a:ext cx="4719350" cy="363719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FFBFE14-63CD-4BA2-8A4A-012B5A23032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753" t="16753" r="12324"/>
          <a:stretch/>
        </p:blipFill>
        <p:spPr>
          <a:xfrm>
            <a:off x="106294" y="3277772"/>
            <a:ext cx="4114014" cy="2768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5867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22C6BE-0589-4CFA-AEC4-61030C4DAD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8116" y="221040"/>
            <a:ext cx="6168323" cy="1250280"/>
          </a:xfrm>
        </p:spPr>
        <p:txBody>
          <a:bodyPr/>
          <a:lstStyle/>
          <a:p>
            <a:pPr algn="ctr"/>
            <a:r>
              <a:rPr lang="ru-RU" b="1" spc="-1" dirty="0">
                <a:solidFill>
                  <a:srgbClr val="C00000"/>
                </a:solidFill>
                <a:latin typeface="Calibri"/>
              </a:rPr>
              <a:t>Основные виды сварки</a:t>
            </a: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974E550-201D-4C8A-8192-A265D8F4B2F3}"/>
              </a:ext>
            </a:extLst>
          </p:cNvPr>
          <p:cNvSpPr/>
          <p:nvPr/>
        </p:nvSpPr>
        <p:spPr>
          <a:xfrm>
            <a:off x="436098" y="1549914"/>
            <a:ext cx="25048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/>
              <a:t>Контактная сварка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B8D1011-8E80-4A21-8672-0B761F9FDBFA}"/>
              </a:ext>
            </a:extLst>
          </p:cNvPr>
          <p:cNvSpPr/>
          <p:nvPr/>
        </p:nvSpPr>
        <p:spPr>
          <a:xfrm>
            <a:off x="436097" y="1997839"/>
            <a:ext cx="83984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      Нагрев при сварке достигается прилеганием поверхности иглы к изделию. Электрический ток проходит через инструмент нужного диаметра, предварительно необходимо подготовить металл путем сдавливания или осадочного механического воздействия.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27515AB-A84E-4FDA-9B7D-1F970AF6BF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892" y="3429000"/>
            <a:ext cx="7398216" cy="3031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5633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22C6BE-0589-4CFA-AEC4-61030C4DAD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8116" y="221040"/>
            <a:ext cx="6168323" cy="1250280"/>
          </a:xfrm>
        </p:spPr>
        <p:txBody>
          <a:bodyPr/>
          <a:lstStyle/>
          <a:p>
            <a:pPr algn="ctr"/>
            <a:r>
              <a:rPr lang="ru-RU" b="1" spc="-1" dirty="0">
                <a:solidFill>
                  <a:srgbClr val="C00000"/>
                </a:solidFill>
                <a:latin typeface="Calibri"/>
              </a:rPr>
              <a:t>Основные виды сварки</a:t>
            </a: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974E550-201D-4C8A-8192-A265D8F4B2F3}"/>
              </a:ext>
            </a:extLst>
          </p:cNvPr>
          <p:cNvSpPr/>
          <p:nvPr/>
        </p:nvSpPr>
        <p:spPr>
          <a:xfrm>
            <a:off x="436098" y="1549914"/>
            <a:ext cx="3003836" cy="31393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/>
              <a:t>Так же сварка бывает:</a:t>
            </a:r>
          </a:p>
          <a:p>
            <a:endParaRPr lang="ru-RU" b="1" i="1" dirty="0"/>
          </a:p>
          <a:p>
            <a:r>
              <a:rPr lang="ru-RU" i="1" dirty="0"/>
              <a:t>Лучевая сварка</a:t>
            </a:r>
          </a:p>
          <a:p>
            <a:r>
              <a:rPr lang="ru-RU" i="1" dirty="0"/>
              <a:t>Термитная сварка</a:t>
            </a:r>
          </a:p>
          <a:p>
            <a:r>
              <a:rPr lang="ru-RU" i="1" dirty="0"/>
              <a:t>Электрошлаковая сварка</a:t>
            </a:r>
          </a:p>
          <a:p>
            <a:r>
              <a:rPr lang="ru-RU" i="1" dirty="0"/>
              <a:t>Кузнечная сварка</a:t>
            </a:r>
          </a:p>
          <a:p>
            <a:r>
              <a:rPr lang="ru-RU" i="1" dirty="0"/>
              <a:t>Диффузионная сварка</a:t>
            </a:r>
          </a:p>
          <a:p>
            <a:r>
              <a:rPr lang="ru-RU" i="1" dirty="0"/>
              <a:t>Сварка трением</a:t>
            </a:r>
          </a:p>
          <a:p>
            <a:r>
              <a:rPr lang="ru-RU" i="1" dirty="0"/>
              <a:t>Холодная сварка</a:t>
            </a:r>
          </a:p>
          <a:p>
            <a:r>
              <a:rPr lang="ru-RU" i="1" dirty="0"/>
              <a:t>Сварка взрывом</a:t>
            </a:r>
          </a:p>
          <a:p>
            <a:r>
              <a:rPr lang="ru-RU" i="1" dirty="0"/>
              <a:t>Ультразвуковая сварка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8AC9996-E1FA-4D42-A830-93CBCCC139D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769" t="19858" r="9538" b="17291"/>
          <a:stretch/>
        </p:blipFill>
        <p:spPr>
          <a:xfrm>
            <a:off x="3509890" y="3687136"/>
            <a:ext cx="4975154" cy="286703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D7E6EA6-AABD-46EA-B9C0-A2EA91E769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2368" y="1471320"/>
            <a:ext cx="4712676" cy="2510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7940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CustomShape 1"/>
          <p:cNvSpPr/>
          <p:nvPr/>
        </p:nvSpPr>
        <p:spPr>
          <a:xfrm>
            <a:off x="1905120" y="76320"/>
            <a:ext cx="7008840" cy="1141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97500"/>
          </a:bodyPr>
          <a:lstStyle/>
          <a:p>
            <a:pPr algn="ctr">
              <a:lnSpc>
                <a:spcPct val="100000"/>
              </a:lnSpc>
            </a:pPr>
            <a:r>
              <a:rPr lang="ru-RU" sz="4400" b="1" spc="-1" dirty="0">
                <a:solidFill>
                  <a:srgbClr val="002060"/>
                </a:solidFill>
                <a:latin typeface="Calibri"/>
                <a:ea typeface="DejaVu Sans"/>
              </a:rPr>
              <a:t>Сварные</a:t>
            </a:r>
            <a:r>
              <a:rPr lang="ru-RU" sz="4400" b="1" strike="noStrike" spc="-1" dirty="0">
                <a:solidFill>
                  <a:srgbClr val="002060"/>
                </a:solidFill>
                <a:latin typeface="Calibri"/>
                <a:ea typeface="DejaVu Sans"/>
              </a:rPr>
              <a:t> соединения</a:t>
            </a:r>
            <a:endParaRPr lang="ru-RU" sz="4400" b="0" strike="noStrike" spc="-1" dirty="0">
              <a:latin typeface="XO Oriel"/>
            </a:endParaRPr>
          </a:p>
        </p:txBody>
      </p:sp>
      <p:sp>
        <p:nvSpPr>
          <p:cNvPr id="96" name="CustomShape 2"/>
          <p:cNvSpPr/>
          <p:nvPr/>
        </p:nvSpPr>
        <p:spPr>
          <a:xfrm>
            <a:off x="457200" y="1447920"/>
            <a:ext cx="8075880" cy="46021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marL="87480" indent="255600" algn="just">
              <a:lnSpc>
                <a:spcPct val="100000"/>
              </a:lnSpc>
              <a:tabLst>
                <a:tab pos="0" algn="l"/>
              </a:tabLst>
            </a:pPr>
            <a:r>
              <a:rPr lang="ru-RU" sz="2400" b="1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   </a:t>
            </a:r>
            <a:endParaRPr lang="ru-RU" sz="2000" b="0" strike="noStrike" spc="-1" dirty="0">
              <a:latin typeface="XO Oriel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7F59F72-E21E-415C-B544-0B7205D531BC}"/>
              </a:ext>
            </a:extLst>
          </p:cNvPr>
          <p:cNvSpPr/>
          <p:nvPr/>
        </p:nvSpPr>
        <p:spPr>
          <a:xfrm>
            <a:off x="342900" y="1447920"/>
            <a:ext cx="85710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Сварное соединение состоит из трех зон, образующиеся во время сварки: зону сварного шва, зону сплавления и зону термического влияния, а также часть металла, прилегающую к зоне термического влияния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90BDDB9-1261-46F0-8122-44F73E583A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234" y="2803219"/>
            <a:ext cx="3820553" cy="135719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89EA464-5343-4BC4-8E5D-7992E1B8EC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9480" y="3003603"/>
            <a:ext cx="3084814" cy="231361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A65960F-ED6C-425A-A2FA-E8BCC3D399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823" y="4160408"/>
            <a:ext cx="3207434" cy="240557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71B16EB-1E0A-4980-A1B8-D60278D9643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8174" b="28624"/>
          <a:stretch/>
        </p:blipFill>
        <p:spPr>
          <a:xfrm>
            <a:off x="3743726" y="5410080"/>
            <a:ext cx="3898037" cy="1262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2097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CustomShape 1"/>
          <p:cNvSpPr/>
          <p:nvPr/>
        </p:nvSpPr>
        <p:spPr>
          <a:xfrm>
            <a:off x="1905120" y="76320"/>
            <a:ext cx="7008840" cy="1141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90000" lnSpcReduction="20000"/>
          </a:bodyPr>
          <a:lstStyle/>
          <a:p>
            <a:pPr algn="ctr">
              <a:lnSpc>
                <a:spcPct val="100000"/>
              </a:lnSpc>
            </a:pPr>
            <a:r>
              <a:rPr lang="ru-RU" sz="4400" b="1" spc="-1" dirty="0">
                <a:solidFill>
                  <a:srgbClr val="002060"/>
                </a:solidFill>
                <a:latin typeface="Calibri"/>
                <a:ea typeface="DejaVu Sans"/>
              </a:rPr>
              <a:t>Основные типы сварных соединений</a:t>
            </a:r>
            <a:endParaRPr lang="ru-RU" sz="4400" b="0" strike="noStrike" spc="-1" dirty="0">
              <a:latin typeface="XO Oriel"/>
            </a:endParaRPr>
          </a:p>
        </p:txBody>
      </p:sp>
      <p:sp>
        <p:nvSpPr>
          <p:cNvPr id="96" name="CustomShape 2"/>
          <p:cNvSpPr/>
          <p:nvPr/>
        </p:nvSpPr>
        <p:spPr>
          <a:xfrm>
            <a:off x="457200" y="1447920"/>
            <a:ext cx="8075880" cy="46021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marL="87480" indent="255600" algn="just">
              <a:lnSpc>
                <a:spcPct val="100000"/>
              </a:lnSpc>
              <a:tabLst>
                <a:tab pos="0" algn="l"/>
              </a:tabLst>
            </a:pPr>
            <a:r>
              <a:rPr lang="ru-RU" sz="2400" b="1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   </a:t>
            </a:r>
            <a:endParaRPr lang="ru-RU" sz="2000" b="0" strike="noStrike" spc="-1" dirty="0">
              <a:latin typeface="XO Oriel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7F59F72-E21E-415C-B544-0B7205D531BC}"/>
              </a:ext>
            </a:extLst>
          </p:cNvPr>
          <p:cNvSpPr/>
          <p:nvPr/>
        </p:nvSpPr>
        <p:spPr>
          <a:xfrm>
            <a:off x="342900" y="1447920"/>
            <a:ext cx="85710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      </a:t>
            </a:r>
            <a:r>
              <a:rPr lang="ru-RU" sz="2400" i="1" dirty="0"/>
              <a:t>Стыковое</a:t>
            </a:r>
            <a:r>
              <a:rPr lang="ru-RU" sz="2400" dirty="0"/>
              <a:t> — сварное соединение двух элементов, примыкающих друг к другу торцовыми поверхностями.</a:t>
            </a:r>
          </a:p>
          <a:p>
            <a:r>
              <a:rPr lang="ru-RU" dirty="0"/>
              <a:t>        На рисунке слева сверху - без раздела кромок, снизу - с симметричной V-образной разделкой кромок под сварку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30B7C73-B1A1-4CF6-881C-84E1FB8A0F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953" y="3429000"/>
            <a:ext cx="3030730" cy="217771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56C6E72-5F8D-4C6B-8995-4939AAF4751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000" t="7011" r="24769" b="4257"/>
          <a:stretch/>
        </p:blipFill>
        <p:spPr>
          <a:xfrm>
            <a:off x="4805141" y="2832915"/>
            <a:ext cx="3727939" cy="3779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4927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1514</TotalTime>
  <Words>531</Words>
  <Application>Microsoft Office PowerPoint</Application>
  <PresentationFormat>Экран (4:3)</PresentationFormat>
  <Paragraphs>69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4" baseType="lpstr">
      <vt:lpstr>Arial</vt:lpstr>
      <vt:lpstr>Bookman Old Style</vt:lpstr>
      <vt:lpstr>Calibri</vt:lpstr>
      <vt:lpstr>Symbol</vt:lpstr>
      <vt:lpstr>Times New Roman</vt:lpstr>
      <vt:lpstr>Wingdings</vt:lpstr>
      <vt:lpstr>XO Oriel</vt:lpstr>
      <vt:lpstr>Office Theme</vt:lpstr>
      <vt:lpstr>Презентация PowerPoint</vt:lpstr>
      <vt:lpstr>Презентация PowerPoint</vt:lpstr>
      <vt:lpstr>Презентация PowerPoint</vt:lpstr>
      <vt:lpstr>Основные виды сварки</vt:lpstr>
      <vt:lpstr>Основные виды сварки</vt:lpstr>
      <vt:lpstr>Основные виды сварки</vt:lpstr>
      <vt:lpstr>Основные виды сварки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МАТЕРИАЛОВЕДЕНИЕ</dc:title>
  <dc:subject/>
  <dc:creator/>
  <dc:description/>
  <cp:lastModifiedBy>Admin</cp:lastModifiedBy>
  <cp:revision>162</cp:revision>
  <dcterms:modified xsi:type="dcterms:W3CDTF">2022-11-18T09:49:40Z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15.0000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1</vt:i4>
  </property>
  <property fmtid="{D5CDD505-2E9C-101B-9397-08002B2CF9AE}" pid="8" name="PresentationFormat">
    <vt:lpwstr>Экран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53</vt:i4>
  </property>
</Properties>
</file>