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0" r:id="rId2"/>
    <p:sldId id="256" r:id="rId3"/>
    <p:sldId id="257" r:id="rId4"/>
    <p:sldId id="283" r:id="rId5"/>
    <p:sldId id="285" r:id="rId6"/>
    <p:sldId id="284" r:id="rId7"/>
    <p:sldId id="287" r:id="rId8"/>
    <p:sldId id="286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69" r:id="rId17"/>
    <p:sldId id="282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43CE7F-DF43-43D4-9C82-0EC7BEE099CA}" type="doc">
      <dgm:prSet loTypeId="urn:microsoft.com/office/officeart/2005/8/layout/chevron2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F73067BF-C65A-4A4B-921F-CF780A63D572}">
      <dgm:prSet/>
      <dgm:spPr/>
      <dgm:t>
        <a:bodyPr/>
        <a:lstStyle/>
        <a:p>
          <a:endParaRPr lang="ru-RU" dirty="0"/>
        </a:p>
      </dgm:t>
    </dgm:pt>
    <dgm:pt modelId="{D0068A93-F31F-4F60-91C4-9C4AEA2CA038}" type="parTrans" cxnId="{B49CDF6C-EF67-4064-91AC-B0FA1A5411D0}">
      <dgm:prSet/>
      <dgm:spPr/>
      <dgm:t>
        <a:bodyPr/>
        <a:lstStyle/>
        <a:p>
          <a:endParaRPr lang="ru-RU"/>
        </a:p>
      </dgm:t>
    </dgm:pt>
    <dgm:pt modelId="{46387584-BDBF-45CB-87EE-AA15D0688DA9}" type="sibTrans" cxnId="{B49CDF6C-EF67-4064-91AC-B0FA1A5411D0}">
      <dgm:prSet/>
      <dgm:spPr/>
      <dgm:t>
        <a:bodyPr/>
        <a:lstStyle/>
        <a:p>
          <a:endParaRPr lang="ru-RU"/>
        </a:p>
      </dgm:t>
    </dgm:pt>
    <dgm:pt modelId="{2B689CDC-7113-4973-8C6F-8EBA9721BBC9}">
      <dgm:prSet/>
      <dgm:spPr/>
      <dgm:t>
        <a:bodyPr/>
        <a:lstStyle/>
        <a:p>
          <a:endParaRPr lang="ru-RU" dirty="0"/>
        </a:p>
      </dgm:t>
    </dgm:pt>
    <dgm:pt modelId="{CCC5EB02-4F1D-4E4F-A4C0-015F5718C779}" type="parTrans" cxnId="{C0F145CC-99C6-4ECE-BB7F-455D4447F53F}">
      <dgm:prSet/>
      <dgm:spPr/>
      <dgm:t>
        <a:bodyPr/>
        <a:lstStyle/>
        <a:p>
          <a:endParaRPr lang="ru-RU"/>
        </a:p>
      </dgm:t>
    </dgm:pt>
    <dgm:pt modelId="{6DFFC984-C629-4B78-9F4D-08BD0631E84D}" type="sibTrans" cxnId="{C0F145CC-99C6-4ECE-BB7F-455D4447F53F}">
      <dgm:prSet/>
      <dgm:spPr/>
      <dgm:t>
        <a:bodyPr/>
        <a:lstStyle/>
        <a:p>
          <a:endParaRPr lang="ru-RU"/>
        </a:p>
      </dgm:t>
    </dgm:pt>
    <dgm:pt modelId="{B702D2D2-6799-45E8-B438-79E58BAAE1BD}">
      <dgm:prSet/>
      <dgm:spPr/>
      <dgm:t>
        <a:bodyPr/>
        <a:lstStyle/>
        <a:p>
          <a:endParaRPr lang="ru-RU" dirty="0"/>
        </a:p>
      </dgm:t>
    </dgm:pt>
    <dgm:pt modelId="{A34B1976-ECC7-421E-8C09-0095C9CE1A52}" type="parTrans" cxnId="{109AEA8D-5EF3-4910-9FAB-95988C989927}">
      <dgm:prSet/>
      <dgm:spPr/>
      <dgm:t>
        <a:bodyPr/>
        <a:lstStyle/>
        <a:p>
          <a:endParaRPr lang="ru-RU"/>
        </a:p>
      </dgm:t>
    </dgm:pt>
    <dgm:pt modelId="{8F394A56-7948-4AE9-B9CA-35C88D016A1A}" type="sibTrans" cxnId="{109AEA8D-5EF3-4910-9FAB-95988C989927}">
      <dgm:prSet/>
      <dgm:spPr/>
      <dgm:t>
        <a:bodyPr/>
        <a:lstStyle/>
        <a:p>
          <a:endParaRPr lang="ru-RU"/>
        </a:p>
      </dgm:t>
    </dgm:pt>
    <dgm:pt modelId="{9EA0D5B6-4CED-4047-83E5-9EC765057C1E}">
      <dgm:prSet/>
      <dgm:spPr/>
      <dgm:t>
        <a:bodyPr/>
        <a:lstStyle/>
        <a:p>
          <a:r>
            <a:rPr lang="ru-RU" i="1" dirty="0"/>
            <a:t>Какие механические передачи называют коническими?</a:t>
          </a:r>
          <a:endParaRPr lang="ru-RU" dirty="0"/>
        </a:p>
      </dgm:t>
    </dgm:pt>
    <dgm:pt modelId="{38CD6EB6-A1F3-403C-A0CD-C7BF0954EDF6}" type="parTrans" cxnId="{796D532E-4402-4F88-BF9A-BBD3E2103A35}">
      <dgm:prSet/>
      <dgm:spPr/>
      <dgm:t>
        <a:bodyPr/>
        <a:lstStyle/>
        <a:p>
          <a:endParaRPr lang="ru-RU"/>
        </a:p>
      </dgm:t>
    </dgm:pt>
    <dgm:pt modelId="{90C673A6-EBF4-41D8-8C42-458018F616BE}" type="sibTrans" cxnId="{796D532E-4402-4F88-BF9A-BBD3E2103A35}">
      <dgm:prSet/>
      <dgm:spPr/>
      <dgm:t>
        <a:bodyPr/>
        <a:lstStyle/>
        <a:p>
          <a:endParaRPr lang="ru-RU"/>
        </a:p>
      </dgm:t>
    </dgm:pt>
    <dgm:pt modelId="{4EA778D5-6107-4EF3-9188-1C8D0B3A0A62}">
      <dgm:prSet/>
      <dgm:spPr/>
      <dgm:t>
        <a:bodyPr/>
        <a:lstStyle/>
        <a:p>
          <a:r>
            <a:rPr lang="ru-RU" i="1" dirty="0"/>
            <a:t>Что такое зубчатая передача? </a:t>
          </a:r>
          <a:endParaRPr lang="ru-RU" dirty="0"/>
        </a:p>
      </dgm:t>
    </dgm:pt>
    <dgm:pt modelId="{25BE8CA8-FF97-4A9D-B7DE-C8C8BCCF66CB}" type="parTrans" cxnId="{0FB1E4F9-9098-4EBF-9841-A92EFFC4BA69}">
      <dgm:prSet/>
      <dgm:spPr/>
      <dgm:t>
        <a:bodyPr/>
        <a:lstStyle/>
        <a:p>
          <a:endParaRPr lang="ru-RU"/>
        </a:p>
      </dgm:t>
    </dgm:pt>
    <dgm:pt modelId="{37B07B21-5BE1-4152-81B0-256154FA290A}" type="sibTrans" cxnId="{0FB1E4F9-9098-4EBF-9841-A92EFFC4BA69}">
      <dgm:prSet/>
      <dgm:spPr/>
      <dgm:t>
        <a:bodyPr/>
        <a:lstStyle/>
        <a:p>
          <a:endParaRPr lang="ru-RU"/>
        </a:p>
      </dgm:t>
    </dgm:pt>
    <dgm:pt modelId="{E0E77C70-BED9-4452-AE02-158E5D39ADE4}">
      <dgm:prSet/>
      <dgm:spPr/>
      <dgm:t>
        <a:bodyPr/>
        <a:lstStyle/>
        <a:p>
          <a:r>
            <a:rPr lang="ru-RU" i="1" dirty="0"/>
            <a:t>Какие механические передачи называют плоскими?</a:t>
          </a:r>
          <a:endParaRPr lang="ru-RU" dirty="0"/>
        </a:p>
      </dgm:t>
    </dgm:pt>
    <dgm:pt modelId="{FF02FB00-AA90-4579-BDB4-382FC0C53A06}" type="parTrans" cxnId="{659268AE-D8F6-46D8-90CE-3645A212A030}">
      <dgm:prSet/>
      <dgm:spPr/>
      <dgm:t>
        <a:bodyPr/>
        <a:lstStyle/>
        <a:p>
          <a:endParaRPr lang="ru-RU"/>
        </a:p>
      </dgm:t>
    </dgm:pt>
    <dgm:pt modelId="{24BFA51C-354E-4FB0-8825-3A7AC71E6615}" type="sibTrans" cxnId="{659268AE-D8F6-46D8-90CE-3645A212A030}">
      <dgm:prSet/>
      <dgm:spPr/>
      <dgm:t>
        <a:bodyPr/>
        <a:lstStyle/>
        <a:p>
          <a:endParaRPr lang="ru-RU"/>
        </a:p>
      </dgm:t>
    </dgm:pt>
    <dgm:pt modelId="{2A1D469E-E2C3-4DD5-9595-99C06425278B}" type="pres">
      <dgm:prSet presAssocID="{4A43CE7F-DF43-43D4-9C82-0EC7BEE099CA}" presName="linearFlow" presStyleCnt="0">
        <dgm:presLayoutVars>
          <dgm:dir/>
          <dgm:animLvl val="lvl"/>
          <dgm:resizeHandles val="exact"/>
        </dgm:presLayoutVars>
      </dgm:prSet>
      <dgm:spPr/>
    </dgm:pt>
    <dgm:pt modelId="{D581A703-6C28-4696-BDBA-006634284806}" type="pres">
      <dgm:prSet presAssocID="{F73067BF-C65A-4A4B-921F-CF780A63D572}" presName="composite" presStyleCnt="0"/>
      <dgm:spPr/>
    </dgm:pt>
    <dgm:pt modelId="{8A1F7432-1459-4C60-8609-8387C812B2B2}" type="pres">
      <dgm:prSet presAssocID="{F73067BF-C65A-4A4B-921F-CF780A63D57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99DD24F-30AC-4E87-B735-FC9A7B1D82A1}" type="pres">
      <dgm:prSet presAssocID="{F73067BF-C65A-4A4B-921F-CF780A63D572}" presName="descendantText" presStyleLbl="alignAcc1" presStyleIdx="0" presStyleCnt="3" custLinFactNeighborX="242" custLinFactNeighborY="-27502">
        <dgm:presLayoutVars>
          <dgm:bulletEnabled val="1"/>
        </dgm:presLayoutVars>
      </dgm:prSet>
      <dgm:spPr/>
    </dgm:pt>
    <dgm:pt modelId="{7D9326B3-CFA2-4096-BD98-02FB7068C44D}" type="pres">
      <dgm:prSet presAssocID="{46387584-BDBF-45CB-87EE-AA15D0688DA9}" presName="sp" presStyleCnt="0"/>
      <dgm:spPr/>
    </dgm:pt>
    <dgm:pt modelId="{D698C8DE-CBE2-4B4C-9094-8E321FB2113D}" type="pres">
      <dgm:prSet presAssocID="{2B689CDC-7113-4973-8C6F-8EBA9721BBC9}" presName="composite" presStyleCnt="0"/>
      <dgm:spPr/>
    </dgm:pt>
    <dgm:pt modelId="{65864B51-BB9F-4ACE-8771-D01F198CF03E}" type="pres">
      <dgm:prSet presAssocID="{2B689CDC-7113-4973-8C6F-8EBA9721BBC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E9928BD6-D6AF-432B-B3CB-C70401E03EC7}" type="pres">
      <dgm:prSet presAssocID="{2B689CDC-7113-4973-8C6F-8EBA9721BBC9}" presName="descendantText" presStyleLbl="alignAcc1" presStyleIdx="1" presStyleCnt="3">
        <dgm:presLayoutVars>
          <dgm:bulletEnabled val="1"/>
        </dgm:presLayoutVars>
      </dgm:prSet>
      <dgm:spPr/>
    </dgm:pt>
    <dgm:pt modelId="{A76D9DB0-87AF-4856-90F8-F3A9E55D361F}" type="pres">
      <dgm:prSet presAssocID="{6DFFC984-C629-4B78-9F4D-08BD0631E84D}" presName="sp" presStyleCnt="0"/>
      <dgm:spPr/>
    </dgm:pt>
    <dgm:pt modelId="{B41201B6-4903-4D29-A76B-D904B8011EDB}" type="pres">
      <dgm:prSet presAssocID="{B702D2D2-6799-45E8-B438-79E58BAAE1BD}" presName="composite" presStyleCnt="0"/>
      <dgm:spPr/>
    </dgm:pt>
    <dgm:pt modelId="{AED3BB8F-EFB5-4C92-AA76-F9A5868D19D5}" type="pres">
      <dgm:prSet presAssocID="{B702D2D2-6799-45E8-B438-79E58BAAE1BD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4F1EC015-B3DE-42CE-8700-3019CA10F866}" type="pres">
      <dgm:prSet presAssocID="{B702D2D2-6799-45E8-B438-79E58BAAE1BD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796D532E-4402-4F88-BF9A-BBD3E2103A35}" srcId="{B702D2D2-6799-45E8-B438-79E58BAAE1BD}" destId="{9EA0D5B6-4CED-4047-83E5-9EC765057C1E}" srcOrd="0" destOrd="0" parTransId="{38CD6EB6-A1F3-403C-A0CD-C7BF0954EDF6}" sibTransId="{90C673A6-EBF4-41D8-8C42-458018F616BE}"/>
    <dgm:cxn modelId="{9D86FA40-9CB8-43D1-A2A6-18AC2500690C}" type="presOf" srcId="{F73067BF-C65A-4A4B-921F-CF780A63D572}" destId="{8A1F7432-1459-4C60-8609-8387C812B2B2}" srcOrd="0" destOrd="0" presId="urn:microsoft.com/office/officeart/2005/8/layout/chevron2"/>
    <dgm:cxn modelId="{B49CDF6C-EF67-4064-91AC-B0FA1A5411D0}" srcId="{4A43CE7F-DF43-43D4-9C82-0EC7BEE099CA}" destId="{F73067BF-C65A-4A4B-921F-CF780A63D572}" srcOrd="0" destOrd="0" parTransId="{D0068A93-F31F-4F60-91C4-9C4AEA2CA038}" sibTransId="{46387584-BDBF-45CB-87EE-AA15D0688DA9}"/>
    <dgm:cxn modelId="{3AD96B82-415A-4F56-8465-2B40A7C4D369}" type="presOf" srcId="{B702D2D2-6799-45E8-B438-79E58BAAE1BD}" destId="{AED3BB8F-EFB5-4C92-AA76-F9A5868D19D5}" srcOrd="0" destOrd="0" presId="urn:microsoft.com/office/officeart/2005/8/layout/chevron2"/>
    <dgm:cxn modelId="{848C7283-2AFC-4B29-BE08-B5C42E767BC3}" type="presOf" srcId="{E0E77C70-BED9-4452-AE02-158E5D39ADE4}" destId="{E9928BD6-D6AF-432B-B3CB-C70401E03EC7}" srcOrd="0" destOrd="0" presId="urn:microsoft.com/office/officeart/2005/8/layout/chevron2"/>
    <dgm:cxn modelId="{109AEA8D-5EF3-4910-9FAB-95988C989927}" srcId="{4A43CE7F-DF43-43D4-9C82-0EC7BEE099CA}" destId="{B702D2D2-6799-45E8-B438-79E58BAAE1BD}" srcOrd="2" destOrd="0" parTransId="{A34B1976-ECC7-421E-8C09-0095C9CE1A52}" sibTransId="{8F394A56-7948-4AE9-B9CA-35C88D016A1A}"/>
    <dgm:cxn modelId="{659268AE-D8F6-46D8-90CE-3645A212A030}" srcId="{2B689CDC-7113-4973-8C6F-8EBA9721BBC9}" destId="{E0E77C70-BED9-4452-AE02-158E5D39ADE4}" srcOrd="0" destOrd="0" parTransId="{FF02FB00-AA90-4579-BDB4-382FC0C53A06}" sibTransId="{24BFA51C-354E-4FB0-8825-3A7AC71E6615}"/>
    <dgm:cxn modelId="{9AC684B9-DAC8-4A4B-85FF-1E4AC0ECD5B8}" type="presOf" srcId="{4EA778D5-6107-4EF3-9188-1C8D0B3A0A62}" destId="{299DD24F-30AC-4E87-B735-FC9A7B1D82A1}" srcOrd="0" destOrd="0" presId="urn:microsoft.com/office/officeart/2005/8/layout/chevron2"/>
    <dgm:cxn modelId="{27ADC6BE-0089-4C50-BEBE-B4CCD1D8E765}" type="presOf" srcId="{4A43CE7F-DF43-43D4-9C82-0EC7BEE099CA}" destId="{2A1D469E-E2C3-4DD5-9595-99C06425278B}" srcOrd="0" destOrd="0" presId="urn:microsoft.com/office/officeart/2005/8/layout/chevron2"/>
    <dgm:cxn modelId="{5AC245C0-A1CC-410A-B40B-628EB8D08AB7}" type="presOf" srcId="{2B689CDC-7113-4973-8C6F-8EBA9721BBC9}" destId="{65864B51-BB9F-4ACE-8771-D01F198CF03E}" srcOrd="0" destOrd="0" presId="urn:microsoft.com/office/officeart/2005/8/layout/chevron2"/>
    <dgm:cxn modelId="{C0F145CC-99C6-4ECE-BB7F-455D4447F53F}" srcId="{4A43CE7F-DF43-43D4-9C82-0EC7BEE099CA}" destId="{2B689CDC-7113-4973-8C6F-8EBA9721BBC9}" srcOrd="1" destOrd="0" parTransId="{CCC5EB02-4F1D-4E4F-A4C0-015F5718C779}" sibTransId="{6DFFC984-C629-4B78-9F4D-08BD0631E84D}"/>
    <dgm:cxn modelId="{28DD65E6-2F63-49A0-B37A-9256AE31E880}" type="presOf" srcId="{9EA0D5B6-4CED-4047-83E5-9EC765057C1E}" destId="{4F1EC015-B3DE-42CE-8700-3019CA10F866}" srcOrd="0" destOrd="0" presId="urn:microsoft.com/office/officeart/2005/8/layout/chevron2"/>
    <dgm:cxn modelId="{0FB1E4F9-9098-4EBF-9841-A92EFFC4BA69}" srcId="{F73067BF-C65A-4A4B-921F-CF780A63D572}" destId="{4EA778D5-6107-4EF3-9188-1C8D0B3A0A62}" srcOrd="0" destOrd="0" parTransId="{25BE8CA8-FF97-4A9D-B7DE-C8C8BCCF66CB}" sibTransId="{37B07B21-5BE1-4152-81B0-256154FA290A}"/>
    <dgm:cxn modelId="{609F5349-EAB9-4FDF-A33B-BFBFFE1BB4C7}" type="presParOf" srcId="{2A1D469E-E2C3-4DD5-9595-99C06425278B}" destId="{D581A703-6C28-4696-BDBA-006634284806}" srcOrd="0" destOrd="0" presId="urn:microsoft.com/office/officeart/2005/8/layout/chevron2"/>
    <dgm:cxn modelId="{C07ED0FB-18B7-44E2-999D-F6D11C599198}" type="presParOf" srcId="{D581A703-6C28-4696-BDBA-006634284806}" destId="{8A1F7432-1459-4C60-8609-8387C812B2B2}" srcOrd="0" destOrd="0" presId="urn:microsoft.com/office/officeart/2005/8/layout/chevron2"/>
    <dgm:cxn modelId="{57D85188-ABE2-45B6-9258-B53F9F6EE5B1}" type="presParOf" srcId="{D581A703-6C28-4696-BDBA-006634284806}" destId="{299DD24F-30AC-4E87-B735-FC9A7B1D82A1}" srcOrd="1" destOrd="0" presId="urn:microsoft.com/office/officeart/2005/8/layout/chevron2"/>
    <dgm:cxn modelId="{54F1F211-EC3B-4F3C-9462-F5498F668EE2}" type="presParOf" srcId="{2A1D469E-E2C3-4DD5-9595-99C06425278B}" destId="{7D9326B3-CFA2-4096-BD98-02FB7068C44D}" srcOrd="1" destOrd="0" presId="urn:microsoft.com/office/officeart/2005/8/layout/chevron2"/>
    <dgm:cxn modelId="{9561CAB3-B735-4DB4-93A4-0028D2CB3CA2}" type="presParOf" srcId="{2A1D469E-E2C3-4DD5-9595-99C06425278B}" destId="{D698C8DE-CBE2-4B4C-9094-8E321FB2113D}" srcOrd="2" destOrd="0" presId="urn:microsoft.com/office/officeart/2005/8/layout/chevron2"/>
    <dgm:cxn modelId="{3D4F5D54-9031-4489-A362-CF23DDB9B1B6}" type="presParOf" srcId="{D698C8DE-CBE2-4B4C-9094-8E321FB2113D}" destId="{65864B51-BB9F-4ACE-8771-D01F198CF03E}" srcOrd="0" destOrd="0" presId="urn:microsoft.com/office/officeart/2005/8/layout/chevron2"/>
    <dgm:cxn modelId="{0B10D9DD-8664-48D4-950E-DF4CA829D2B6}" type="presParOf" srcId="{D698C8DE-CBE2-4B4C-9094-8E321FB2113D}" destId="{E9928BD6-D6AF-432B-B3CB-C70401E03EC7}" srcOrd="1" destOrd="0" presId="urn:microsoft.com/office/officeart/2005/8/layout/chevron2"/>
    <dgm:cxn modelId="{A450A652-D217-4B44-8A60-56B10888CD93}" type="presParOf" srcId="{2A1D469E-E2C3-4DD5-9595-99C06425278B}" destId="{A76D9DB0-87AF-4856-90F8-F3A9E55D361F}" srcOrd="3" destOrd="0" presId="urn:microsoft.com/office/officeart/2005/8/layout/chevron2"/>
    <dgm:cxn modelId="{57A5F590-CF55-46B8-99EC-71D6A8D093B6}" type="presParOf" srcId="{2A1D469E-E2C3-4DD5-9595-99C06425278B}" destId="{B41201B6-4903-4D29-A76B-D904B8011EDB}" srcOrd="4" destOrd="0" presId="urn:microsoft.com/office/officeart/2005/8/layout/chevron2"/>
    <dgm:cxn modelId="{DF019734-47FD-4E3C-A594-D0D8B00B1EC7}" type="presParOf" srcId="{B41201B6-4903-4D29-A76B-D904B8011EDB}" destId="{AED3BB8F-EFB5-4C92-AA76-F9A5868D19D5}" srcOrd="0" destOrd="0" presId="urn:microsoft.com/office/officeart/2005/8/layout/chevron2"/>
    <dgm:cxn modelId="{FB16B107-3EEA-4DB8-A246-C934E9598243}" type="presParOf" srcId="{B41201B6-4903-4D29-A76B-D904B8011EDB}" destId="{4F1EC015-B3DE-42CE-8700-3019CA10F8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43CE7F-DF43-43D4-9C82-0EC7BEE099CA}" type="doc">
      <dgm:prSet loTypeId="urn:microsoft.com/office/officeart/2005/8/layout/chevron2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F73067BF-C65A-4A4B-921F-CF780A63D572}">
      <dgm:prSet/>
      <dgm:spPr/>
      <dgm:t>
        <a:bodyPr/>
        <a:lstStyle/>
        <a:p>
          <a:endParaRPr lang="ru-RU" dirty="0"/>
        </a:p>
      </dgm:t>
    </dgm:pt>
    <dgm:pt modelId="{D0068A93-F31F-4F60-91C4-9C4AEA2CA038}" type="parTrans" cxnId="{B49CDF6C-EF67-4064-91AC-B0FA1A5411D0}">
      <dgm:prSet/>
      <dgm:spPr/>
      <dgm:t>
        <a:bodyPr/>
        <a:lstStyle/>
        <a:p>
          <a:endParaRPr lang="ru-RU"/>
        </a:p>
      </dgm:t>
    </dgm:pt>
    <dgm:pt modelId="{46387584-BDBF-45CB-87EE-AA15D0688DA9}" type="sibTrans" cxnId="{B49CDF6C-EF67-4064-91AC-B0FA1A5411D0}">
      <dgm:prSet/>
      <dgm:spPr/>
      <dgm:t>
        <a:bodyPr/>
        <a:lstStyle/>
        <a:p>
          <a:endParaRPr lang="ru-RU"/>
        </a:p>
      </dgm:t>
    </dgm:pt>
    <dgm:pt modelId="{2B689CDC-7113-4973-8C6F-8EBA9721BBC9}">
      <dgm:prSet/>
      <dgm:spPr/>
      <dgm:t>
        <a:bodyPr/>
        <a:lstStyle/>
        <a:p>
          <a:endParaRPr lang="ru-RU" dirty="0"/>
        </a:p>
      </dgm:t>
    </dgm:pt>
    <dgm:pt modelId="{CCC5EB02-4F1D-4E4F-A4C0-015F5718C779}" type="parTrans" cxnId="{C0F145CC-99C6-4ECE-BB7F-455D4447F53F}">
      <dgm:prSet/>
      <dgm:spPr/>
      <dgm:t>
        <a:bodyPr/>
        <a:lstStyle/>
        <a:p>
          <a:endParaRPr lang="ru-RU"/>
        </a:p>
      </dgm:t>
    </dgm:pt>
    <dgm:pt modelId="{6DFFC984-C629-4B78-9F4D-08BD0631E84D}" type="sibTrans" cxnId="{C0F145CC-99C6-4ECE-BB7F-455D4447F53F}">
      <dgm:prSet/>
      <dgm:spPr/>
      <dgm:t>
        <a:bodyPr/>
        <a:lstStyle/>
        <a:p>
          <a:endParaRPr lang="ru-RU"/>
        </a:p>
      </dgm:t>
    </dgm:pt>
    <dgm:pt modelId="{B702D2D2-6799-45E8-B438-79E58BAAE1BD}">
      <dgm:prSet/>
      <dgm:spPr/>
      <dgm:t>
        <a:bodyPr/>
        <a:lstStyle/>
        <a:p>
          <a:endParaRPr lang="ru-RU" dirty="0"/>
        </a:p>
      </dgm:t>
    </dgm:pt>
    <dgm:pt modelId="{A34B1976-ECC7-421E-8C09-0095C9CE1A52}" type="parTrans" cxnId="{109AEA8D-5EF3-4910-9FAB-95988C989927}">
      <dgm:prSet/>
      <dgm:spPr/>
      <dgm:t>
        <a:bodyPr/>
        <a:lstStyle/>
        <a:p>
          <a:endParaRPr lang="ru-RU"/>
        </a:p>
      </dgm:t>
    </dgm:pt>
    <dgm:pt modelId="{8F394A56-7948-4AE9-B9CA-35C88D016A1A}" type="sibTrans" cxnId="{109AEA8D-5EF3-4910-9FAB-95988C989927}">
      <dgm:prSet/>
      <dgm:spPr/>
      <dgm:t>
        <a:bodyPr/>
        <a:lstStyle/>
        <a:p>
          <a:endParaRPr lang="ru-RU"/>
        </a:p>
      </dgm:t>
    </dgm:pt>
    <dgm:pt modelId="{9EA0D5B6-4CED-4047-83E5-9EC765057C1E}">
      <dgm:prSet/>
      <dgm:spPr/>
      <dgm:t>
        <a:bodyPr/>
        <a:lstStyle/>
        <a:p>
          <a:r>
            <a:rPr lang="ru-RU" i="1" dirty="0"/>
            <a:t>Какие механические передачи называют коническими?</a:t>
          </a:r>
          <a:endParaRPr lang="ru-RU" dirty="0"/>
        </a:p>
      </dgm:t>
    </dgm:pt>
    <dgm:pt modelId="{38CD6EB6-A1F3-403C-A0CD-C7BF0954EDF6}" type="parTrans" cxnId="{796D532E-4402-4F88-BF9A-BBD3E2103A35}">
      <dgm:prSet/>
      <dgm:spPr/>
      <dgm:t>
        <a:bodyPr/>
        <a:lstStyle/>
        <a:p>
          <a:endParaRPr lang="ru-RU"/>
        </a:p>
      </dgm:t>
    </dgm:pt>
    <dgm:pt modelId="{90C673A6-EBF4-41D8-8C42-458018F616BE}" type="sibTrans" cxnId="{796D532E-4402-4F88-BF9A-BBD3E2103A35}">
      <dgm:prSet/>
      <dgm:spPr/>
      <dgm:t>
        <a:bodyPr/>
        <a:lstStyle/>
        <a:p>
          <a:endParaRPr lang="ru-RU"/>
        </a:p>
      </dgm:t>
    </dgm:pt>
    <dgm:pt modelId="{4EA778D5-6107-4EF3-9188-1C8D0B3A0A62}">
      <dgm:prSet/>
      <dgm:spPr/>
      <dgm:t>
        <a:bodyPr/>
        <a:lstStyle/>
        <a:p>
          <a:r>
            <a:rPr lang="ru-RU" i="1" dirty="0"/>
            <a:t>Что такое зубчатая передача? </a:t>
          </a:r>
          <a:endParaRPr lang="ru-RU" dirty="0"/>
        </a:p>
      </dgm:t>
    </dgm:pt>
    <dgm:pt modelId="{25BE8CA8-FF97-4A9D-B7DE-C8C8BCCF66CB}" type="parTrans" cxnId="{0FB1E4F9-9098-4EBF-9841-A92EFFC4BA69}">
      <dgm:prSet/>
      <dgm:spPr/>
      <dgm:t>
        <a:bodyPr/>
        <a:lstStyle/>
        <a:p>
          <a:endParaRPr lang="ru-RU"/>
        </a:p>
      </dgm:t>
    </dgm:pt>
    <dgm:pt modelId="{37B07B21-5BE1-4152-81B0-256154FA290A}" type="sibTrans" cxnId="{0FB1E4F9-9098-4EBF-9841-A92EFFC4BA69}">
      <dgm:prSet/>
      <dgm:spPr/>
      <dgm:t>
        <a:bodyPr/>
        <a:lstStyle/>
        <a:p>
          <a:endParaRPr lang="ru-RU"/>
        </a:p>
      </dgm:t>
    </dgm:pt>
    <dgm:pt modelId="{E0E77C70-BED9-4452-AE02-158E5D39ADE4}">
      <dgm:prSet/>
      <dgm:spPr/>
      <dgm:t>
        <a:bodyPr/>
        <a:lstStyle/>
        <a:p>
          <a:r>
            <a:rPr lang="ru-RU" i="1" dirty="0"/>
            <a:t>Какие механические передачи называют плоскими?</a:t>
          </a:r>
          <a:endParaRPr lang="ru-RU" dirty="0"/>
        </a:p>
      </dgm:t>
    </dgm:pt>
    <dgm:pt modelId="{FF02FB00-AA90-4579-BDB4-382FC0C53A06}" type="parTrans" cxnId="{659268AE-D8F6-46D8-90CE-3645A212A030}">
      <dgm:prSet/>
      <dgm:spPr/>
      <dgm:t>
        <a:bodyPr/>
        <a:lstStyle/>
        <a:p>
          <a:endParaRPr lang="ru-RU"/>
        </a:p>
      </dgm:t>
    </dgm:pt>
    <dgm:pt modelId="{24BFA51C-354E-4FB0-8825-3A7AC71E6615}" type="sibTrans" cxnId="{659268AE-D8F6-46D8-90CE-3645A212A030}">
      <dgm:prSet/>
      <dgm:spPr/>
      <dgm:t>
        <a:bodyPr/>
        <a:lstStyle/>
        <a:p>
          <a:endParaRPr lang="ru-RU"/>
        </a:p>
      </dgm:t>
    </dgm:pt>
    <dgm:pt modelId="{2A1D469E-E2C3-4DD5-9595-99C06425278B}" type="pres">
      <dgm:prSet presAssocID="{4A43CE7F-DF43-43D4-9C82-0EC7BEE099CA}" presName="linearFlow" presStyleCnt="0">
        <dgm:presLayoutVars>
          <dgm:dir/>
          <dgm:animLvl val="lvl"/>
          <dgm:resizeHandles val="exact"/>
        </dgm:presLayoutVars>
      </dgm:prSet>
      <dgm:spPr/>
    </dgm:pt>
    <dgm:pt modelId="{D581A703-6C28-4696-BDBA-006634284806}" type="pres">
      <dgm:prSet presAssocID="{F73067BF-C65A-4A4B-921F-CF780A63D572}" presName="composite" presStyleCnt="0"/>
      <dgm:spPr/>
    </dgm:pt>
    <dgm:pt modelId="{8A1F7432-1459-4C60-8609-8387C812B2B2}" type="pres">
      <dgm:prSet presAssocID="{F73067BF-C65A-4A4B-921F-CF780A63D57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99DD24F-30AC-4E87-B735-FC9A7B1D82A1}" type="pres">
      <dgm:prSet presAssocID="{F73067BF-C65A-4A4B-921F-CF780A63D572}" presName="descendantText" presStyleLbl="alignAcc1" presStyleIdx="0" presStyleCnt="3">
        <dgm:presLayoutVars>
          <dgm:bulletEnabled val="1"/>
        </dgm:presLayoutVars>
      </dgm:prSet>
      <dgm:spPr/>
    </dgm:pt>
    <dgm:pt modelId="{7D9326B3-CFA2-4096-BD98-02FB7068C44D}" type="pres">
      <dgm:prSet presAssocID="{46387584-BDBF-45CB-87EE-AA15D0688DA9}" presName="sp" presStyleCnt="0"/>
      <dgm:spPr/>
    </dgm:pt>
    <dgm:pt modelId="{D698C8DE-CBE2-4B4C-9094-8E321FB2113D}" type="pres">
      <dgm:prSet presAssocID="{2B689CDC-7113-4973-8C6F-8EBA9721BBC9}" presName="composite" presStyleCnt="0"/>
      <dgm:spPr/>
    </dgm:pt>
    <dgm:pt modelId="{65864B51-BB9F-4ACE-8771-D01F198CF03E}" type="pres">
      <dgm:prSet presAssocID="{2B689CDC-7113-4973-8C6F-8EBA9721BBC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E9928BD6-D6AF-432B-B3CB-C70401E03EC7}" type="pres">
      <dgm:prSet presAssocID="{2B689CDC-7113-4973-8C6F-8EBA9721BBC9}" presName="descendantText" presStyleLbl="alignAcc1" presStyleIdx="1" presStyleCnt="3">
        <dgm:presLayoutVars>
          <dgm:bulletEnabled val="1"/>
        </dgm:presLayoutVars>
      </dgm:prSet>
      <dgm:spPr/>
    </dgm:pt>
    <dgm:pt modelId="{A76D9DB0-87AF-4856-90F8-F3A9E55D361F}" type="pres">
      <dgm:prSet presAssocID="{6DFFC984-C629-4B78-9F4D-08BD0631E84D}" presName="sp" presStyleCnt="0"/>
      <dgm:spPr/>
    </dgm:pt>
    <dgm:pt modelId="{B41201B6-4903-4D29-A76B-D904B8011EDB}" type="pres">
      <dgm:prSet presAssocID="{B702D2D2-6799-45E8-B438-79E58BAAE1BD}" presName="composite" presStyleCnt="0"/>
      <dgm:spPr/>
    </dgm:pt>
    <dgm:pt modelId="{AED3BB8F-EFB5-4C92-AA76-F9A5868D19D5}" type="pres">
      <dgm:prSet presAssocID="{B702D2D2-6799-45E8-B438-79E58BAAE1BD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4F1EC015-B3DE-42CE-8700-3019CA10F866}" type="pres">
      <dgm:prSet presAssocID="{B702D2D2-6799-45E8-B438-79E58BAAE1BD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BE3E600B-2BA7-43FC-8610-DFE3E4341F8D}" type="presOf" srcId="{4EA778D5-6107-4EF3-9188-1C8D0B3A0A62}" destId="{299DD24F-30AC-4E87-B735-FC9A7B1D82A1}" srcOrd="0" destOrd="0" presId="urn:microsoft.com/office/officeart/2005/8/layout/chevron2"/>
    <dgm:cxn modelId="{17A8981E-0C35-48E7-B23C-7B5DB2100341}" type="presOf" srcId="{E0E77C70-BED9-4452-AE02-158E5D39ADE4}" destId="{E9928BD6-D6AF-432B-B3CB-C70401E03EC7}" srcOrd="0" destOrd="0" presId="urn:microsoft.com/office/officeart/2005/8/layout/chevron2"/>
    <dgm:cxn modelId="{CCB3A425-A17A-4141-B01E-AFAC20715CC1}" type="presOf" srcId="{4A43CE7F-DF43-43D4-9C82-0EC7BEE099CA}" destId="{2A1D469E-E2C3-4DD5-9595-99C06425278B}" srcOrd="0" destOrd="0" presId="urn:microsoft.com/office/officeart/2005/8/layout/chevron2"/>
    <dgm:cxn modelId="{796D532E-4402-4F88-BF9A-BBD3E2103A35}" srcId="{B702D2D2-6799-45E8-B438-79E58BAAE1BD}" destId="{9EA0D5B6-4CED-4047-83E5-9EC765057C1E}" srcOrd="0" destOrd="0" parTransId="{38CD6EB6-A1F3-403C-A0CD-C7BF0954EDF6}" sibTransId="{90C673A6-EBF4-41D8-8C42-458018F616BE}"/>
    <dgm:cxn modelId="{CE30D468-1B4A-451E-BCA0-0598B41B7122}" type="presOf" srcId="{2B689CDC-7113-4973-8C6F-8EBA9721BBC9}" destId="{65864B51-BB9F-4ACE-8771-D01F198CF03E}" srcOrd="0" destOrd="0" presId="urn:microsoft.com/office/officeart/2005/8/layout/chevron2"/>
    <dgm:cxn modelId="{B49CDF6C-EF67-4064-91AC-B0FA1A5411D0}" srcId="{4A43CE7F-DF43-43D4-9C82-0EC7BEE099CA}" destId="{F73067BF-C65A-4A4B-921F-CF780A63D572}" srcOrd="0" destOrd="0" parTransId="{D0068A93-F31F-4F60-91C4-9C4AEA2CA038}" sibTransId="{46387584-BDBF-45CB-87EE-AA15D0688DA9}"/>
    <dgm:cxn modelId="{109AEA8D-5EF3-4910-9FAB-95988C989927}" srcId="{4A43CE7F-DF43-43D4-9C82-0EC7BEE099CA}" destId="{B702D2D2-6799-45E8-B438-79E58BAAE1BD}" srcOrd="2" destOrd="0" parTransId="{A34B1976-ECC7-421E-8C09-0095C9CE1A52}" sibTransId="{8F394A56-7948-4AE9-B9CA-35C88D016A1A}"/>
    <dgm:cxn modelId="{483F4E97-EA0D-4618-85DA-270A9C852EDB}" type="presOf" srcId="{B702D2D2-6799-45E8-B438-79E58BAAE1BD}" destId="{AED3BB8F-EFB5-4C92-AA76-F9A5868D19D5}" srcOrd="0" destOrd="0" presId="urn:microsoft.com/office/officeart/2005/8/layout/chevron2"/>
    <dgm:cxn modelId="{659268AE-D8F6-46D8-90CE-3645A212A030}" srcId="{2B689CDC-7113-4973-8C6F-8EBA9721BBC9}" destId="{E0E77C70-BED9-4452-AE02-158E5D39ADE4}" srcOrd="0" destOrd="0" parTransId="{FF02FB00-AA90-4579-BDB4-382FC0C53A06}" sibTransId="{24BFA51C-354E-4FB0-8825-3A7AC71E6615}"/>
    <dgm:cxn modelId="{C0F145CC-99C6-4ECE-BB7F-455D4447F53F}" srcId="{4A43CE7F-DF43-43D4-9C82-0EC7BEE099CA}" destId="{2B689CDC-7113-4973-8C6F-8EBA9721BBC9}" srcOrd="1" destOrd="0" parTransId="{CCC5EB02-4F1D-4E4F-A4C0-015F5718C779}" sibTransId="{6DFFC984-C629-4B78-9F4D-08BD0631E84D}"/>
    <dgm:cxn modelId="{B70E61ED-1AD2-4C1D-AB71-B3E95E786532}" type="presOf" srcId="{9EA0D5B6-4CED-4047-83E5-9EC765057C1E}" destId="{4F1EC015-B3DE-42CE-8700-3019CA10F866}" srcOrd="0" destOrd="0" presId="urn:microsoft.com/office/officeart/2005/8/layout/chevron2"/>
    <dgm:cxn modelId="{5931D2F8-5F0A-41BC-9B30-1DEA411ECDEE}" type="presOf" srcId="{F73067BF-C65A-4A4B-921F-CF780A63D572}" destId="{8A1F7432-1459-4C60-8609-8387C812B2B2}" srcOrd="0" destOrd="0" presId="urn:microsoft.com/office/officeart/2005/8/layout/chevron2"/>
    <dgm:cxn modelId="{0FB1E4F9-9098-4EBF-9841-A92EFFC4BA69}" srcId="{F73067BF-C65A-4A4B-921F-CF780A63D572}" destId="{4EA778D5-6107-4EF3-9188-1C8D0B3A0A62}" srcOrd="0" destOrd="0" parTransId="{25BE8CA8-FF97-4A9D-B7DE-C8C8BCCF66CB}" sibTransId="{37B07B21-5BE1-4152-81B0-256154FA290A}"/>
    <dgm:cxn modelId="{596704B5-FFEE-4DDF-A4B9-2896F3DB7568}" type="presParOf" srcId="{2A1D469E-E2C3-4DD5-9595-99C06425278B}" destId="{D581A703-6C28-4696-BDBA-006634284806}" srcOrd="0" destOrd="0" presId="urn:microsoft.com/office/officeart/2005/8/layout/chevron2"/>
    <dgm:cxn modelId="{2F161B28-B49F-44BC-A6D3-D78C8858BBFC}" type="presParOf" srcId="{D581A703-6C28-4696-BDBA-006634284806}" destId="{8A1F7432-1459-4C60-8609-8387C812B2B2}" srcOrd="0" destOrd="0" presId="urn:microsoft.com/office/officeart/2005/8/layout/chevron2"/>
    <dgm:cxn modelId="{E8AAD6DD-6116-4C10-A68B-3607CA5A05E1}" type="presParOf" srcId="{D581A703-6C28-4696-BDBA-006634284806}" destId="{299DD24F-30AC-4E87-B735-FC9A7B1D82A1}" srcOrd="1" destOrd="0" presId="urn:microsoft.com/office/officeart/2005/8/layout/chevron2"/>
    <dgm:cxn modelId="{D182057C-97FC-4C4B-BE0C-DCB3AF7235E2}" type="presParOf" srcId="{2A1D469E-E2C3-4DD5-9595-99C06425278B}" destId="{7D9326B3-CFA2-4096-BD98-02FB7068C44D}" srcOrd="1" destOrd="0" presId="urn:microsoft.com/office/officeart/2005/8/layout/chevron2"/>
    <dgm:cxn modelId="{A45D820D-8FD9-4BA4-B680-522655020473}" type="presParOf" srcId="{2A1D469E-E2C3-4DD5-9595-99C06425278B}" destId="{D698C8DE-CBE2-4B4C-9094-8E321FB2113D}" srcOrd="2" destOrd="0" presId="urn:microsoft.com/office/officeart/2005/8/layout/chevron2"/>
    <dgm:cxn modelId="{CD29A501-75D2-4B3C-85E6-7C8FB148D2FA}" type="presParOf" srcId="{D698C8DE-CBE2-4B4C-9094-8E321FB2113D}" destId="{65864B51-BB9F-4ACE-8771-D01F198CF03E}" srcOrd="0" destOrd="0" presId="urn:microsoft.com/office/officeart/2005/8/layout/chevron2"/>
    <dgm:cxn modelId="{CB57D822-11C1-41D0-8B43-72B09B4DC765}" type="presParOf" srcId="{D698C8DE-CBE2-4B4C-9094-8E321FB2113D}" destId="{E9928BD6-D6AF-432B-B3CB-C70401E03EC7}" srcOrd="1" destOrd="0" presId="urn:microsoft.com/office/officeart/2005/8/layout/chevron2"/>
    <dgm:cxn modelId="{61D18094-F1C1-43C9-A684-BAE7B7A2A176}" type="presParOf" srcId="{2A1D469E-E2C3-4DD5-9595-99C06425278B}" destId="{A76D9DB0-87AF-4856-90F8-F3A9E55D361F}" srcOrd="3" destOrd="0" presId="urn:microsoft.com/office/officeart/2005/8/layout/chevron2"/>
    <dgm:cxn modelId="{D27CC3DE-65AC-47B9-901D-D4F7E01D1767}" type="presParOf" srcId="{2A1D469E-E2C3-4DD5-9595-99C06425278B}" destId="{B41201B6-4903-4D29-A76B-D904B8011EDB}" srcOrd="4" destOrd="0" presId="urn:microsoft.com/office/officeart/2005/8/layout/chevron2"/>
    <dgm:cxn modelId="{F3AC7C7B-CA64-41E6-93FD-CE00FAAF4CAF}" type="presParOf" srcId="{B41201B6-4903-4D29-A76B-D904B8011EDB}" destId="{AED3BB8F-EFB5-4C92-AA76-F9A5868D19D5}" srcOrd="0" destOrd="0" presId="urn:microsoft.com/office/officeart/2005/8/layout/chevron2"/>
    <dgm:cxn modelId="{2FB507E7-9DA2-4E77-9770-08E2503E6407}" type="presParOf" srcId="{B41201B6-4903-4D29-A76B-D904B8011EDB}" destId="{4F1EC015-B3DE-42CE-8700-3019CA10F8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F7432-1459-4C60-8609-8387C812B2B2}">
      <dsp:nvSpPr>
        <dsp:cNvPr id="0" name=""/>
        <dsp:cNvSpPr/>
      </dsp:nvSpPr>
      <dsp:spPr>
        <a:xfrm rot="5400000">
          <a:off x="-218680" y="220921"/>
          <a:ext cx="1457872" cy="102051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512497"/>
        <a:ext cx="1020511" cy="437361"/>
      </dsp:txXfrm>
    </dsp:sp>
    <dsp:sp modelId="{299DD24F-30AC-4E87-B735-FC9A7B1D82A1}">
      <dsp:nvSpPr>
        <dsp:cNvPr id="0" name=""/>
        <dsp:cNvSpPr/>
      </dsp:nvSpPr>
      <dsp:spPr>
        <a:xfrm rot="5400000">
          <a:off x="4036226" y="-3015715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Что такое зубчатая передача? </a:t>
          </a:r>
          <a:endParaRPr lang="ru-RU" sz="3100" kern="1200" dirty="0"/>
        </a:p>
      </dsp:txBody>
      <dsp:txXfrm rot="-5400000">
        <a:off x="1020511" y="46259"/>
        <a:ext cx="6932789" cy="855099"/>
      </dsp:txXfrm>
    </dsp:sp>
    <dsp:sp modelId="{65864B51-BB9F-4ACE-8771-D01F198CF03E}">
      <dsp:nvSpPr>
        <dsp:cNvPr id="0" name=""/>
        <dsp:cNvSpPr/>
      </dsp:nvSpPr>
      <dsp:spPr>
        <a:xfrm rot="5400000">
          <a:off x="-218680" y="1482884"/>
          <a:ext cx="1457872" cy="102051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1774460"/>
        <a:ext cx="1020511" cy="437361"/>
      </dsp:txXfrm>
    </dsp:sp>
    <dsp:sp modelId="{E9928BD6-D6AF-432B-B3CB-C70401E03EC7}">
      <dsp:nvSpPr>
        <dsp:cNvPr id="0" name=""/>
        <dsp:cNvSpPr/>
      </dsp:nvSpPr>
      <dsp:spPr>
        <a:xfrm rot="5400000">
          <a:off x="4036226" y="-1751512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Какие механические передачи называют плоскими?</a:t>
          </a:r>
          <a:endParaRPr lang="ru-RU" sz="3100" kern="1200" dirty="0"/>
        </a:p>
      </dsp:txBody>
      <dsp:txXfrm rot="-5400000">
        <a:off x="1020511" y="1310462"/>
        <a:ext cx="6932789" cy="855099"/>
      </dsp:txXfrm>
    </dsp:sp>
    <dsp:sp modelId="{AED3BB8F-EFB5-4C92-AA76-F9A5868D19D5}">
      <dsp:nvSpPr>
        <dsp:cNvPr id="0" name=""/>
        <dsp:cNvSpPr/>
      </dsp:nvSpPr>
      <dsp:spPr>
        <a:xfrm rot="5400000">
          <a:off x="-218680" y="2744847"/>
          <a:ext cx="1457872" cy="102051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3036423"/>
        <a:ext cx="1020511" cy="437361"/>
      </dsp:txXfrm>
    </dsp:sp>
    <dsp:sp modelId="{4F1EC015-B3DE-42CE-8700-3019CA10F866}">
      <dsp:nvSpPr>
        <dsp:cNvPr id="0" name=""/>
        <dsp:cNvSpPr/>
      </dsp:nvSpPr>
      <dsp:spPr>
        <a:xfrm rot="5400000">
          <a:off x="4036226" y="-489549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Какие механические передачи называют коническими?</a:t>
          </a:r>
          <a:endParaRPr lang="ru-RU" sz="3100" kern="1200" dirty="0"/>
        </a:p>
      </dsp:txBody>
      <dsp:txXfrm rot="-5400000">
        <a:off x="1020511" y="2572425"/>
        <a:ext cx="6932789" cy="8550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F7432-1459-4C60-8609-8387C812B2B2}">
      <dsp:nvSpPr>
        <dsp:cNvPr id="0" name=""/>
        <dsp:cNvSpPr/>
      </dsp:nvSpPr>
      <dsp:spPr>
        <a:xfrm rot="5400000">
          <a:off x="-222570" y="223817"/>
          <a:ext cx="1483801" cy="103866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520576"/>
        <a:ext cx="1038660" cy="445141"/>
      </dsp:txXfrm>
    </dsp:sp>
    <dsp:sp modelId="{299DD24F-30AC-4E87-B735-FC9A7B1D82A1}">
      <dsp:nvSpPr>
        <dsp:cNvPr id="0" name=""/>
        <dsp:cNvSpPr/>
      </dsp:nvSpPr>
      <dsp:spPr>
        <a:xfrm rot="5400000">
          <a:off x="4227315" y="-3187407"/>
          <a:ext cx="964470" cy="7341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Что такое зубчатая передача? </a:t>
          </a:r>
          <a:endParaRPr lang="ru-RU" sz="3100" kern="1200" dirty="0"/>
        </a:p>
      </dsp:txBody>
      <dsp:txXfrm rot="-5400000">
        <a:off x="1038661" y="48329"/>
        <a:ext cx="7294697" cy="870306"/>
      </dsp:txXfrm>
    </dsp:sp>
    <dsp:sp modelId="{65864B51-BB9F-4ACE-8771-D01F198CF03E}">
      <dsp:nvSpPr>
        <dsp:cNvPr id="0" name=""/>
        <dsp:cNvSpPr/>
      </dsp:nvSpPr>
      <dsp:spPr>
        <a:xfrm rot="5400000">
          <a:off x="-222570" y="1511969"/>
          <a:ext cx="1483801" cy="103866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1808728"/>
        <a:ext cx="1038660" cy="445141"/>
      </dsp:txXfrm>
    </dsp:sp>
    <dsp:sp modelId="{E9928BD6-D6AF-432B-B3CB-C70401E03EC7}">
      <dsp:nvSpPr>
        <dsp:cNvPr id="0" name=""/>
        <dsp:cNvSpPr/>
      </dsp:nvSpPr>
      <dsp:spPr>
        <a:xfrm rot="5400000">
          <a:off x="4227315" y="-1899254"/>
          <a:ext cx="964470" cy="7341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Какие механические передачи называют плоскими?</a:t>
          </a:r>
          <a:endParaRPr lang="ru-RU" sz="3100" kern="1200" dirty="0"/>
        </a:p>
      </dsp:txBody>
      <dsp:txXfrm rot="-5400000">
        <a:off x="1038661" y="1336482"/>
        <a:ext cx="7294697" cy="870306"/>
      </dsp:txXfrm>
    </dsp:sp>
    <dsp:sp modelId="{AED3BB8F-EFB5-4C92-AA76-F9A5868D19D5}">
      <dsp:nvSpPr>
        <dsp:cNvPr id="0" name=""/>
        <dsp:cNvSpPr/>
      </dsp:nvSpPr>
      <dsp:spPr>
        <a:xfrm rot="5400000">
          <a:off x="-222570" y="2800122"/>
          <a:ext cx="1483801" cy="103866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3096881"/>
        <a:ext cx="1038660" cy="445141"/>
      </dsp:txXfrm>
    </dsp:sp>
    <dsp:sp modelId="{4F1EC015-B3DE-42CE-8700-3019CA10F866}">
      <dsp:nvSpPr>
        <dsp:cNvPr id="0" name=""/>
        <dsp:cNvSpPr/>
      </dsp:nvSpPr>
      <dsp:spPr>
        <a:xfrm rot="5400000">
          <a:off x="4227315" y="-611102"/>
          <a:ext cx="964470" cy="7341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Какие механические передачи называют коническими?</a:t>
          </a:r>
          <a:endParaRPr lang="ru-RU" sz="3100" kern="1200" dirty="0"/>
        </a:p>
      </dsp:txBody>
      <dsp:txXfrm rot="-5400000">
        <a:off x="1038661" y="2624634"/>
        <a:ext cx="7294697" cy="870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XO Oriel"/>
              </a:rPr>
              <a:t>Для перемещения страницы щёлкните мышью</a:t>
            </a: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8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625482C2-811D-495D-BC05-02CC31024CDE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 flipH="1">
            <a:off x="2284560" y="0"/>
            <a:ext cx="6856560" cy="12970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" name="Picture 23"/>
          <p:cNvPicPr/>
          <p:nvPr/>
        </p:nvPicPr>
        <p:blipFill>
          <a:blip r:embed="rId14"/>
          <a:srcRect t="6316" b="14605"/>
          <a:stretch/>
        </p:blipFill>
        <p:spPr>
          <a:xfrm>
            <a:off x="0" y="0"/>
            <a:ext cx="2188080" cy="1297080"/>
          </a:xfrm>
          <a:prstGeom prst="rect">
            <a:avLst/>
          </a:prstGeom>
          <a:ln>
            <a:noFill/>
          </a:ln>
        </p:spPr>
      </p:pic>
      <p:sp>
        <p:nvSpPr>
          <p:cNvPr id="2" name="CustomShape 2"/>
          <p:cNvSpPr/>
          <p:nvPr/>
        </p:nvSpPr>
        <p:spPr>
          <a:xfrm>
            <a:off x="1219320" y="0"/>
            <a:ext cx="1065240" cy="1297080"/>
          </a:xfrm>
          <a:prstGeom prst="rect">
            <a:avLst/>
          </a:prstGeom>
          <a:gradFill rotWithShape="0">
            <a:gsLst>
              <a:gs pos="28000">
                <a:srgbClr val="F2F2F2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21045A-4584-4D7D-A4D8-F610DCEC76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9251" t="1532" r="4823" b="87077"/>
          <a:stretch/>
        </p:blipFill>
        <p:spPr>
          <a:xfrm>
            <a:off x="5303519" y="0"/>
            <a:ext cx="3207435" cy="130829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E05CC8-8CB8-45BB-B4C4-8DAE82DCD65D}"/>
              </a:ext>
            </a:extLst>
          </p:cNvPr>
          <p:cNvSpPr/>
          <p:nvPr/>
        </p:nvSpPr>
        <p:spPr>
          <a:xfrm>
            <a:off x="1576167" y="2351782"/>
            <a:ext cx="6694461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Тема занятия: </a:t>
            </a:r>
          </a:p>
          <a:p>
            <a:pPr algn="ctr"/>
            <a:r>
              <a:rPr lang="ru-RU" sz="4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Плоские и конические </a:t>
            </a:r>
          </a:p>
          <a:p>
            <a:pPr algn="ctr"/>
            <a:r>
              <a:rPr lang="ru-RU" sz="40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зубчатые передачи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FAA59F-506B-4449-8469-02BF32039F63}"/>
              </a:ext>
            </a:extLst>
          </p:cNvPr>
          <p:cNvSpPr/>
          <p:nvPr/>
        </p:nvSpPr>
        <p:spPr>
          <a:xfrm>
            <a:off x="478302" y="5368554"/>
            <a:ext cx="8473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презентацию подготовил:              Василенко Оксана Николаевна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                                                                             педагог ДО</a:t>
            </a:r>
          </a:p>
          <a:p>
            <a:endParaRPr lang="ru-RU" b="1" dirty="0">
              <a:latin typeface="Bookman Old Style" panose="02050604050505020204" pitchFamily="18" charset="0"/>
            </a:endParaRPr>
          </a:p>
          <a:p>
            <a:pPr algn="ctr"/>
            <a:r>
              <a:rPr lang="ru-RU" dirty="0">
                <a:latin typeface="Bookman Old Style" panose="02050604050505020204" pitchFamily="18" charset="0"/>
              </a:rPr>
              <a:t>Новый Уренгой 2022г</a:t>
            </a:r>
          </a:p>
        </p:txBody>
      </p:sp>
    </p:spTree>
    <p:extLst>
      <p:ext uri="{BB962C8B-B14F-4D97-AF65-F5344CB8AC3E}">
        <p14:creationId xmlns:p14="http://schemas.microsoft.com/office/powerpoint/2010/main" val="3063164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Цилиндрические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08298"/>
            <a:ext cx="8693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Шевронное колесо</a:t>
            </a:r>
            <a:r>
              <a:rPr lang="ru-RU" dirty="0"/>
              <a:t>. </a:t>
            </a:r>
          </a:p>
          <a:p>
            <a:r>
              <a:rPr lang="ru-RU" dirty="0"/>
              <a:t>Этот вид имеет зубья, которые выполнены в форме буквы V на плоскости вращения колеса. Главной особенностью шевронных колес является то, что силы на осях обеих половин компенсируются, вследствие чего отпадает необходимость в использовании упорных подшипников.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DAF13F-5329-4102-B674-93992C442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3526" y="3256449"/>
            <a:ext cx="4445390" cy="333404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4216AC-91BF-4EDA-9219-967FB8B5FA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10042" t="6881" r="3772"/>
          <a:stretch/>
        </p:blipFill>
        <p:spPr>
          <a:xfrm>
            <a:off x="745586" y="3476044"/>
            <a:ext cx="3094893" cy="283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43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Коническая зубчатая передача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D97711-F4C6-45A0-BA39-C6708173C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677" y="1406770"/>
            <a:ext cx="3259308" cy="254566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FEFA05-1647-4CDB-9D96-B720359CC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6757" y="3379175"/>
            <a:ext cx="5936566" cy="333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49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Конические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08298"/>
            <a:ext cx="8693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      </a:t>
            </a:r>
            <a:r>
              <a:rPr lang="ru-RU" dirty="0"/>
              <a:t>Конические</a:t>
            </a:r>
            <a:r>
              <a:rPr lang="ru-RU" i="1" dirty="0"/>
              <a:t> </a:t>
            </a:r>
            <a:r>
              <a:rPr lang="ru-RU" dirty="0"/>
              <a:t>зубчатые колеса используются в передачах, где </a:t>
            </a:r>
            <a:r>
              <a:rPr lang="ru-RU" i="1" dirty="0"/>
              <a:t>оси пересекаются </a:t>
            </a:r>
            <a:r>
              <a:rPr lang="ru-RU" dirty="0"/>
              <a:t>либо перекрещиваются. </a:t>
            </a:r>
          </a:p>
          <a:p>
            <a:r>
              <a:rPr lang="ru-RU" dirty="0"/>
              <a:t>      Данный тип колес так же широко применяется в машиностроении. Конические зубчатые колеса позволяют решать многие конструкторские задачи, часто встречающиеся в разработке сложных механизмов.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3B18BF-2731-408C-B3BF-4A776F90E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438" y="3189120"/>
            <a:ext cx="5405122" cy="273839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3C6BA53-28F3-42BA-BE66-79095FF84D4F}"/>
              </a:ext>
            </a:extLst>
          </p:cNvPr>
          <p:cNvSpPr/>
          <p:nvPr/>
        </p:nvSpPr>
        <p:spPr>
          <a:xfrm>
            <a:off x="2286000" y="60209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Конические зубчатые колеса</a:t>
            </a:r>
          </a:p>
          <a:p>
            <a:pPr algn="ctr"/>
            <a:r>
              <a:rPr lang="ru-RU" dirty="0"/>
              <a:t>прямые и круговые (слева на право)</a:t>
            </a:r>
          </a:p>
        </p:txBody>
      </p:sp>
    </p:spTree>
    <p:extLst>
      <p:ext uri="{BB962C8B-B14F-4D97-AF65-F5344CB8AC3E}">
        <p14:creationId xmlns:p14="http://schemas.microsoft.com/office/powerpoint/2010/main" val="2380827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Конические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08298"/>
            <a:ext cx="86938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Различают множество видов конических зубчатых колес. Рассмотрим 2 вида. </a:t>
            </a:r>
          </a:p>
          <a:p>
            <a:r>
              <a:rPr lang="ru-RU" i="1" dirty="0"/>
              <a:t>Колесо с прямыми зубьями. </a:t>
            </a:r>
          </a:p>
          <a:p>
            <a:r>
              <a:rPr lang="ru-RU" dirty="0"/>
              <a:t>Данная деталь имеет зубья прямой формы, Данный вид является наиболее простым по технологии изготовления. Прямозубые конические колёса используют при низких окружных скоростях, низкая передача.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02FB5E-1429-4D8C-B890-1EE6816E1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78" y="3580229"/>
            <a:ext cx="3261643" cy="25422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A4700A-DD95-45C9-B743-AABD04AE43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593" r="65464"/>
          <a:stretch/>
        </p:blipFill>
        <p:spPr>
          <a:xfrm>
            <a:off x="4098248" y="3362624"/>
            <a:ext cx="2715065" cy="326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12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Конические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08298"/>
            <a:ext cx="8693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Колесо с круговыми зубьями. </a:t>
            </a:r>
          </a:p>
          <a:p>
            <a:r>
              <a:rPr lang="ru-RU" dirty="0"/>
              <a:t>В данном виде шестерни зубья нарезаны в виде дуги с определенным углом наклона (угол спирали). Такие шестерни мягко входят в зацепление, вследствие чего издают минимум шума. Они отличаются большей прочностью и допустимостью больших отклонений при установке.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9EA5B9-8DB3-448A-936D-FFB9899608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54" t="19992"/>
          <a:stretch/>
        </p:blipFill>
        <p:spPr>
          <a:xfrm>
            <a:off x="4318782" y="3249636"/>
            <a:ext cx="2672861" cy="32918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9A6FF7-42FC-4CA2-B986-F96EAB89C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26" y="3429000"/>
            <a:ext cx="2813539" cy="279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60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Конические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08298"/>
            <a:ext cx="8693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Колесо с круговыми зубьями. </a:t>
            </a:r>
          </a:p>
          <a:p>
            <a:r>
              <a:rPr lang="ru-RU" dirty="0"/>
              <a:t>В данном виде шестерни зубья нарезаны в виде дуги с определенным углом наклона (угол спирали). Такие шестерни мягко входят в зацепление, вследствие чего издают минимум шума. Они отличаются большей прочностью и допустимостью больших отклонений при установке.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9EA5B9-8DB3-448A-936D-FFB9899608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54" t="19992"/>
          <a:stretch/>
        </p:blipFill>
        <p:spPr>
          <a:xfrm>
            <a:off x="4318782" y="3249636"/>
            <a:ext cx="2672861" cy="32918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9A6FF7-42FC-4CA2-B986-F96EAB89C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26" y="3429000"/>
            <a:ext cx="2813539" cy="279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60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FF0000"/>
                </a:solidFill>
                <a:latin typeface="Calibri"/>
                <a:ea typeface="DejaVu Sans"/>
              </a:rPr>
              <a:t>Проверь себя:</a:t>
            </a:r>
            <a:endParaRPr lang="ru-RU" sz="3600" b="0" strike="noStrike" spc="-1">
              <a:latin typeface="XO Oriel"/>
            </a:endParaRPr>
          </a:p>
        </p:txBody>
      </p:sp>
      <p:pic>
        <p:nvPicPr>
          <p:cNvPr id="140" name="Picture 5_0" descr="http://333v.ru/uploads/b7/b7d365fd8df7cbc25bc2aaac1508cca8.jpg"/>
          <p:cNvPicPr/>
          <p:nvPr/>
        </p:nvPicPr>
        <p:blipFill>
          <a:blip r:embed="rId2"/>
          <a:srcRect l="17242" t="7690" r="20694" b="5095"/>
          <a:stretch/>
        </p:blipFill>
        <p:spPr>
          <a:xfrm>
            <a:off x="7772400" y="0"/>
            <a:ext cx="1370160" cy="1293840"/>
          </a:xfrm>
          <a:prstGeom prst="rect">
            <a:avLst/>
          </a:prstGeom>
          <a:ln w="9360">
            <a:noFill/>
          </a:ln>
        </p:spPr>
      </p:pic>
      <p:graphicFrame>
        <p:nvGraphicFramePr>
          <p:cNvPr id="3" name="Diagram3"/>
          <p:cNvGraphicFramePr/>
          <p:nvPr>
            <p:extLst>
              <p:ext uri="{D42A27DB-BD31-4B8C-83A1-F6EECF244321}">
                <p14:modId xmlns:p14="http://schemas.microsoft.com/office/powerpoint/2010/main" val="421732200"/>
              </p:ext>
            </p:extLst>
          </p:nvPr>
        </p:nvGraphicFramePr>
        <p:xfrm>
          <a:off x="457200" y="2057400"/>
          <a:ext cx="8380440" cy="40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FF0000"/>
                </a:solidFill>
                <a:latin typeface="Calibri"/>
                <a:ea typeface="DejaVu Sans"/>
              </a:rPr>
              <a:t>Проверь себя:</a:t>
            </a:r>
            <a:endParaRPr lang="ru-RU" sz="3600" b="0" strike="noStrike" spc="-1">
              <a:latin typeface="XO Oriel"/>
            </a:endParaRPr>
          </a:p>
        </p:txBody>
      </p:sp>
      <p:pic>
        <p:nvPicPr>
          <p:cNvPr id="140" name="Picture 5_0" descr="http://333v.ru/uploads/b7/b7d365fd8df7cbc25bc2aaac1508cca8.jpg"/>
          <p:cNvPicPr/>
          <p:nvPr/>
        </p:nvPicPr>
        <p:blipFill>
          <a:blip r:embed="rId2"/>
          <a:srcRect l="17242" t="7690" r="20694" b="5095"/>
          <a:stretch/>
        </p:blipFill>
        <p:spPr>
          <a:xfrm>
            <a:off x="7772400" y="0"/>
            <a:ext cx="1370160" cy="1293840"/>
          </a:xfrm>
          <a:prstGeom prst="rect">
            <a:avLst/>
          </a:prstGeom>
          <a:ln w="9360"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8D59FF-693D-409A-B5C5-1164CCD321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444"/>
          <a:stretch/>
        </p:blipFill>
        <p:spPr>
          <a:xfrm>
            <a:off x="222327" y="1540119"/>
            <a:ext cx="7085159" cy="230075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CDA5D8-8989-440A-BB9F-D5FCA98B0A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6666"/>
          <a:stretch/>
        </p:blipFill>
        <p:spPr>
          <a:xfrm>
            <a:off x="222327" y="3710354"/>
            <a:ext cx="7085160" cy="271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11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FF0000"/>
                </a:solidFill>
                <a:latin typeface="Calibri"/>
                <a:ea typeface="DejaVu Sans"/>
              </a:rPr>
              <a:t>Проверь себя:</a:t>
            </a:r>
            <a:endParaRPr lang="ru-RU" sz="3600" b="0" strike="noStrike" spc="-1">
              <a:latin typeface="XO Oriel"/>
            </a:endParaRPr>
          </a:p>
        </p:txBody>
      </p:sp>
      <p:pic>
        <p:nvPicPr>
          <p:cNvPr id="140" name="Picture 5_0" descr="http://333v.ru/uploads/b7/b7d365fd8df7cbc25bc2aaac1508cca8.jpg"/>
          <p:cNvPicPr/>
          <p:nvPr/>
        </p:nvPicPr>
        <p:blipFill>
          <a:blip r:embed="rId2"/>
          <a:srcRect l="17242" t="7690" r="20694" b="5095"/>
          <a:stretch/>
        </p:blipFill>
        <p:spPr>
          <a:xfrm>
            <a:off x="7772400" y="0"/>
            <a:ext cx="1370160" cy="1293840"/>
          </a:xfrm>
          <a:prstGeom prst="rect">
            <a:avLst/>
          </a:prstGeom>
          <a:ln w="9360"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0F6D6C-564D-46A8-9524-8C8A8BD0CB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000"/>
          <a:stretch/>
        </p:blipFill>
        <p:spPr>
          <a:xfrm>
            <a:off x="295421" y="1500025"/>
            <a:ext cx="7362936" cy="255146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0F0091-8C92-4EB6-95B3-060966FE3DB3}"/>
              </a:ext>
            </a:extLst>
          </p:cNvPr>
          <p:cNvSpPr/>
          <p:nvPr/>
        </p:nvSpPr>
        <p:spPr>
          <a:xfrm>
            <a:off x="593639" y="4469398"/>
            <a:ext cx="810019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Сфотографируйте или воспользуйтесь картинками из интернета механизмы с цилиндрическими и коническими механическими передачами;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Создайте коллаж из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фотографий, и пришлите мне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Viber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934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Тема и основные задачи занятия</a:t>
            </a:r>
            <a:endParaRPr lang="ru-RU" sz="3200" b="0" strike="noStrike" spc="-1">
              <a:latin typeface="XO Orie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2622745224"/>
              </p:ext>
            </p:extLst>
          </p:nvPr>
        </p:nvGraphicFramePr>
        <p:xfrm>
          <a:off x="457200" y="2286000"/>
          <a:ext cx="7999560" cy="39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8" name="CustomShape 2"/>
          <p:cNvSpPr/>
          <p:nvPr/>
        </p:nvSpPr>
        <p:spPr>
          <a:xfrm>
            <a:off x="380880" y="1447920"/>
            <a:ext cx="8533080" cy="952653"/>
          </a:xfrm>
          <a:prstGeom prst="rect">
            <a:avLst/>
          </a:prstGeom>
          <a:noFill/>
          <a:ln>
            <a:noFill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flat" dir="t"/>
          </a:scene3d>
          <a:sp3d extrusionH="12700" prstMaterial="plastic">
            <a:bevelT w="50800" h="50800"/>
          </a:sp3d>
        </p:spPr>
        <p:style>
          <a:lnRef idx="1">
            <a:scrgbClr r="0" g="0" b="0"/>
          </a:lnRef>
          <a:fillRef idx="0">
            <a:scrgbClr r="0" g="0" b="0"/>
          </a:fillRef>
          <a:effectRef idx="2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Тема:</a:t>
            </a:r>
            <a:r>
              <a:rPr lang="ru-RU" sz="2800" b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 </a:t>
            </a:r>
            <a:r>
              <a:rPr lang="ru-RU" sz="2800" b="1" spc="-1" dirty="0">
                <a:solidFill>
                  <a:srgbClr val="FF0000"/>
                </a:solidFill>
                <a:latin typeface="Calibri"/>
              </a:rPr>
              <a:t>Плоские и конические зубчатые передачи</a:t>
            </a: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Что такое зубчатая передача? </a:t>
            </a:r>
          </a:p>
        </p:txBody>
      </p:sp>
      <p:sp>
        <p:nvSpPr>
          <p:cNvPr id="90" name="CustomShape 2"/>
          <p:cNvSpPr/>
          <p:nvPr/>
        </p:nvSpPr>
        <p:spPr>
          <a:xfrm>
            <a:off x="343620" y="1419705"/>
            <a:ext cx="8456760" cy="460211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i="1" spc="-1" dirty="0">
                <a:solidFill>
                  <a:srgbClr val="000000"/>
                </a:solidFill>
                <a:latin typeface="Times New Roman"/>
                <a:ea typeface="Lucida Sans Unicode"/>
              </a:rPr>
              <a:t>Вспомним из прошлого занятия…</a:t>
            </a:r>
            <a:endParaRPr lang="ru-RU" sz="2400" b="0" i="1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1EB94C8-7284-4D10-B4D9-7E4CB50FF2CB}"/>
              </a:ext>
            </a:extLst>
          </p:cNvPr>
          <p:cNvSpPr/>
          <p:nvPr/>
        </p:nvSpPr>
        <p:spPr>
          <a:xfrm>
            <a:off x="343620" y="1939667"/>
            <a:ext cx="8456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Зубчатые передачи – это вращающиеся механические элементы (шестерни, колеса), которые используются для передачи вращения в механизме от одного элемента к другому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1812DC-5028-4D9D-B883-43AB9BE69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50" y="3428999"/>
            <a:ext cx="3699489" cy="29155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DEA12F-B31B-423C-AD89-AC9EAD0E9D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3014" y="3305907"/>
            <a:ext cx="4017365" cy="32823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Что такое зубчатая передача? </a:t>
            </a:r>
          </a:p>
        </p:txBody>
      </p:sp>
      <p:sp>
        <p:nvSpPr>
          <p:cNvPr id="90" name="CustomShape 2"/>
          <p:cNvSpPr/>
          <p:nvPr/>
        </p:nvSpPr>
        <p:spPr>
          <a:xfrm>
            <a:off x="343620" y="1419705"/>
            <a:ext cx="8456760" cy="460211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i="1" spc="-1" dirty="0">
                <a:solidFill>
                  <a:srgbClr val="000000"/>
                </a:solidFill>
                <a:latin typeface="Times New Roman"/>
                <a:ea typeface="Lucida Sans Unicode"/>
              </a:rPr>
              <a:t>Вспомним из прошлого занятия…</a:t>
            </a:r>
            <a:endParaRPr lang="ru-RU" sz="2400" b="0" i="1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1EB94C8-7284-4D10-B4D9-7E4CB50FF2CB}"/>
              </a:ext>
            </a:extLst>
          </p:cNvPr>
          <p:cNvSpPr/>
          <p:nvPr/>
        </p:nvSpPr>
        <p:spPr>
          <a:xfrm>
            <a:off x="343620" y="1939667"/>
            <a:ext cx="84567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механизм является технически простым.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он из небольшого количества элементов.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 от того, насколько продвинулся технический прогресс, простые устройства выходят из строя намного реже. Этот факт делает его популярным в использовании и в наше время.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6B5A6C-5524-428B-A13C-5D0EF3767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249" y="3429000"/>
            <a:ext cx="5507502" cy="325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302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Виды зубчатых передач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1EB94C8-7284-4D10-B4D9-7E4CB50FF2CB}"/>
              </a:ext>
            </a:extLst>
          </p:cNvPr>
          <p:cNvSpPr/>
          <p:nvPr/>
        </p:nvSpPr>
        <p:spPr>
          <a:xfrm>
            <a:off x="343620" y="1475434"/>
            <a:ext cx="8456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подробнее рассмотрим цилиндрические и конические зубчатые передачи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21BE0E-49EA-46A9-94BB-E0256A8FA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30" y="2306431"/>
            <a:ext cx="3876687" cy="199867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B36A8A-F8F4-48C0-8104-3814A2418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4472910"/>
            <a:ext cx="2514600" cy="19991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3EB365-7145-421E-9F1D-5F719B4EF6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964" y="4294707"/>
            <a:ext cx="2538841" cy="217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26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Цилиндрическая зубчатая передача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9E8404-2A28-44C3-9EE9-CFF1448F7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2324151"/>
            <a:ext cx="8806375" cy="342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44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Цилиндрические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D8680B-623D-4CD2-A285-17801A98263A}"/>
              </a:ext>
            </a:extLst>
          </p:cNvPr>
          <p:cNvSpPr/>
          <p:nvPr/>
        </p:nvSpPr>
        <p:spPr>
          <a:xfrm>
            <a:off x="288388" y="1475157"/>
            <a:ext cx="85672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Цилиндрические зубчатые колеса используются в передачах, где оси валов располагаются </a:t>
            </a:r>
            <a:r>
              <a:rPr lang="ru-RU" i="1" dirty="0"/>
              <a:t>параллельно относительно друг друга</a:t>
            </a:r>
            <a:r>
              <a:rPr lang="ru-RU" dirty="0"/>
              <a:t>. </a:t>
            </a:r>
          </a:p>
          <a:p>
            <a:r>
              <a:rPr lang="ru-RU" dirty="0"/>
              <a:t>      При этом они могут располагаться как горизонтально, так и вертикально. В зависимости от формы продольной линии зуба зубчатые колеса бывают: прямозубые, косозубые и шевронные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FAB59E-ADEB-4BED-8789-90362E366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544" y="3061510"/>
            <a:ext cx="5176911" cy="291726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CAE4746-A17A-40AA-A7B9-212B2D4A7670}"/>
              </a:ext>
            </a:extLst>
          </p:cNvPr>
          <p:cNvSpPr/>
          <p:nvPr/>
        </p:nvSpPr>
        <p:spPr>
          <a:xfrm>
            <a:off x="499402" y="5978770"/>
            <a:ext cx="8145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Цилиндрические зубчатые колеса: </a:t>
            </a:r>
          </a:p>
          <a:p>
            <a:pPr algn="ctr"/>
            <a:r>
              <a:rPr lang="ru-RU" dirty="0"/>
              <a:t>косозубые, шевронные, прямозубые (слева на право)</a:t>
            </a:r>
          </a:p>
        </p:txBody>
      </p:sp>
    </p:spTree>
    <p:extLst>
      <p:ext uri="{BB962C8B-B14F-4D97-AF65-F5344CB8AC3E}">
        <p14:creationId xmlns:p14="http://schemas.microsoft.com/office/powerpoint/2010/main" val="2382519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Цилиндрические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08298"/>
            <a:ext cx="86938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Прямозубое колесо</a:t>
            </a:r>
            <a:r>
              <a:rPr lang="ru-RU" dirty="0"/>
              <a:t>. </a:t>
            </a:r>
          </a:p>
          <a:p>
            <a:r>
              <a:rPr lang="ru-RU" dirty="0"/>
              <a:t>Самое простое и наиболее применяемое в различных механизмах. Зубья шестерен располагаются в плоскости, которая перпендикулярна оси вращения.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EA0DE7-59BE-4740-BA06-E9B8E6F3B0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78" t="13940" r="18703" b="11662"/>
          <a:stretch/>
        </p:blipFill>
        <p:spPr>
          <a:xfrm>
            <a:off x="1533381" y="3064301"/>
            <a:ext cx="2349305" cy="27291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C9FC7C-EA9C-45DD-82AF-D654F7E037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11" t="17403" r="18634" b="16499"/>
          <a:stretch/>
        </p:blipFill>
        <p:spPr>
          <a:xfrm>
            <a:off x="4909626" y="2808627"/>
            <a:ext cx="2982350" cy="324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0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C00000"/>
                </a:solidFill>
                <a:latin typeface="Calibri"/>
              </a:rPr>
              <a:t>Цилиндрические зубчатые колеса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266840-4185-4316-A99E-F69AB06B809E}"/>
              </a:ext>
            </a:extLst>
          </p:cNvPr>
          <p:cNvSpPr/>
          <p:nvPr/>
        </p:nvSpPr>
        <p:spPr>
          <a:xfrm>
            <a:off x="225083" y="1636434"/>
            <a:ext cx="8693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Косозубое колесо</a:t>
            </a:r>
            <a:r>
              <a:rPr lang="ru-RU" dirty="0"/>
              <a:t>. </a:t>
            </a:r>
          </a:p>
          <a:p>
            <a:r>
              <a:rPr lang="ru-RU" dirty="0"/>
              <a:t>Зубья для данного вида колес выполняются под определенным углом, а по форме образуют часть винтовой линии. По сравнению с прямозубым колесом при работе зубьев данного вида зацепление зубьев происходит плавнее, а за счет увеличенной площади контакта КПД передачи выше.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137401-B7F8-4E9F-81BE-7220E9675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58" y="3317764"/>
            <a:ext cx="1920535" cy="31533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A61D46-5679-4729-AF48-E7AB34FC1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1069" y="3532316"/>
            <a:ext cx="4708280" cy="274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1387</TotalTime>
  <Words>595</Words>
  <Application>Microsoft Office PowerPoint</Application>
  <PresentationFormat>Экран (4:3)</PresentationFormat>
  <Paragraphs>62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Bookman Old Style</vt:lpstr>
      <vt:lpstr>Calibri</vt:lpstr>
      <vt:lpstr>Symbol</vt:lpstr>
      <vt:lpstr>Times New Roman</vt:lpstr>
      <vt:lpstr>Wingdings</vt:lpstr>
      <vt:lpstr>XO Oriel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МАТЕРИАЛОВЕДЕНИЕ</dc:title>
  <dc:subject/>
  <dc:creator/>
  <dc:description/>
  <cp:lastModifiedBy>Admin</cp:lastModifiedBy>
  <cp:revision>157</cp:revision>
  <dcterms:modified xsi:type="dcterms:W3CDTF">2022-11-18T09:50:26Z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53</vt:i4>
  </property>
</Properties>
</file>