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sldIdLst>
    <p:sldId id="270" r:id="rId2"/>
    <p:sldId id="256" r:id="rId3"/>
    <p:sldId id="257" r:id="rId4"/>
    <p:sldId id="286" r:id="rId5"/>
    <p:sldId id="296" r:id="rId6"/>
    <p:sldId id="287" r:id="rId7"/>
    <p:sldId id="297" r:id="rId8"/>
    <p:sldId id="298" r:id="rId9"/>
    <p:sldId id="299" r:id="rId10"/>
    <p:sldId id="300" r:id="rId11"/>
    <p:sldId id="302" r:id="rId12"/>
    <p:sldId id="301" r:id="rId13"/>
    <p:sldId id="282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3" d="100"/>
          <a:sy n="73" d="100"/>
        </p:scale>
        <p:origin x="66" y="1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A43CE7F-DF43-43D4-9C82-0EC7BEE099CA}" type="doc">
      <dgm:prSet loTypeId="urn:microsoft.com/office/officeart/2005/8/layout/chevron2" loCatId="process" qsTypeId="urn:microsoft.com/office/officeart/2005/8/quickstyle/3d1" qsCatId="3D" csTypeId="urn:microsoft.com/office/officeart/2005/8/colors/colorful1#1" csCatId="colorful" phldr="1"/>
      <dgm:spPr/>
      <dgm:t>
        <a:bodyPr/>
        <a:lstStyle/>
        <a:p>
          <a:endParaRPr lang="en-US"/>
        </a:p>
      </dgm:t>
    </dgm:pt>
    <dgm:pt modelId="{F73067BF-C65A-4A4B-921F-CF780A63D572}">
      <dgm:prSet/>
      <dgm:spPr/>
      <dgm:t>
        <a:bodyPr/>
        <a:lstStyle/>
        <a:p>
          <a:endParaRPr lang="ru-RU" dirty="0"/>
        </a:p>
      </dgm:t>
    </dgm:pt>
    <dgm:pt modelId="{D0068A93-F31F-4F60-91C4-9C4AEA2CA038}" type="parTrans" cxnId="{B49CDF6C-EF67-4064-91AC-B0FA1A5411D0}">
      <dgm:prSet/>
      <dgm:spPr/>
      <dgm:t>
        <a:bodyPr/>
        <a:lstStyle/>
        <a:p>
          <a:endParaRPr lang="ru-RU"/>
        </a:p>
      </dgm:t>
    </dgm:pt>
    <dgm:pt modelId="{46387584-BDBF-45CB-87EE-AA15D0688DA9}" type="sibTrans" cxnId="{B49CDF6C-EF67-4064-91AC-B0FA1A5411D0}">
      <dgm:prSet/>
      <dgm:spPr/>
      <dgm:t>
        <a:bodyPr/>
        <a:lstStyle/>
        <a:p>
          <a:endParaRPr lang="ru-RU"/>
        </a:p>
      </dgm:t>
    </dgm:pt>
    <dgm:pt modelId="{2B689CDC-7113-4973-8C6F-8EBA9721BBC9}">
      <dgm:prSet/>
      <dgm:spPr/>
      <dgm:t>
        <a:bodyPr/>
        <a:lstStyle/>
        <a:p>
          <a:endParaRPr lang="ru-RU" dirty="0"/>
        </a:p>
      </dgm:t>
    </dgm:pt>
    <dgm:pt modelId="{CCC5EB02-4F1D-4E4F-A4C0-015F5718C779}" type="parTrans" cxnId="{C0F145CC-99C6-4ECE-BB7F-455D4447F53F}">
      <dgm:prSet/>
      <dgm:spPr/>
      <dgm:t>
        <a:bodyPr/>
        <a:lstStyle/>
        <a:p>
          <a:endParaRPr lang="ru-RU"/>
        </a:p>
      </dgm:t>
    </dgm:pt>
    <dgm:pt modelId="{6DFFC984-C629-4B78-9F4D-08BD0631E84D}" type="sibTrans" cxnId="{C0F145CC-99C6-4ECE-BB7F-455D4447F53F}">
      <dgm:prSet/>
      <dgm:spPr/>
      <dgm:t>
        <a:bodyPr/>
        <a:lstStyle/>
        <a:p>
          <a:endParaRPr lang="ru-RU"/>
        </a:p>
      </dgm:t>
    </dgm:pt>
    <dgm:pt modelId="{B702D2D2-6799-45E8-B438-79E58BAAE1BD}">
      <dgm:prSet/>
      <dgm:spPr/>
      <dgm:t>
        <a:bodyPr/>
        <a:lstStyle/>
        <a:p>
          <a:endParaRPr lang="ru-RU" dirty="0"/>
        </a:p>
      </dgm:t>
    </dgm:pt>
    <dgm:pt modelId="{A34B1976-ECC7-421E-8C09-0095C9CE1A52}" type="parTrans" cxnId="{109AEA8D-5EF3-4910-9FAB-95988C989927}">
      <dgm:prSet/>
      <dgm:spPr/>
      <dgm:t>
        <a:bodyPr/>
        <a:lstStyle/>
        <a:p>
          <a:endParaRPr lang="ru-RU"/>
        </a:p>
      </dgm:t>
    </dgm:pt>
    <dgm:pt modelId="{8F394A56-7948-4AE9-B9CA-35C88D016A1A}" type="sibTrans" cxnId="{109AEA8D-5EF3-4910-9FAB-95988C989927}">
      <dgm:prSet/>
      <dgm:spPr/>
      <dgm:t>
        <a:bodyPr/>
        <a:lstStyle/>
        <a:p>
          <a:endParaRPr lang="ru-RU"/>
        </a:p>
      </dgm:t>
    </dgm:pt>
    <dgm:pt modelId="{9EA0D5B6-4CED-4047-83E5-9EC765057C1E}">
      <dgm:prSet/>
      <dgm:spPr/>
      <dgm:t>
        <a:bodyPr/>
        <a:lstStyle/>
        <a:p>
          <a:r>
            <a:rPr lang="ru-RU" i="1" dirty="0"/>
            <a:t>Чем отличаются подшипники качения от подшипников скольжения?</a:t>
          </a:r>
          <a:endParaRPr lang="ru-RU" dirty="0"/>
        </a:p>
      </dgm:t>
    </dgm:pt>
    <dgm:pt modelId="{38CD6EB6-A1F3-403C-A0CD-C7BF0954EDF6}" type="parTrans" cxnId="{796D532E-4402-4F88-BF9A-BBD3E2103A35}">
      <dgm:prSet/>
      <dgm:spPr/>
      <dgm:t>
        <a:bodyPr/>
        <a:lstStyle/>
        <a:p>
          <a:endParaRPr lang="ru-RU"/>
        </a:p>
      </dgm:t>
    </dgm:pt>
    <dgm:pt modelId="{90C673A6-EBF4-41D8-8C42-458018F616BE}" type="sibTrans" cxnId="{796D532E-4402-4F88-BF9A-BBD3E2103A35}">
      <dgm:prSet/>
      <dgm:spPr/>
      <dgm:t>
        <a:bodyPr/>
        <a:lstStyle/>
        <a:p>
          <a:endParaRPr lang="ru-RU"/>
        </a:p>
      </dgm:t>
    </dgm:pt>
    <dgm:pt modelId="{4EA778D5-6107-4EF3-9188-1C8D0B3A0A62}">
      <dgm:prSet/>
      <dgm:spPr/>
      <dgm:t>
        <a:bodyPr/>
        <a:lstStyle/>
        <a:p>
          <a:r>
            <a:rPr lang="ru-RU" i="1" dirty="0"/>
            <a:t>Что называется подшипником? </a:t>
          </a:r>
          <a:endParaRPr lang="ru-RU" dirty="0"/>
        </a:p>
      </dgm:t>
    </dgm:pt>
    <dgm:pt modelId="{25BE8CA8-FF97-4A9D-B7DE-C8C8BCCF66CB}" type="parTrans" cxnId="{0FB1E4F9-9098-4EBF-9841-A92EFFC4BA69}">
      <dgm:prSet/>
      <dgm:spPr/>
      <dgm:t>
        <a:bodyPr/>
        <a:lstStyle/>
        <a:p>
          <a:endParaRPr lang="ru-RU"/>
        </a:p>
      </dgm:t>
    </dgm:pt>
    <dgm:pt modelId="{37B07B21-5BE1-4152-81B0-256154FA290A}" type="sibTrans" cxnId="{0FB1E4F9-9098-4EBF-9841-A92EFFC4BA69}">
      <dgm:prSet/>
      <dgm:spPr/>
      <dgm:t>
        <a:bodyPr/>
        <a:lstStyle/>
        <a:p>
          <a:endParaRPr lang="ru-RU"/>
        </a:p>
      </dgm:t>
    </dgm:pt>
    <dgm:pt modelId="{E0E77C70-BED9-4452-AE02-158E5D39ADE4}">
      <dgm:prSet/>
      <dgm:spPr/>
      <dgm:t>
        <a:bodyPr/>
        <a:lstStyle/>
        <a:p>
          <a:r>
            <a:rPr lang="ru-RU" i="1" dirty="0"/>
            <a:t>Основные типы подшипников</a:t>
          </a:r>
          <a:endParaRPr lang="ru-RU" dirty="0"/>
        </a:p>
      </dgm:t>
    </dgm:pt>
    <dgm:pt modelId="{FF02FB00-AA90-4579-BDB4-382FC0C53A06}" type="parTrans" cxnId="{659268AE-D8F6-46D8-90CE-3645A212A030}">
      <dgm:prSet/>
      <dgm:spPr/>
      <dgm:t>
        <a:bodyPr/>
        <a:lstStyle/>
        <a:p>
          <a:endParaRPr lang="ru-RU"/>
        </a:p>
      </dgm:t>
    </dgm:pt>
    <dgm:pt modelId="{24BFA51C-354E-4FB0-8825-3A7AC71E6615}" type="sibTrans" cxnId="{659268AE-D8F6-46D8-90CE-3645A212A030}">
      <dgm:prSet/>
      <dgm:spPr/>
      <dgm:t>
        <a:bodyPr/>
        <a:lstStyle/>
        <a:p>
          <a:endParaRPr lang="ru-RU"/>
        </a:p>
      </dgm:t>
    </dgm:pt>
    <dgm:pt modelId="{2A1D469E-E2C3-4DD5-9595-99C06425278B}" type="pres">
      <dgm:prSet presAssocID="{4A43CE7F-DF43-43D4-9C82-0EC7BEE099CA}" presName="linearFlow" presStyleCnt="0">
        <dgm:presLayoutVars>
          <dgm:dir/>
          <dgm:animLvl val="lvl"/>
          <dgm:resizeHandles val="exact"/>
        </dgm:presLayoutVars>
      </dgm:prSet>
      <dgm:spPr/>
    </dgm:pt>
    <dgm:pt modelId="{D581A703-6C28-4696-BDBA-006634284806}" type="pres">
      <dgm:prSet presAssocID="{F73067BF-C65A-4A4B-921F-CF780A63D572}" presName="composite" presStyleCnt="0"/>
      <dgm:spPr/>
    </dgm:pt>
    <dgm:pt modelId="{8A1F7432-1459-4C60-8609-8387C812B2B2}" type="pres">
      <dgm:prSet presAssocID="{F73067BF-C65A-4A4B-921F-CF780A63D572}" presName="parentText" presStyleLbl="alignNode1" presStyleIdx="0" presStyleCnt="3">
        <dgm:presLayoutVars>
          <dgm:chMax val="1"/>
          <dgm:bulletEnabled val="1"/>
        </dgm:presLayoutVars>
      </dgm:prSet>
      <dgm:spPr/>
    </dgm:pt>
    <dgm:pt modelId="{299DD24F-30AC-4E87-B735-FC9A7B1D82A1}" type="pres">
      <dgm:prSet presAssocID="{F73067BF-C65A-4A4B-921F-CF780A63D572}" presName="descendantText" presStyleLbl="alignAcc1" presStyleIdx="0" presStyleCnt="3" custLinFactNeighborX="242" custLinFactNeighborY="-27502">
        <dgm:presLayoutVars>
          <dgm:bulletEnabled val="1"/>
        </dgm:presLayoutVars>
      </dgm:prSet>
      <dgm:spPr/>
    </dgm:pt>
    <dgm:pt modelId="{7D9326B3-CFA2-4096-BD98-02FB7068C44D}" type="pres">
      <dgm:prSet presAssocID="{46387584-BDBF-45CB-87EE-AA15D0688DA9}" presName="sp" presStyleCnt="0"/>
      <dgm:spPr/>
    </dgm:pt>
    <dgm:pt modelId="{D698C8DE-CBE2-4B4C-9094-8E321FB2113D}" type="pres">
      <dgm:prSet presAssocID="{2B689CDC-7113-4973-8C6F-8EBA9721BBC9}" presName="composite" presStyleCnt="0"/>
      <dgm:spPr/>
    </dgm:pt>
    <dgm:pt modelId="{65864B51-BB9F-4ACE-8771-D01F198CF03E}" type="pres">
      <dgm:prSet presAssocID="{2B689CDC-7113-4973-8C6F-8EBA9721BBC9}" presName="parentText" presStyleLbl="alignNode1" presStyleIdx="1" presStyleCnt="3">
        <dgm:presLayoutVars>
          <dgm:chMax val="1"/>
          <dgm:bulletEnabled val="1"/>
        </dgm:presLayoutVars>
      </dgm:prSet>
      <dgm:spPr/>
    </dgm:pt>
    <dgm:pt modelId="{E9928BD6-D6AF-432B-B3CB-C70401E03EC7}" type="pres">
      <dgm:prSet presAssocID="{2B689CDC-7113-4973-8C6F-8EBA9721BBC9}" presName="descendantText" presStyleLbl="alignAcc1" presStyleIdx="1" presStyleCnt="3">
        <dgm:presLayoutVars>
          <dgm:bulletEnabled val="1"/>
        </dgm:presLayoutVars>
      </dgm:prSet>
      <dgm:spPr/>
    </dgm:pt>
    <dgm:pt modelId="{A76D9DB0-87AF-4856-90F8-F3A9E55D361F}" type="pres">
      <dgm:prSet presAssocID="{6DFFC984-C629-4B78-9F4D-08BD0631E84D}" presName="sp" presStyleCnt="0"/>
      <dgm:spPr/>
    </dgm:pt>
    <dgm:pt modelId="{B41201B6-4903-4D29-A76B-D904B8011EDB}" type="pres">
      <dgm:prSet presAssocID="{B702D2D2-6799-45E8-B438-79E58BAAE1BD}" presName="composite" presStyleCnt="0"/>
      <dgm:spPr/>
    </dgm:pt>
    <dgm:pt modelId="{AED3BB8F-EFB5-4C92-AA76-F9A5868D19D5}" type="pres">
      <dgm:prSet presAssocID="{B702D2D2-6799-45E8-B438-79E58BAAE1BD}" presName="parentText" presStyleLbl="alignNode1" presStyleIdx="2" presStyleCnt="3">
        <dgm:presLayoutVars>
          <dgm:chMax val="1"/>
          <dgm:bulletEnabled val="1"/>
        </dgm:presLayoutVars>
      </dgm:prSet>
      <dgm:spPr/>
    </dgm:pt>
    <dgm:pt modelId="{4F1EC015-B3DE-42CE-8700-3019CA10F866}" type="pres">
      <dgm:prSet presAssocID="{B702D2D2-6799-45E8-B438-79E58BAAE1BD}" presName="descendantText" presStyleLbl="alignAcc1" presStyleIdx="2" presStyleCnt="3">
        <dgm:presLayoutVars>
          <dgm:bulletEnabled val="1"/>
        </dgm:presLayoutVars>
      </dgm:prSet>
      <dgm:spPr/>
    </dgm:pt>
  </dgm:ptLst>
  <dgm:cxnLst>
    <dgm:cxn modelId="{796D532E-4402-4F88-BF9A-BBD3E2103A35}" srcId="{B702D2D2-6799-45E8-B438-79E58BAAE1BD}" destId="{9EA0D5B6-4CED-4047-83E5-9EC765057C1E}" srcOrd="0" destOrd="0" parTransId="{38CD6EB6-A1F3-403C-A0CD-C7BF0954EDF6}" sibTransId="{90C673A6-EBF4-41D8-8C42-458018F616BE}"/>
    <dgm:cxn modelId="{9D86FA40-9CB8-43D1-A2A6-18AC2500690C}" type="presOf" srcId="{F73067BF-C65A-4A4B-921F-CF780A63D572}" destId="{8A1F7432-1459-4C60-8609-8387C812B2B2}" srcOrd="0" destOrd="0" presId="urn:microsoft.com/office/officeart/2005/8/layout/chevron2"/>
    <dgm:cxn modelId="{B49CDF6C-EF67-4064-91AC-B0FA1A5411D0}" srcId="{4A43CE7F-DF43-43D4-9C82-0EC7BEE099CA}" destId="{F73067BF-C65A-4A4B-921F-CF780A63D572}" srcOrd="0" destOrd="0" parTransId="{D0068A93-F31F-4F60-91C4-9C4AEA2CA038}" sibTransId="{46387584-BDBF-45CB-87EE-AA15D0688DA9}"/>
    <dgm:cxn modelId="{3AD96B82-415A-4F56-8465-2B40A7C4D369}" type="presOf" srcId="{B702D2D2-6799-45E8-B438-79E58BAAE1BD}" destId="{AED3BB8F-EFB5-4C92-AA76-F9A5868D19D5}" srcOrd="0" destOrd="0" presId="urn:microsoft.com/office/officeart/2005/8/layout/chevron2"/>
    <dgm:cxn modelId="{848C7283-2AFC-4B29-BE08-B5C42E767BC3}" type="presOf" srcId="{E0E77C70-BED9-4452-AE02-158E5D39ADE4}" destId="{E9928BD6-D6AF-432B-B3CB-C70401E03EC7}" srcOrd="0" destOrd="0" presId="urn:microsoft.com/office/officeart/2005/8/layout/chevron2"/>
    <dgm:cxn modelId="{109AEA8D-5EF3-4910-9FAB-95988C989927}" srcId="{4A43CE7F-DF43-43D4-9C82-0EC7BEE099CA}" destId="{B702D2D2-6799-45E8-B438-79E58BAAE1BD}" srcOrd="2" destOrd="0" parTransId="{A34B1976-ECC7-421E-8C09-0095C9CE1A52}" sibTransId="{8F394A56-7948-4AE9-B9CA-35C88D016A1A}"/>
    <dgm:cxn modelId="{659268AE-D8F6-46D8-90CE-3645A212A030}" srcId="{2B689CDC-7113-4973-8C6F-8EBA9721BBC9}" destId="{E0E77C70-BED9-4452-AE02-158E5D39ADE4}" srcOrd="0" destOrd="0" parTransId="{FF02FB00-AA90-4579-BDB4-382FC0C53A06}" sibTransId="{24BFA51C-354E-4FB0-8825-3A7AC71E6615}"/>
    <dgm:cxn modelId="{9AC684B9-DAC8-4A4B-85FF-1E4AC0ECD5B8}" type="presOf" srcId="{4EA778D5-6107-4EF3-9188-1C8D0B3A0A62}" destId="{299DD24F-30AC-4E87-B735-FC9A7B1D82A1}" srcOrd="0" destOrd="0" presId="urn:microsoft.com/office/officeart/2005/8/layout/chevron2"/>
    <dgm:cxn modelId="{27ADC6BE-0089-4C50-BEBE-B4CCD1D8E765}" type="presOf" srcId="{4A43CE7F-DF43-43D4-9C82-0EC7BEE099CA}" destId="{2A1D469E-E2C3-4DD5-9595-99C06425278B}" srcOrd="0" destOrd="0" presId="urn:microsoft.com/office/officeart/2005/8/layout/chevron2"/>
    <dgm:cxn modelId="{5AC245C0-A1CC-410A-B40B-628EB8D08AB7}" type="presOf" srcId="{2B689CDC-7113-4973-8C6F-8EBA9721BBC9}" destId="{65864B51-BB9F-4ACE-8771-D01F198CF03E}" srcOrd="0" destOrd="0" presId="urn:microsoft.com/office/officeart/2005/8/layout/chevron2"/>
    <dgm:cxn modelId="{C0F145CC-99C6-4ECE-BB7F-455D4447F53F}" srcId="{4A43CE7F-DF43-43D4-9C82-0EC7BEE099CA}" destId="{2B689CDC-7113-4973-8C6F-8EBA9721BBC9}" srcOrd="1" destOrd="0" parTransId="{CCC5EB02-4F1D-4E4F-A4C0-015F5718C779}" sibTransId="{6DFFC984-C629-4B78-9F4D-08BD0631E84D}"/>
    <dgm:cxn modelId="{28DD65E6-2F63-49A0-B37A-9256AE31E880}" type="presOf" srcId="{9EA0D5B6-4CED-4047-83E5-9EC765057C1E}" destId="{4F1EC015-B3DE-42CE-8700-3019CA10F866}" srcOrd="0" destOrd="0" presId="urn:microsoft.com/office/officeart/2005/8/layout/chevron2"/>
    <dgm:cxn modelId="{0FB1E4F9-9098-4EBF-9841-A92EFFC4BA69}" srcId="{F73067BF-C65A-4A4B-921F-CF780A63D572}" destId="{4EA778D5-6107-4EF3-9188-1C8D0B3A0A62}" srcOrd="0" destOrd="0" parTransId="{25BE8CA8-FF97-4A9D-B7DE-C8C8BCCF66CB}" sibTransId="{37B07B21-5BE1-4152-81B0-256154FA290A}"/>
    <dgm:cxn modelId="{609F5349-EAB9-4FDF-A33B-BFBFFE1BB4C7}" type="presParOf" srcId="{2A1D469E-E2C3-4DD5-9595-99C06425278B}" destId="{D581A703-6C28-4696-BDBA-006634284806}" srcOrd="0" destOrd="0" presId="urn:microsoft.com/office/officeart/2005/8/layout/chevron2"/>
    <dgm:cxn modelId="{C07ED0FB-18B7-44E2-999D-F6D11C599198}" type="presParOf" srcId="{D581A703-6C28-4696-BDBA-006634284806}" destId="{8A1F7432-1459-4C60-8609-8387C812B2B2}" srcOrd="0" destOrd="0" presId="urn:microsoft.com/office/officeart/2005/8/layout/chevron2"/>
    <dgm:cxn modelId="{57D85188-ABE2-45B6-9258-B53F9F6EE5B1}" type="presParOf" srcId="{D581A703-6C28-4696-BDBA-006634284806}" destId="{299DD24F-30AC-4E87-B735-FC9A7B1D82A1}" srcOrd="1" destOrd="0" presId="urn:microsoft.com/office/officeart/2005/8/layout/chevron2"/>
    <dgm:cxn modelId="{54F1F211-EC3B-4F3C-9462-F5498F668EE2}" type="presParOf" srcId="{2A1D469E-E2C3-4DD5-9595-99C06425278B}" destId="{7D9326B3-CFA2-4096-BD98-02FB7068C44D}" srcOrd="1" destOrd="0" presId="urn:microsoft.com/office/officeart/2005/8/layout/chevron2"/>
    <dgm:cxn modelId="{9561CAB3-B735-4DB4-93A4-0028D2CB3CA2}" type="presParOf" srcId="{2A1D469E-E2C3-4DD5-9595-99C06425278B}" destId="{D698C8DE-CBE2-4B4C-9094-8E321FB2113D}" srcOrd="2" destOrd="0" presId="urn:microsoft.com/office/officeart/2005/8/layout/chevron2"/>
    <dgm:cxn modelId="{3D4F5D54-9031-4489-A362-CF23DDB9B1B6}" type="presParOf" srcId="{D698C8DE-CBE2-4B4C-9094-8E321FB2113D}" destId="{65864B51-BB9F-4ACE-8771-D01F198CF03E}" srcOrd="0" destOrd="0" presId="urn:microsoft.com/office/officeart/2005/8/layout/chevron2"/>
    <dgm:cxn modelId="{0B10D9DD-8664-48D4-950E-DF4CA829D2B6}" type="presParOf" srcId="{D698C8DE-CBE2-4B4C-9094-8E321FB2113D}" destId="{E9928BD6-D6AF-432B-B3CB-C70401E03EC7}" srcOrd="1" destOrd="0" presId="urn:microsoft.com/office/officeart/2005/8/layout/chevron2"/>
    <dgm:cxn modelId="{A450A652-D217-4B44-8A60-56B10888CD93}" type="presParOf" srcId="{2A1D469E-E2C3-4DD5-9595-99C06425278B}" destId="{A76D9DB0-87AF-4856-90F8-F3A9E55D361F}" srcOrd="3" destOrd="0" presId="urn:microsoft.com/office/officeart/2005/8/layout/chevron2"/>
    <dgm:cxn modelId="{57A5F590-CF55-46B8-99EC-71D6A8D093B6}" type="presParOf" srcId="{2A1D469E-E2C3-4DD5-9595-99C06425278B}" destId="{B41201B6-4903-4D29-A76B-D904B8011EDB}" srcOrd="4" destOrd="0" presId="urn:microsoft.com/office/officeart/2005/8/layout/chevron2"/>
    <dgm:cxn modelId="{DF019734-47FD-4E3C-A594-D0D8B00B1EC7}" type="presParOf" srcId="{B41201B6-4903-4D29-A76B-D904B8011EDB}" destId="{AED3BB8F-EFB5-4C92-AA76-F9A5868D19D5}" srcOrd="0" destOrd="0" presId="urn:microsoft.com/office/officeart/2005/8/layout/chevron2"/>
    <dgm:cxn modelId="{FB16B107-3EEA-4DB8-A246-C934E9598243}" type="presParOf" srcId="{B41201B6-4903-4D29-A76B-D904B8011EDB}" destId="{4F1EC015-B3DE-42CE-8700-3019CA10F866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A1F7432-1459-4C60-8609-8387C812B2B2}">
      <dsp:nvSpPr>
        <dsp:cNvPr id="0" name=""/>
        <dsp:cNvSpPr/>
      </dsp:nvSpPr>
      <dsp:spPr>
        <a:xfrm rot="5400000">
          <a:off x="-218680" y="220921"/>
          <a:ext cx="1457872" cy="1020511"/>
        </a:xfrm>
        <a:prstGeom prst="chevron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marL="0" lvl="0" indent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3000" kern="1200" dirty="0"/>
        </a:p>
      </dsp:txBody>
      <dsp:txXfrm rot="-5400000">
        <a:off x="1" y="512497"/>
        <a:ext cx="1020511" cy="437361"/>
      </dsp:txXfrm>
    </dsp:sp>
    <dsp:sp modelId="{299DD24F-30AC-4E87-B735-FC9A7B1D82A1}">
      <dsp:nvSpPr>
        <dsp:cNvPr id="0" name=""/>
        <dsp:cNvSpPr/>
      </dsp:nvSpPr>
      <dsp:spPr>
        <a:xfrm rot="5400000">
          <a:off x="4036226" y="-3015715"/>
          <a:ext cx="947617" cy="6979048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92024" tIns="17145" rIns="17145" bIns="17145" numCol="1" spcCol="1270" anchor="ctr" anchorCtr="0">
          <a:noAutofit/>
        </a:bodyPr>
        <a:lstStyle/>
        <a:p>
          <a:pPr marL="228600" lvl="1" indent="-228600" algn="l" defTabSz="12001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u-RU" sz="2700" i="1" kern="1200" dirty="0"/>
            <a:t>Что называется подшипником? </a:t>
          </a:r>
          <a:endParaRPr lang="ru-RU" sz="2700" kern="1200" dirty="0"/>
        </a:p>
      </dsp:txBody>
      <dsp:txXfrm rot="-5400000">
        <a:off x="1020511" y="46259"/>
        <a:ext cx="6932789" cy="855099"/>
      </dsp:txXfrm>
    </dsp:sp>
    <dsp:sp modelId="{65864B51-BB9F-4ACE-8771-D01F198CF03E}">
      <dsp:nvSpPr>
        <dsp:cNvPr id="0" name=""/>
        <dsp:cNvSpPr/>
      </dsp:nvSpPr>
      <dsp:spPr>
        <a:xfrm rot="5400000">
          <a:off x="-218680" y="1482884"/>
          <a:ext cx="1457872" cy="1020511"/>
        </a:xfrm>
        <a:prstGeom prst="chevron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marL="0" lvl="0" indent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3000" kern="1200" dirty="0"/>
        </a:p>
      </dsp:txBody>
      <dsp:txXfrm rot="-5400000">
        <a:off x="1" y="1774460"/>
        <a:ext cx="1020511" cy="437361"/>
      </dsp:txXfrm>
    </dsp:sp>
    <dsp:sp modelId="{E9928BD6-D6AF-432B-B3CB-C70401E03EC7}">
      <dsp:nvSpPr>
        <dsp:cNvPr id="0" name=""/>
        <dsp:cNvSpPr/>
      </dsp:nvSpPr>
      <dsp:spPr>
        <a:xfrm rot="5400000">
          <a:off x="4036226" y="-1751512"/>
          <a:ext cx="947617" cy="6979048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92024" tIns="17145" rIns="17145" bIns="17145" numCol="1" spcCol="1270" anchor="ctr" anchorCtr="0">
          <a:noAutofit/>
        </a:bodyPr>
        <a:lstStyle/>
        <a:p>
          <a:pPr marL="228600" lvl="1" indent="-228600" algn="l" defTabSz="12001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u-RU" sz="2700" i="1" kern="1200" dirty="0"/>
            <a:t>Основные типы подшипников</a:t>
          </a:r>
          <a:endParaRPr lang="ru-RU" sz="2700" kern="1200" dirty="0"/>
        </a:p>
      </dsp:txBody>
      <dsp:txXfrm rot="-5400000">
        <a:off x="1020511" y="1310462"/>
        <a:ext cx="6932789" cy="855099"/>
      </dsp:txXfrm>
    </dsp:sp>
    <dsp:sp modelId="{AED3BB8F-EFB5-4C92-AA76-F9A5868D19D5}">
      <dsp:nvSpPr>
        <dsp:cNvPr id="0" name=""/>
        <dsp:cNvSpPr/>
      </dsp:nvSpPr>
      <dsp:spPr>
        <a:xfrm rot="5400000">
          <a:off x="-218680" y="2744847"/>
          <a:ext cx="1457872" cy="1020511"/>
        </a:xfrm>
        <a:prstGeom prst="chevron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marL="0" lvl="0" indent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3000" kern="1200" dirty="0"/>
        </a:p>
      </dsp:txBody>
      <dsp:txXfrm rot="-5400000">
        <a:off x="1" y="3036423"/>
        <a:ext cx="1020511" cy="437361"/>
      </dsp:txXfrm>
    </dsp:sp>
    <dsp:sp modelId="{4F1EC015-B3DE-42CE-8700-3019CA10F866}">
      <dsp:nvSpPr>
        <dsp:cNvPr id="0" name=""/>
        <dsp:cNvSpPr/>
      </dsp:nvSpPr>
      <dsp:spPr>
        <a:xfrm rot="5400000">
          <a:off x="4036226" y="-489549"/>
          <a:ext cx="947617" cy="6979048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92024" tIns="17145" rIns="17145" bIns="17145" numCol="1" spcCol="1270" anchor="ctr" anchorCtr="0">
          <a:noAutofit/>
        </a:bodyPr>
        <a:lstStyle/>
        <a:p>
          <a:pPr marL="228600" lvl="1" indent="-228600" algn="l" defTabSz="12001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u-RU" sz="2700" i="1" kern="1200" dirty="0"/>
            <a:t>Чем отличаются подшипники качения от подшипников скольжения?</a:t>
          </a:r>
          <a:endParaRPr lang="ru-RU" sz="2700" kern="1200" dirty="0"/>
        </a:p>
      </dsp:txBody>
      <dsp:txXfrm rot="-5400000">
        <a:off x="1020511" y="2572425"/>
        <a:ext cx="6932789" cy="85509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216000" y="812520"/>
            <a:ext cx="7127280" cy="40089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r>
              <a:rPr lang="ru-RU" sz="4400" b="0" strike="noStrike" spc="-1">
                <a:latin typeface="XO Oriel"/>
              </a:rPr>
              <a:t>Для перемещения страницы щёлкните мышью</a:t>
            </a:r>
          </a:p>
        </p:txBody>
      </p:sp>
      <p:sp>
        <p:nvSpPr>
          <p:cNvPr id="82" name="PlaceHolder 2"/>
          <p:cNvSpPr>
            <a:spLocks noGrp="1"/>
          </p:cNvSpPr>
          <p:nvPr>
            <p:ph type="body"/>
          </p:nvPr>
        </p:nvSpPr>
        <p:spPr>
          <a:xfrm>
            <a:off x="756000" y="5078520"/>
            <a:ext cx="6047640" cy="4811040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r>
              <a:rPr lang="ru-RU" sz="2000" b="0" strike="noStrike" spc="-1">
                <a:latin typeface="XO Oriel"/>
              </a:rPr>
              <a:t>Для правки формата примечаний щёлкните мышью</a:t>
            </a:r>
          </a:p>
        </p:txBody>
      </p:sp>
      <p:sp>
        <p:nvSpPr>
          <p:cNvPr id="83" name="PlaceHolder 3"/>
          <p:cNvSpPr>
            <a:spLocks noGrp="1"/>
          </p:cNvSpPr>
          <p:nvPr>
            <p:ph type="hdr"/>
          </p:nvPr>
        </p:nvSpPr>
        <p:spPr>
          <a:xfrm>
            <a:off x="0" y="0"/>
            <a:ext cx="3280680" cy="534240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r>
              <a:rPr lang="ru-RU" sz="1400" b="0" strike="noStrike" spc="-1">
                <a:latin typeface="Times New Roman"/>
              </a:rPr>
              <a:t>&lt;верхний колонтитул&gt;</a:t>
            </a:r>
          </a:p>
        </p:txBody>
      </p:sp>
      <p:sp>
        <p:nvSpPr>
          <p:cNvPr id="84" name="PlaceHolder 4"/>
          <p:cNvSpPr>
            <a:spLocks noGrp="1"/>
          </p:cNvSpPr>
          <p:nvPr>
            <p:ph type="dt"/>
          </p:nvPr>
        </p:nvSpPr>
        <p:spPr>
          <a:xfrm>
            <a:off x="4278960" y="0"/>
            <a:ext cx="3280680" cy="534240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pPr algn="r"/>
            <a:r>
              <a:rPr lang="ru-RU" sz="1400" b="0" strike="noStrike" spc="-1">
                <a:latin typeface="Times New Roman"/>
              </a:rPr>
              <a:t>&lt;дата/время&gt;</a:t>
            </a:r>
          </a:p>
        </p:txBody>
      </p:sp>
      <p:sp>
        <p:nvSpPr>
          <p:cNvPr id="85" name="PlaceHolder 5"/>
          <p:cNvSpPr>
            <a:spLocks noGrp="1"/>
          </p:cNvSpPr>
          <p:nvPr>
            <p:ph type="ftr"/>
          </p:nvPr>
        </p:nvSpPr>
        <p:spPr>
          <a:xfrm>
            <a:off x="0" y="10157400"/>
            <a:ext cx="3280680" cy="534240"/>
          </a:xfrm>
          <a:prstGeom prst="rect">
            <a:avLst/>
          </a:prstGeom>
        </p:spPr>
        <p:txBody>
          <a:bodyPr lIns="0" tIns="0" rIns="0" bIns="0" anchor="b">
            <a:noAutofit/>
          </a:bodyPr>
          <a:lstStyle/>
          <a:p>
            <a:r>
              <a:rPr lang="ru-RU" sz="1400" b="0" strike="noStrike" spc="-1">
                <a:latin typeface="Times New Roman"/>
              </a:rPr>
              <a:t>&lt;нижний колонтитул&gt;</a:t>
            </a:r>
          </a:p>
        </p:txBody>
      </p:sp>
      <p:sp>
        <p:nvSpPr>
          <p:cNvPr id="86" name="PlaceHolder 6"/>
          <p:cNvSpPr>
            <a:spLocks noGrp="1"/>
          </p:cNvSpPr>
          <p:nvPr>
            <p:ph type="sldNum"/>
          </p:nvPr>
        </p:nvSpPr>
        <p:spPr>
          <a:xfrm>
            <a:off x="4278960" y="10157400"/>
            <a:ext cx="3280680" cy="534240"/>
          </a:xfrm>
          <a:prstGeom prst="rect">
            <a:avLst/>
          </a:prstGeom>
        </p:spPr>
        <p:txBody>
          <a:bodyPr lIns="0" tIns="0" rIns="0" bIns="0" anchor="b">
            <a:noAutofit/>
          </a:bodyPr>
          <a:lstStyle/>
          <a:p>
            <a:pPr algn="r"/>
            <a:fld id="{625482C2-811D-495D-BC05-02CC31024CDE}" type="slidenum">
              <a:rPr lang="ru-RU" sz="1400" b="0" strike="noStrike" spc="-1">
                <a:latin typeface="Times New Roman"/>
              </a:rPr>
              <a:t>‹#›</a:t>
            </a:fld>
            <a:endParaRPr lang="ru-RU" sz="1400" b="0" strike="noStrike" spc="-1"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XO Oriel"/>
            </a:endParaRPr>
          </a:p>
        </p:txBody>
      </p:sp>
      <p:sp>
        <p:nvSpPr>
          <p:cNvPr id="27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XO Oriel"/>
            </a:endParaRPr>
          </a:p>
        </p:txBody>
      </p:sp>
      <p:sp>
        <p:nvSpPr>
          <p:cNvPr id="28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XO Oriel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XO Oriel"/>
            </a:endParaRPr>
          </a:p>
        </p:txBody>
      </p:sp>
      <p:sp>
        <p:nvSpPr>
          <p:cNvPr id="30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XO Oriel"/>
            </a:endParaRPr>
          </a:p>
        </p:txBody>
      </p:sp>
      <p:sp>
        <p:nvSpPr>
          <p:cNvPr id="31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XO Oriel"/>
            </a:endParaRPr>
          </a:p>
        </p:txBody>
      </p:sp>
      <p:sp>
        <p:nvSpPr>
          <p:cNvPr id="32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XO Oriel"/>
            </a:endParaRPr>
          </a:p>
        </p:txBody>
      </p:sp>
      <p:sp>
        <p:nvSpPr>
          <p:cNvPr id="33" name="PlaceHolder 5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XO Oriel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XO Oriel"/>
            </a:endParaRPr>
          </a:p>
        </p:txBody>
      </p:sp>
      <p:sp>
        <p:nvSpPr>
          <p:cNvPr id="35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2649600" cy="1896840"/>
          </a:xfrm>
          <a:prstGeom prst="rect">
            <a:avLst/>
          </a:prstGeom>
        </p:spPr>
        <p:txBody>
          <a:bodyPr lIns="0" tIns="0" rIns="0" bIns="0">
            <a:normAutofit fontScale="76000"/>
          </a:bodyPr>
          <a:lstStyle/>
          <a:p>
            <a:endParaRPr lang="ru-RU" sz="3200" b="0" strike="noStrike" spc="-1">
              <a:latin typeface="XO Oriel"/>
            </a:endParaRPr>
          </a:p>
        </p:txBody>
      </p:sp>
      <p:sp>
        <p:nvSpPr>
          <p:cNvPr id="36" name="PlaceHolder 3"/>
          <p:cNvSpPr>
            <a:spLocks noGrp="1"/>
          </p:cNvSpPr>
          <p:nvPr>
            <p:ph type="body"/>
          </p:nvPr>
        </p:nvSpPr>
        <p:spPr>
          <a:xfrm>
            <a:off x="3239640" y="1604520"/>
            <a:ext cx="2649600" cy="1896840"/>
          </a:xfrm>
          <a:prstGeom prst="rect">
            <a:avLst/>
          </a:prstGeom>
        </p:spPr>
        <p:txBody>
          <a:bodyPr lIns="0" tIns="0" rIns="0" bIns="0">
            <a:normAutofit fontScale="76000"/>
          </a:bodyPr>
          <a:lstStyle/>
          <a:p>
            <a:endParaRPr lang="ru-RU" sz="3200" b="0" strike="noStrike" spc="-1">
              <a:latin typeface="XO Oriel"/>
            </a:endParaRPr>
          </a:p>
        </p:txBody>
      </p:sp>
      <p:sp>
        <p:nvSpPr>
          <p:cNvPr id="37" name="PlaceHolder 4"/>
          <p:cNvSpPr>
            <a:spLocks noGrp="1"/>
          </p:cNvSpPr>
          <p:nvPr>
            <p:ph type="body"/>
          </p:nvPr>
        </p:nvSpPr>
        <p:spPr>
          <a:xfrm>
            <a:off x="6022080" y="1604520"/>
            <a:ext cx="2649600" cy="1896840"/>
          </a:xfrm>
          <a:prstGeom prst="rect">
            <a:avLst/>
          </a:prstGeom>
        </p:spPr>
        <p:txBody>
          <a:bodyPr lIns="0" tIns="0" rIns="0" bIns="0">
            <a:normAutofit fontScale="76000"/>
          </a:bodyPr>
          <a:lstStyle/>
          <a:p>
            <a:endParaRPr lang="ru-RU" sz="3200" b="0" strike="noStrike" spc="-1">
              <a:latin typeface="XO Oriel"/>
            </a:endParaRPr>
          </a:p>
        </p:txBody>
      </p:sp>
      <p:sp>
        <p:nvSpPr>
          <p:cNvPr id="38" name="PlaceHolder 5"/>
          <p:cNvSpPr>
            <a:spLocks noGrp="1"/>
          </p:cNvSpPr>
          <p:nvPr>
            <p:ph type="body"/>
          </p:nvPr>
        </p:nvSpPr>
        <p:spPr>
          <a:xfrm>
            <a:off x="457200" y="3682080"/>
            <a:ext cx="2649600" cy="1896840"/>
          </a:xfrm>
          <a:prstGeom prst="rect">
            <a:avLst/>
          </a:prstGeom>
        </p:spPr>
        <p:txBody>
          <a:bodyPr lIns="0" tIns="0" rIns="0" bIns="0">
            <a:normAutofit fontScale="76000"/>
          </a:bodyPr>
          <a:lstStyle/>
          <a:p>
            <a:endParaRPr lang="ru-RU" sz="3200" b="0" strike="noStrike" spc="-1">
              <a:latin typeface="XO Oriel"/>
            </a:endParaRPr>
          </a:p>
        </p:txBody>
      </p:sp>
      <p:sp>
        <p:nvSpPr>
          <p:cNvPr id="39" name="PlaceHolder 6"/>
          <p:cNvSpPr>
            <a:spLocks noGrp="1"/>
          </p:cNvSpPr>
          <p:nvPr>
            <p:ph type="body"/>
          </p:nvPr>
        </p:nvSpPr>
        <p:spPr>
          <a:xfrm>
            <a:off x="3239640" y="3682080"/>
            <a:ext cx="2649600" cy="1896840"/>
          </a:xfrm>
          <a:prstGeom prst="rect">
            <a:avLst/>
          </a:prstGeom>
        </p:spPr>
        <p:txBody>
          <a:bodyPr lIns="0" tIns="0" rIns="0" bIns="0">
            <a:normAutofit fontScale="76000"/>
          </a:bodyPr>
          <a:lstStyle/>
          <a:p>
            <a:endParaRPr lang="ru-RU" sz="3200" b="0" strike="noStrike" spc="-1">
              <a:latin typeface="XO Oriel"/>
            </a:endParaRPr>
          </a:p>
        </p:txBody>
      </p:sp>
      <p:sp>
        <p:nvSpPr>
          <p:cNvPr id="40" name="PlaceHolder 7"/>
          <p:cNvSpPr>
            <a:spLocks noGrp="1"/>
          </p:cNvSpPr>
          <p:nvPr>
            <p:ph type="body"/>
          </p:nvPr>
        </p:nvSpPr>
        <p:spPr>
          <a:xfrm>
            <a:off x="6022080" y="3682080"/>
            <a:ext cx="2649600" cy="1896840"/>
          </a:xfrm>
          <a:prstGeom prst="rect">
            <a:avLst/>
          </a:prstGeom>
        </p:spPr>
        <p:txBody>
          <a:bodyPr lIns="0" tIns="0" rIns="0" bIns="0">
            <a:normAutofit fontScale="76000"/>
          </a:bodyPr>
          <a:lstStyle/>
          <a:p>
            <a:endParaRPr lang="ru-RU" sz="3200" b="0" strike="noStrike" spc="-1">
              <a:latin typeface="XO Oriel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XO Oriel"/>
            </a:endParaRPr>
          </a:p>
        </p:txBody>
      </p:sp>
      <p:sp>
        <p:nvSpPr>
          <p:cNvPr id="6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3200" b="0" strike="noStrike" spc="-1">
              <a:latin typeface="XO Oriel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XO Oriel"/>
            </a:endParaRPr>
          </a:p>
        </p:txBody>
      </p:sp>
      <p:sp>
        <p:nvSpPr>
          <p:cNvPr id="8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XO Oriel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XO Oriel"/>
            </a:endParaRPr>
          </a:p>
        </p:txBody>
      </p:sp>
      <p:sp>
        <p:nvSpPr>
          <p:cNvPr id="10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XO Oriel"/>
            </a:endParaRPr>
          </a:p>
        </p:txBody>
      </p:sp>
      <p:sp>
        <p:nvSpPr>
          <p:cNvPr id="11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XO Oriel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XO Oriel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784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3200" b="0" strike="noStrike" spc="-1">
              <a:latin typeface="XO Oriel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XO Oriel"/>
            </a:endParaRPr>
          </a:p>
        </p:txBody>
      </p:sp>
      <p:sp>
        <p:nvSpPr>
          <p:cNvPr id="15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XO Oriel"/>
            </a:endParaRPr>
          </a:p>
        </p:txBody>
      </p:sp>
      <p:sp>
        <p:nvSpPr>
          <p:cNvPr id="16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XO Oriel"/>
            </a:endParaRPr>
          </a:p>
        </p:txBody>
      </p:sp>
      <p:sp>
        <p:nvSpPr>
          <p:cNvPr id="17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XO Oriel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XO Oriel"/>
            </a:endParaRPr>
          </a:p>
        </p:txBody>
      </p:sp>
      <p:sp>
        <p:nvSpPr>
          <p:cNvPr id="19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XO Oriel"/>
            </a:endParaRPr>
          </a:p>
        </p:txBody>
      </p:sp>
      <p:sp>
        <p:nvSpPr>
          <p:cNvPr id="20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XO Oriel"/>
            </a:endParaRPr>
          </a:p>
        </p:txBody>
      </p:sp>
      <p:sp>
        <p:nvSpPr>
          <p:cNvPr id="21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XO Oriel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XO Oriel"/>
            </a:endParaRPr>
          </a:p>
        </p:txBody>
      </p:sp>
      <p:sp>
        <p:nvSpPr>
          <p:cNvPr id="23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XO Oriel"/>
            </a:endParaRPr>
          </a:p>
        </p:txBody>
      </p:sp>
      <p:sp>
        <p:nvSpPr>
          <p:cNvPr id="24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XO Oriel"/>
            </a:endParaRPr>
          </a:p>
        </p:txBody>
      </p:sp>
      <p:sp>
        <p:nvSpPr>
          <p:cNvPr id="25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XO Oriel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ustomShape 1"/>
          <p:cNvSpPr/>
          <p:nvPr/>
        </p:nvSpPr>
        <p:spPr>
          <a:xfrm flipH="1">
            <a:off x="2284560" y="0"/>
            <a:ext cx="6856560" cy="1297080"/>
          </a:xfrm>
          <a:prstGeom prst="rect">
            <a:avLst/>
          </a:prstGeom>
          <a:gradFill rotWithShape="0">
            <a:gsLst>
              <a:gs pos="0">
                <a:srgbClr val="FFFFFF"/>
              </a:gs>
              <a:gs pos="100000">
                <a:srgbClr val="F2F2F2"/>
              </a:gs>
            </a:gsLst>
            <a:path path="circle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pic>
        <p:nvPicPr>
          <p:cNvPr id="6" name="Picture 23"/>
          <p:cNvPicPr/>
          <p:nvPr/>
        </p:nvPicPr>
        <p:blipFill>
          <a:blip r:embed="rId14"/>
          <a:srcRect t="6316" b="14605"/>
          <a:stretch/>
        </p:blipFill>
        <p:spPr>
          <a:xfrm>
            <a:off x="0" y="0"/>
            <a:ext cx="2188080" cy="1297080"/>
          </a:xfrm>
          <a:prstGeom prst="rect">
            <a:avLst/>
          </a:prstGeom>
          <a:ln>
            <a:noFill/>
          </a:ln>
        </p:spPr>
      </p:pic>
      <p:sp>
        <p:nvSpPr>
          <p:cNvPr id="2" name="CustomShape 2"/>
          <p:cNvSpPr/>
          <p:nvPr/>
        </p:nvSpPr>
        <p:spPr>
          <a:xfrm>
            <a:off x="1219320" y="0"/>
            <a:ext cx="1065240" cy="1297080"/>
          </a:xfrm>
          <a:prstGeom prst="rect">
            <a:avLst/>
          </a:prstGeom>
          <a:gradFill rotWithShape="0">
            <a:gsLst>
              <a:gs pos="28000">
                <a:srgbClr val="F2F2F2">
                  <a:alpha val="0"/>
                </a:srgbClr>
              </a:gs>
              <a:gs pos="100000">
                <a:srgbClr val="FFFFFF">
                  <a:alpha val="0"/>
                </a:srgbClr>
              </a:gs>
            </a:gsLst>
            <a:lin ang="108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3" name="PlaceHolder 3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r>
              <a:rPr lang="ru-RU" sz="4400" b="0" strike="noStrike" spc="-1">
                <a:latin typeface="XO Oriel"/>
              </a:rPr>
              <a:t>Для правки текста заглавия щёлкните мышью</a:t>
            </a:r>
          </a:p>
        </p:txBody>
      </p:sp>
      <p:sp>
        <p:nvSpPr>
          <p:cNvPr id="4" name="PlaceHolder 4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3200" b="0" strike="noStrike" spc="-1">
                <a:latin typeface="XO Oriel"/>
              </a:rPr>
              <a:t>Для правки структуры щёлкните мышью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2800" b="0" strike="noStrike" spc="-1">
                <a:latin typeface="XO Oriel"/>
              </a:rPr>
              <a:t>Второй уровень структуры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400" b="0" strike="noStrike" spc="-1">
                <a:latin typeface="XO Oriel"/>
              </a:rPr>
              <a:t>Третий уровень структуры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2000" b="0" strike="noStrike" spc="-1">
                <a:latin typeface="XO Oriel"/>
              </a:rPr>
              <a:t>Четвёртый уровень структуры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latin typeface="XO Oriel"/>
              </a:rPr>
              <a:t>Пятый уровень структуры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latin typeface="XO Oriel"/>
              </a:rPr>
              <a:t>Шестой уровень структуры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latin typeface="XO Oriel"/>
              </a:rPr>
              <a:t>Седьмой уровень структуры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emf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4121045A-4584-4D7D-A4D8-F610DCEC767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rcRect l="69251" t="1532" r="4823" b="87077"/>
          <a:stretch/>
        </p:blipFill>
        <p:spPr>
          <a:xfrm>
            <a:off x="5303519" y="0"/>
            <a:ext cx="3207435" cy="1308295"/>
          </a:xfrm>
          <a:prstGeom prst="rect">
            <a:avLst/>
          </a:prstGeom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57E05CC8-8CB8-45BB-B4C4-8DAE82DCD65D}"/>
              </a:ext>
            </a:extLst>
          </p:cNvPr>
          <p:cNvSpPr/>
          <p:nvPr/>
        </p:nvSpPr>
        <p:spPr>
          <a:xfrm>
            <a:off x="1991346" y="2351782"/>
            <a:ext cx="5864106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200" b="1" i="1" dirty="0">
                <a:solidFill>
                  <a:srgbClr val="002060"/>
                </a:solidFill>
                <a:latin typeface="Bookman Old Style" panose="02050604050505020204" pitchFamily="18" charset="0"/>
              </a:rPr>
              <a:t>Тема занятия: </a:t>
            </a:r>
          </a:p>
          <a:p>
            <a:r>
              <a:rPr lang="ru-RU" sz="3200" b="1" i="1" dirty="0">
                <a:solidFill>
                  <a:srgbClr val="002060"/>
                </a:solidFill>
                <a:latin typeface="Bookman Old Style" panose="02050604050505020204" pitchFamily="18" charset="0"/>
              </a:rPr>
              <a:t>ПОДШИПНИКИ И МУФТЫ</a:t>
            </a: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F3FAA59F-506B-4449-8469-02BF32039F63}"/>
              </a:ext>
            </a:extLst>
          </p:cNvPr>
          <p:cNvSpPr/>
          <p:nvPr/>
        </p:nvSpPr>
        <p:spPr>
          <a:xfrm>
            <a:off x="562707" y="5312284"/>
            <a:ext cx="847318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latin typeface="Bookman Old Style" panose="02050604050505020204" pitchFamily="18" charset="0"/>
              </a:rPr>
              <a:t>презентацию подготовил:              Василенко Оксана Николаевна</a:t>
            </a:r>
          </a:p>
          <a:p>
            <a:r>
              <a:rPr lang="ru-RU" b="1" dirty="0">
                <a:latin typeface="Bookman Old Style" panose="02050604050505020204" pitchFamily="18" charset="0"/>
              </a:rPr>
              <a:t>                                                                             педагог ДО</a:t>
            </a:r>
            <a:endParaRPr lang="en-US" b="1" dirty="0">
              <a:latin typeface="Bookman Old Style" panose="02050604050505020204" pitchFamily="18" charset="0"/>
            </a:endParaRPr>
          </a:p>
          <a:p>
            <a:endParaRPr lang="ru-RU" b="1" dirty="0">
              <a:latin typeface="Bookman Old Style" panose="02050604050505020204" pitchFamily="18" charset="0"/>
            </a:endParaRPr>
          </a:p>
          <a:p>
            <a:pPr algn="ctr"/>
            <a:r>
              <a:rPr lang="ru-RU" dirty="0">
                <a:latin typeface="Bookman Old Style" panose="02050604050505020204" pitchFamily="18" charset="0"/>
              </a:rPr>
              <a:t>Новый Уренгой 2022г</a:t>
            </a:r>
          </a:p>
        </p:txBody>
      </p:sp>
    </p:spTree>
    <p:extLst>
      <p:ext uri="{BB962C8B-B14F-4D97-AF65-F5344CB8AC3E}">
        <p14:creationId xmlns:p14="http://schemas.microsoft.com/office/powerpoint/2010/main" val="306316452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D22C6BE-0589-4CFA-AEC4-61030C4DAD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18116" y="221040"/>
            <a:ext cx="6168323" cy="1250280"/>
          </a:xfrm>
        </p:spPr>
        <p:txBody>
          <a:bodyPr/>
          <a:lstStyle/>
          <a:p>
            <a:pPr algn="ctr"/>
            <a:r>
              <a:rPr lang="ru-RU" b="1" spc="-1" dirty="0">
                <a:solidFill>
                  <a:srgbClr val="C00000"/>
                </a:solidFill>
                <a:latin typeface="Calibri"/>
              </a:rPr>
              <a:t>Типы подшипников</a:t>
            </a:r>
            <a:endParaRPr lang="ru-RU" dirty="0"/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3A461C9C-F35E-4D14-BD3A-081FE99C918A}"/>
              </a:ext>
            </a:extLst>
          </p:cNvPr>
          <p:cNvSpPr/>
          <p:nvPr/>
        </p:nvSpPr>
        <p:spPr>
          <a:xfrm>
            <a:off x="654934" y="1321238"/>
            <a:ext cx="8031505" cy="1154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16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ПОДШИПНИК СКОЛЬЖЕНИЯ И КАЧЕНИЯ: РАЗНИЦА ЗАКЛЮЧАЕТСЯ В РЕАЛИЗУЕМОМ ТИПЕ ТРЕНИЯ (СКОЛЬЖЕНИЕ, КАЧЕНИЕ) И ОПРЕДЕЛЯЕТ ИХ ПРЕИМУЩЕСТВА И НЕДОСТАТКИ.</a:t>
            </a:r>
          </a:p>
        </p:txBody>
      </p:sp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6F471FBC-EFEC-47B2-8EC0-92DC32AA6E0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8910"/>
          <a:stretch/>
        </p:blipFill>
        <p:spPr>
          <a:xfrm>
            <a:off x="1815025" y="2571519"/>
            <a:ext cx="5190685" cy="4065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121238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D22C6BE-0589-4CFA-AEC4-61030C4DAD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18116" y="221040"/>
            <a:ext cx="6168323" cy="1250280"/>
          </a:xfrm>
        </p:spPr>
        <p:txBody>
          <a:bodyPr/>
          <a:lstStyle/>
          <a:p>
            <a:pPr algn="ctr"/>
            <a:r>
              <a:rPr lang="ru-RU" b="1" spc="-1" dirty="0">
                <a:solidFill>
                  <a:srgbClr val="C00000"/>
                </a:solidFill>
                <a:latin typeface="Calibri"/>
              </a:rPr>
              <a:t>Типы подшипников</a:t>
            </a:r>
            <a:endParaRPr lang="ru-RU" dirty="0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5C36CB4F-2C44-41AD-A663-1B61441CEE5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257" t="5488" r="10056" b="1521"/>
          <a:stretch/>
        </p:blipFill>
        <p:spPr>
          <a:xfrm>
            <a:off x="1181685" y="1603717"/>
            <a:ext cx="6443003" cy="47830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163110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AC8F599-D4C9-43C4-AF9D-BEAB0D7D05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17784" y="221040"/>
            <a:ext cx="7068655" cy="1250280"/>
          </a:xfrm>
        </p:spPr>
        <p:txBody>
          <a:bodyPr/>
          <a:lstStyle/>
          <a:p>
            <a:pPr algn="ctr"/>
            <a:r>
              <a:rPr lang="ru-RU" b="1" spc="-1" dirty="0">
                <a:solidFill>
                  <a:srgbClr val="C00000"/>
                </a:solidFill>
                <a:latin typeface="Calibri"/>
              </a:rPr>
              <a:t>Подшипники в автомобиле</a:t>
            </a:r>
            <a:endParaRPr lang="ru-RU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B9893C9E-63D7-4165-86F3-0996D4D6AE5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47" t="15795" r="10004" b="11385"/>
          <a:stretch/>
        </p:blipFill>
        <p:spPr>
          <a:xfrm>
            <a:off x="457562" y="1288440"/>
            <a:ext cx="8411302" cy="53485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04672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CustomShape 1"/>
          <p:cNvSpPr/>
          <p:nvPr/>
        </p:nvSpPr>
        <p:spPr>
          <a:xfrm>
            <a:off x="2057400" y="76320"/>
            <a:ext cx="7085160" cy="11415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rmAutofit/>
          </a:bodyPr>
          <a:lstStyle/>
          <a:p>
            <a:pPr algn="ctr">
              <a:lnSpc>
                <a:spcPct val="100000"/>
              </a:lnSpc>
            </a:pPr>
            <a:r>
              <a:rPr lang="ru-RU" sz="3600" b="1" strike="noStrike" spc="-1" dirty="0">
                <a:solidFill>
                  <a:srgbClr val="FF0000"/>
                </a:solidFill>
                <a:latin typeface="Calibri"/>
                <a:ea typeface="DejaVu Sans"/>
              </a:rPr>
              <a:t>Проверь себя:</a:t>
            </a:r>
            <a:endParaRPr lang="ru-RU" sz="3600" b="0" strike="noStrike" spc="-1" dirty="0">
              <a:latin typeface="XO Oriel"/>
            </a:endParaRPr>
          </a:p>
        </p:txBody>
      </p:sp>
      <p:pic>
        <p:nvPicPr>
          <p:cNvPr id="140" name="Picture 5_0" descr="http://333v.ru/uploads/b7/b7d365fd8df7cbc25bc2aaac1508cca8.jpg"/>
          <p:cNvPicPr/>
          <p:nvPr/>
        </p:nvPicPr>
        <p:blipFill>
          <a:blip r:embed="rId2"/>
          <a:srcRect l="17242" t="7690" r="20694" b="5095"/>
          <a:stretch/>
        </p:blipFill>
        <p:spPr>
          <a:xfrm>
            <a:off x="7772400" y="0"/>
            <a:ext cx="1370160" cy="1293840"/>
          </a:xfrm>
          <a:prstGeom prst="rect">
            <a:avLst/>
          </a:prstGeom>
          <a:ln w="9360">
            <a:noFill/>
          </a:ln>
        </p:spPr>
      </p:pic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0FEB3952-BDA3-4E20-B15E-82774C3E9139}"/>
              </a:ext>
            </a:extLst>
          </p:cNvPr>
          <p:cNvSpPr/>
          <p:nvPr/>
        </p:nvSpPr>
        <p:spPr>
          <a:xfrm>
            <a:off x="682283" y="4703196"/>
            <a:ext cx="7779434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dirty="0"/>
              <a:t>Рефлексия</a:t>
            </a:r>
          </a:p>
          <a:p>
            <a:r>
              <a:rPr lang="ru-RU" dirty="0"/>
              <a:t>- Приведите 2-3 примера, где по вашему мнению применяются подшипники (не обязательно в технике)?</a:t>
            </a:r>
          </a:p>
          <a:p>
            <a:r>
              <a:rPr lang="ru-RU" dirty="0"/>
              <a:t>- Сфотографируйте, пожалуйста, ответы на вопросы и пришлите мне в Viber.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FB240CF9-D244-412B-B68A-A6CFB07E65D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8047" y="1654861"/>
            <a:ext cx="7779433" cy="26873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921170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CustomShape 1"/>
          <p:cNvSpPr/>
          <p:nvPr/>
        </p:nvSpPr>
        <p:spPr>
          <a:xfrm>
            <a:off x="2057400" y="76320"/>
            <a:ext cx="7085160" cy="11415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rmAutofit/>
          </a:bodyPr>
          <a:lstStyle/>
          <a:p>
            <a:pPr algn="ctr">
              <a:lnSpc>
                <a:spcPct val="100000"/>
              </a:lnSpc>
            </a:pPr>
            <a:r>
              <a:rPr lang="ru-RU" sz="3200" b="1" strike="noStrike" spc="-1">
                <a:solidFill>
                  <a:srgbClr val="FF0000"/>
                </a:solidFill>
                <a:latin typeface="Calibri"/>
                <a:ea typeface="DejaVu Sans"/>
              </a:rPr>
              <a:t>Тема и основные задачи занятия</a:t>
            </a:r>
            <a:endParaRPr lang="ru-RU" sz="3200" b="0" strike="noStrike" spc="-1">
              <a:latin typeface="XO Oriel"/>
            </a:endParaRPr>
          </a:p>
        </p:txBody>
      </p:sp>
      <p:graphicFrame>
        <p:nvGraphicFramePr>
          <p:cNvPr id="2" name="Diagram1"/>
          <p:cNvGraphicFramePr/>
          <p:nvPr>
            <p:extLst>
              <p:ext uri="{D42A27DB-BD31-4B8C-83A1-F6EECF244321}">
                <p14:modId xmlns:p14="http://schemas.microsoft.com/office/powerpoint/2010/main" val="3880937087"/>
              </p:ext>
            </p:extLst>
          </p:nvPr>
        </p:nvGraphicFramePr>
        <p:xfrm>
          <a:off x="457200" y="2286000"/>
          <a:ext cx="7999560" cy="39862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88" name="CustomShape 2"/>
          <p:cNvSpPr/>
          <p:nvPr/>
        </p:nvSpPr>
        <p:spPr>
          <a:xfrm>
            <a:off x="380880" y="1447920"/>
            <a:ext cx="8533080" cy="521766"/>
          </a:xfrm>
          <a:prstGeom prst="rect">
            <a:avLst/>
          </a:prstGeom>
          <a:noFill/>
          <a:ln>
            <a:noFill/>
          </a:ln>
          <a:effectLst>
            <a:outerShdw blurRad="40000" dist="23040" dir="5400000" rotWithShape="0">
              <a:srgbClr val="000000">
                <a:alpha val="35000"/>
              </a:srgbClr>
            </a:outerShdw>
          </a:effectLst>
          <a:scene3d>
            <a:camera prst="orthographicFront"/>
            <a:lightRig rig="flat" dir="t"/>
          </a:scene3d>
          <a:sp3d extrusionH="12700" prstMaterial="plastic">
            <a:bevelT w="50800" h="50800"/>
          </a:sp3d>
        </p:spPr>
        <p:style>
          <a:lnRef idx="1">
            <a:scrgbClr r="0" g="0" b="0"/>
          </a:lnRef>
          <a:fillRef idx="0">
            <a:scrgbClr r="0" g="0" b="0"/>
          </a:fillRef>
          <a:effectRef idx="2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ru-RU" sz="2800" b="1" i="1" strike="noStrike" spc="-1" dirty="0">
                <a:solidFill>
                  <a:srgbClr val="0070C0"/>
                </a:solidFill>
                <a:latin typeface="Calibri"/>
                <a:ea typeface="DejaVu Sans"/>
              </a:rPr>
              <a:t>Тема:</a:t>
            </a:r>
            <a:r>
              <a:rPr lang="ru-RU" sz="2800" b="1" strike="noStrike" spc="-1" dirty="0">
                <a:solidFill>
                  <a:srgbClr val="0070C0"/>
                </a:solidFill>
                <a:latin typeface="Calibri"/>
                <a:ea typeface="DejaVu Sans"/>
              </a:rPr>
              <a:t> </a:t>
            </a:r>
            <a:r>
              <a:rPr lang="ru-RU" sz="2800" b="1" spc="-1" dirty="0">
                <a:solidFill>
                  <a:srgbClr val="FF0000"/>
                </a:solidFill>
                <a:latin typeface="Calibri"/>
                <a:ea typeface="DejaVu Sans"/>
              </a:rPr>
              <a:t>П</a:t>
            </a:r>
            <a:r>
              <a:rPr lang="ru-RU" sz="2800" b="1" strike="noStrike" spc="-1" dirty="0">
                <a:solidFill>
                  <a:srgbClr val="FF0000"/>
                </a:solidFill>
                <a:latin typeface="Calibri"/>
                <a:ea typeface="DejaVu Sans"/>
              </a:rPr>
              <a:t>одшипники и муфты</a:t>
            </a:r>
            <a:endParaRPr lang="ru-RU" sz="2800" b="0" strike="noStrike" spc="-1" dirty="0">
              <a:latin typeface="XO Oriel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CustomShape 1"/>
          <p:cNvSpPr/>
          <p:nvPr/>
        </p:nvSpPr>
        <p:spPr>
          <a:xfrm>
            <a:off x="2057400" y="76320"/>
            <a:ext cx="7085160" cy="11415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rmAutofit/>
          </a:bodyPr>
          <a:lstStyle/>
          <a:p>
            <a:pPr algn="ctr">
              <a:lnSpc>
                <a:spcPct val="100000"/>
              </a:lnSpc>
            </a:pPr>
            <a:r>
              <a:rPr lang="ru-RU" sz="3600" b="1" strike="noStrike" spc="-1" dirty="0">
                <a:solidFill>
                  <a:srgbClr val="C00000"/>
                </a:solidFill>
                <a:latin typeface="Calibri"/>
                <a:ea typeface="DejaVu Sans"/>
              </a:rPr>
              <a:t>Что такое подшипник?</a:t>
            </a:r>
            <a:endParaRPr lang="ru-RU" sz="3600" b="0" strike="noStrike" spc="-1" dirty="0">
              <a:latin typeface="XO Oriel"/>
            </a:endParaRPr>
          </a:p>
        </p:txBody>
      </p:sp>
      <p:sp>
        <p:nvSpPr>
          <p:cNvPr id="90" name="CustomShape 2"/>
          <p:cNvSpPr/>
          <p:nvPr/>
        </p:nvSpPr>
        <p:spPr>
          <a:xfrm>
            <a:off x="343620" y="1302868"/>
            <a:ext cx="8456760" cy="2122204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spAutoFit/>
          </a:bodyPr>
          <a:lstStyle/>
          <a:p>
            <a:pPr algn="ctr">
              <a:lnSpc>
                <a:spcPct val="100000"/>
              </a:lnSpc>
              <a:tabLst>
                <a:tab pos="0" algn="l"/>
              </a:tabLst>
            </a:pPr>
            <a:r>
              <a:rPr lang="ru-RU" sz="2400" i="1" spc="-1" dirty="0">
                <a:solidFill>
                  <a:srgbClr val="000000"/>
                </a:solidFill>
                <a:latin typeface="Times New Roman"/>
                <a:ea typeface="Lucida Sans Unicode"/>
              </a:rPr>
              <a:t>Подши́пник (от «под шип») — </a:t>
            </a:r>
            <a:r>
              <a:rPr lang="ru-RU" sz="2400" spc="-1" dirty="0">
                <a:solidFill>
                  <a:srgbClr val="000000"/>
                </a:solidFill>
                <a:latin typeface="Times New Roman"/>
                <a:ea typeface="Lucida Sans Unicode"/>
              </a:rPr>
              <a:t>сборочная единица, являющаяся частью опоры или упора, и поддерживает </a:t>
            </a:r>
            <a:r>
              <a:rPr lang="ru-RU" sz="2400" i="1" spc="-1" dirty="0">
                <a:solidFill>
                  <a:srgbClr val="000000"/>
                </a:solidFill>
                <a:latin typeface="Times New Roman"/>
                <a:ea typeface="Lucida Sans Unicode"/>
              </a:rPr>
              <a:t>вал</a:t>
            </a:r>
            <a:r>
              <a:rPr lang="ru-RU" sz="2400" spc="-1" dirty="0">
                <a:solidFill>
                  <a:srgbClr val="000000"/>
                </a:solidFill>
                <a:latin typeface="Times New Roman"/>
                <a:ea typeface="Lucida Sans Unicode"/>
              </a:rPr>
              <a:t>, ось или иную подвижную конструкцию. </a:t>
            </a:r>
          </a:p>
          <a:p>
            <a:pPr algn="ctr">
              <a:lnSpc>
                <a:spcPct val="100000"/>
              </a:lnSpc>
              <a:tabLst>
                <a:tab pos="0" algn="l"/>
              </a:tabLst>
            </a:pPr>
            <a:r>
              <a:rPr lang="ru-RU" sz="2000" i="1" spc="-1" dirty="0">
                <a:solidFill>
                  <a:srgbClr val="000000"/>
                </a:solidFill>
                <a:latin typeface="Times New Roman"/>
                <a:ea typeface="Lucida Sans Unicode"/>
              </a:rPr>
              <a:t>Фиксирует положение в пространстве, обеспечивает вращение, качение с наименьшим сопротивлением, воспринимает и передаёт нагрузку от подвижного узла на другие части конструкции.</a:t>
            </a:r>
            <a:endParaRPr lang="ru-RU" sz="2000" b="0" strike="noStrike" spc="-1" dirty="0">
              <a:latin typeface="XO Oriel"/>
            </a:endParaRP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0EAEAFEC-B4FC-45D5-BA98-7EFEC8A4D37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7064" y="4011670"/>
            <a:ext cx="2598412" cy="2389130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42DED648-456A-4D1D-A73A-74C22F25215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0" y="3779461"/>
            <a:ext cx="3459167" cy="2647868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D22C6BE-0589-4CFA-AEC4-61030C4DAD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18116" y="221040"/>
            <a:ext cx="6168323" cy="932511"/>
          </a:xfrm>
        </p:spPr>
        <p:txBody>
          <a:bodyPr/>
          <a:lstStyle/>
          <a:p>
            <a:pPr algn="ctr"/>
            <a:r>
              <a:rPr lang="ru-RU" b="1" spc="-1" dirty="0">
                <a:solidFill>
                  <a:srgbClr val="C00000"/>
                </a:solidFill>
                <a:latin typeface="Calibri"/>
              </a:rPr>
              <a:t>Что такое вал?</a:t>
            </a:r>
            <a:endParaRPr lang="ru-RU" dirty="0"/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7974E550-201D-4C8A-8192-A265D8F4B2F3}"/>
              </a:ext>
            </a:extLst>
          </p:cNvPr>
          <p:cNvSpPr/>
          <p:nvPr/>
        </p:nvSpPr>
        <p:spPr>
          <a:xfrm>
            <a:off x="436098" y="1549914"/>
            <a:ext cx="67678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i="1" dirty="0"/>
              <a:t>ВАЛ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3B8D1011-8E80-4A21-8672-0B761F9FDBFA}"/>
              </a:ext>
            </a:extLst>
          </p:cNvPr>
          <p:cNvSpPr/>
          <p:nvPr/>
        </p:nvSpPr>
        <p:spPr>
          <a:xfrm>
            <a:off x="372793" y="1940441"/>
            <a:ext cx="8398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Это многозначный термин и аббревиатура.</a:t>
            </a:r>
          </a:p>
          <a:p>
            <a:r>
              <a:rPr lang="ru-RU" dirty="0"/>
              <a:t>В промышленности существует много определений, разберем одно из них, и виды, разбираемого вала:</a:t>
            </a:r>
          </a:p>
          <a:p>
            <a:r>
              <a:rPr lang="ru-RU" dirty="0"/>
              <a:t>Вал (деталь машин) — деталь, предназначенная для передачи механической энергии</a:t>
            </a:r>
          </a:p>
          <a:p>
            <a:endParaRPr lang="ru-RU" dirty="0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4E3A3985-69F6-4EB9-8409-17F454A2B36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489" y="3715963"/>
            <a:ext cx="6175717" cy="2445584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90B493CD-1622-4428-B8C9-04F7151338B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40480" y="2963034"/>
            <a:ext cx="4994031" cy="35221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23052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D22C6BE-0589-4CFA-AEC4-61030C4DAD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18116" y="221040"/>
            <a:ext cx="6168323" cy="928543"/>
          </a:xfrm>
        </p:spPr>
        <p:txBody>
          <a:bodyPr/>
          <a:lstStyle/>
          <a:p>
            <a:pPr algn="ctr"/>
            <a:r>
              <a:rPr lang="ru-RU" b="1" spc="-1" dirty="0">
                <a:solidFill>
                  <a:srgbClr val="C00000"/>
                </a:solidFill>
                <a:latin typeface="Calibri"/>
              </a:rPr>
              <a:t>Что такое вал?</a:t>
            </a:r>
            <a:endParaRPr lang="ru-RU" dirty="0"/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3B8D1011-8E80-4A21-8672-0B761F9FDBFA}"/>
              </a:ext>
            </a:extLst>
          </p:cNvPr>
          <p:cNvSpPr/>
          <p:nvPr/>
        </p:nvSpPr>
        <p:spPr>
          <a:xfrm>
            <a:off x="189913" y="1471320"/>
            <a:ext cx="4516089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i="1" dirty="0"/>
              <a:t>Гибкий вал </a:t>
            </a:r>
            <a:r>
              <a:rPr lang="ru-RU" sz="1600" dirty="0"/>
              <a:t>— конструкция, передающая вращение между осями, значительно меняющими ориентацию, друг относительно друга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D6951192-50BB-4F4F-920F-272CD8EA1F6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65577" y="1285684"/>
            <a:ext cx="2869845" cy="1709174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B24ACBC8-AF0C-4506-9DAF-B8FC5FD0DF4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3557" y="2759166"/>
            <a:ext cx="3354867" cy="2068343"/>
          </a:xfrm>
          <a:prstGeom prst="rect">
            <a:avLst/>
          </a:prstGeom>
        </p:spPr>
      </p:pic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A9055C14-2A6D-4E60-A6FC-9917099093AF}"/>
              </a:ext>
            </a:extLst>
          </p:cNvPr>
          <p:cNvSpPr/>
          <p:nvPr/>
        </p:nvSpPr>
        <p:spPr>
          <a:xfrm>
            <a:off x="4712922" y="3277977"/>
            <a:ext cx="437515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i="1" dirty="0"/>
              <a:t>Коленчатый вал </a:t>
            </a:r>
            <a:r>
              <a:rPr lang="ru-RU" sz="1600" dirty="0"/>
              <a:t>— деталь сложной формы, имеющая консоли для крепления шатунов </a:t>
            </a:r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068C69B3-9153-4F09-8AF0-6D9FA72E4A8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36126" y="4473448"/>
            <a:ext cx="3451030" cy="1931094"/>
          </a:xfrm>
          <a:prstGeom prst="rect">
            <a:avLst/>
          </a:prstGeom>
        </p:spPr>
      </p:pic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A854ECED-2E62-4570-84F1-0E3F9867228D}"/>
              </a:ext>
            </a:extLst>
          </p:cNvPr>
          <p:cNvSpPr/>
          <p:nvPr/>
        </p:nvSpPr>
        <p:spPr>
          <a:xfrm>
            <a:off x="161957" y="5231912"/>
            <a:ext cx="4572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1600" i="1" dirty="0"/>
              <a:t>Карданный вал </a:t>
            </a:r>
            <a:r>
              <a:rPr lang="ru-RU" sz="1600" dirty="0"/>
              <a:t>— конструкция, передающая крутящий момент между осями, находящимися в разных плоскостях </a:t>
            </a:r>
          </a:p>
        </p:txBody>
      </p:sp>
      <p:sp>
        <p:nvSpPr>
          <p:cNvPr id="13" name="Стрелка: вправо 12">
            <a:extLst>
              <a:ext uri="{FF2B5EF4-FFF2-40B4-BE49-F238E27FC236}">
                <a16:creationId xmlns:a16="http://schemas.microsoft.com/office/drawing/2014/main" id="{323E972F-5EA5-4C03-8D65-1C1E7403627A}"/>
              </a:ext>
            </a:extLst>
          </p:cNvPr>
          <p:cNvSpPr/>
          <p:nvPr/>
        </p:nvSpPr>
        <p:spPr>
          <a:xfrm rot="493661">
            <a:off x="4572000" y="1674654"/>
            <a:ext cx="978408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Стрелка: вправо 13">
            <a:extLst>
              <a:ext uri="{FF2B5EF4-FFF2-40B4-BE49-F238E27FC236}">
                <a16:creationId xmlns:a16="http://schemas.microsoft.com/office/drawing/2014/main" id="{C2D5C294-DAD7-43E4-BF68-7EA3A8EF8CB1}"/>
              </a:ext>
            </a:extLst>
          </p:cNvPr>
          <p:cNvSpPr/>
          <p:nvPr/>
        </p:nvSpPr>
        <p:spPr>
          <a:xfrm rot="10800000">
            <a:off x="3579835" y="3988816"/>
            <a:ext cx="978408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Стрелка: вправо 14">
            <a:extLst>
              <a:ext uri="{FF2B5EF4-FFF2-40B4-BE49-F238E27FC236}">
                <a16:creationId xmlns:a16="http://schemas.microsoft.com/office/drawing/2014/main" id="{F0B76141-0C9C-4DDB-9A0E-E387DF3FC2D7}"/>
              </a:ext>
            </a:extLst>
          </p:cNvPr>
          <p:cNvSpPr/>
          <p:nvPr/>
        </p:nvSpPr>
        <p:spPr>
          <a:xfrm>
            <a:off x="4244753" y="5596386"/>
            <a:ext cx="978408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7318847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D22C6BE-0589-4CFA-AEC4-61030C4DAD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18116" y="221040"/>
            <a:ext cx="6168323" cy="1250280"/>
          </a:xfrm>
        </p:spPr>
        <p:txBody>
          <a:bodyPr/>
          <a:lstStyle/>
          <a:p>
            <a:pPr algn="ctr"/>
            <a:r>
              <a:rPr lang="ru-RU" b="1" spc="-1" dirty="0">
                <a:solidFill>
                  <a:srgbClr val="C00000"/>
                </a:solidFill>
                <a:latin typeface="Calibri"/>
              </a:rPr>
              <a:t>Типы подшипников</a:t>
            </a:r>
            <a:endParaRPr lang="ru-RU" dirty="0"/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7974E550-201D-4C8A-8192-A265D8F4B2F3}"/>
              </a:ext>
            </a:extLst>
          </p:cNvPr>
          <p:cNvSpPr/>
          <p:nvPr/>
        </p:nvSpPr>
        <p:spPr>
          <a:xfrm>
            <a:off x="436098" y="1549914"/>
            <a:ext cx="264412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i="1" dirty="0"/>
              <a:t>Подшипники качения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3B8D1011-8E80-4A21-8672-0B761F9FDBFA}"/>
              </a:ext>
            </a:extLst>
          </p:cNvPr>
          <p:cNvSpPr/>
          <p:nvPr/>
        </p:nvSpPr>
        <p:spPr>
          <a:xfrm>
            <a:off x="436097" y="1997839"/>
            <a:ext cx="839841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Состоят из двух колец, тел качения (различной формы) и сепаратора (некоторые типы подшипников могут быть без сепаратора). Сепаратор отделяет тела качения (шарики) друг от друга, удерживающего на равном расстоянии и направляющего их движение 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B10E849E-C746-4ADD-9F77-FADA3E62E50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6097" y="3434376"/>
            <a:ext cx="4293197" cy="3008757"/>
          </a:xfrm>
          <a:prstGeom prst="rect">
            <a:avLst/>
          </a:prstGeom>
        </p:spPr>
      </p:pic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F5AEB501-EE1E-46AD-A78C-7342FA9FA4C6}"/>
              </a:ext>
            </a:extLst>
          </p:cNvPr>
          <p:cNvSpPr/>
          <p:nvPr/>
        </p:nvSpPr>
        <p:spPr>
          <a:xfrm>
            <a:off x="4846320" y="3445301"/>
            <a:ext cx="386158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i="1" dirty="0"/>
              <a:t>Устройство </a:t>
            </a:r>
          </a:p>
          <a:p>
            <a:pPr algn="ctr"/>
            <a:r>
              <a:rPr lang="ru-RU" i="1" dirty="0"/>
              <a:t>однорядного шарикоподшипника</a:t>
            </a:r>
            <a:r>
              <a:rPr lang="ru-RU" dirty="0"/>
              <a:t>:</a:t>
            </a:r>
          </a:p>
          <a:p>
            <a:pPr algn="ctr"/>
            <a:endParaRPr lang="ru-RU" dirty="0"/>
          </a:p>
          <a:p>
            <a:r>
              <a:rPr lang="ru-RU" dirty="0"/>
              <a:t>1) внешнее кольцо;</a:t>
            </a:r>
          </a:p>
          <a:p>
            <a:r>
              <a:rPr lang="ru-RU" dirty="0"/>
              <a:t>2) шарик (тело качения);</a:t>
            </a:r>
          </a:p>
          <a:p>
            <a:r>
              <a:rPr lang="ru-RU" dirty="0"/>
              <a:t>3) сепаратор;</a:t>
            </a:r>
          </a:p>
          <a:p>
            <a:r>
              <a:rPr lang="ru-RU" dirty="0"/>
              <a:t>4) дорожка качения;</a:t>
            </a:r>
          </a:p>
          <a:p>
            <a:r>
              <a:rPr lang="ru-RU" dirty="0"/>
              <a:t>5) внутреннее кольцо.</a:t>
            </a:r>
          </a:p>
        </p:txBody>
      </p:sp>
    </p:spTree>
    <p:extLst>
      <p:ext uri="{BB962C8B-B14F-4D97-AF65-F5344CB8AC3E}">
        <p14:creationId xmlns:p14="http://schemas.microsoft.com/office/powerpoint/2010/main" val="202358679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D22C6BE-0589-4CFA-AEC4-61030C4DAD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18116" y="221040"/>
            <a:ext cx="6168323" cy="1250280"/>
          </a:xfrm>
        </p:spPr>
        <p:txBody>
          <a:bodyPr/>
          <a:lstStyle/>
          <a:p>
            <a:pPr algn="ctr"/>
            <a:r>
              <a:rPr lang="ru-RU" b="1" spc="-1" dirty="0">
                <a:solidFill>
                  <a:srgbClr val="C00000"/>
                </a:solidFill>
                <a:latin typeface="Calibri"/>
              </a:rPr>
              <a:t>Типы подшипников</a:t>
            </a:r>
            <a:endParaRPr lang="ru-RU" dirty="0"/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7974E550-201D-4C8A-8192-A265D8F4B2F3}"/>
              </a:ext>
            </a:extLst>
          </p:cNvPr>
          <p:cNvSpPr/>
          <p:nvPr/>
        </p:nvSpPr>
        <p:spPr>
          <a:xfrm>
            <a:off x="436098" y="1549914"/>
            <a:ext cx="264412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i="1" dirty="0"/>
              <a:t>Подшипники качения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3B8D1011-8E80-4A21-8672-0B761F9FDBFA}"/>
              </a:ext>
            </a:extLst>
          </p:cNvPr>
          <p:cNvSpPr/>
          <p:nvPr/>
        </p:nvSpPr>
        <p:spPr>
          <a:xfrm>
            <a:off x="436097" y="1997839"/>
            <a:ext cx="839841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Подшипники качения различают по многим признакам. Мы рассмотрим различия по виду тел качения: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962B8D52-DE1C-481D-886A-901D88760CD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610" y="3240138"/>
            <a:ext cx="2641610" cy="2320582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46D7D1B2-AC9E-4A64-82DB-035F1FB9B74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24801" y="2872196"/>
            <a:ext cx="4049180" cy="2688524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1DCA428C-6D69-423F-89E7-B6BBBCF7A2E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86756" y="3429000"/>
            <a:ext cx="1095238" cy="9714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895087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D22C6BE-0589-4CFA-AEC4-61030C4DAD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18116" y="221040"/>
            <a:ext cx="6168323" cy="1250280"/>
          </a:xfrm>
        </p:spPr>
        <p:txBody>
          <a:bodyPr/>
          <a:lstStyle/>
          <a:p>
            <a:pPr algn="ctr"/>
            <a:r>
              <a:rPr lang="ru-RU" b="1" spc="-1" dirty="0">
                <a:solidFill>
                  <a:srgbClr val="C00000"/>
                </a:solidFill>
                <a:latin typeface="Calibri"/>
              </a:rPr>
              <a:t>Типы подшипников</a:t>
            </a:r>
            <a:endParaRPr lang="ru-RU" dirty="0"/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7974E550-201D-4C8A-8192-A265D8F4B2F3}"/>
              </a:ext>
            </a:extLst>
          </p:cNvPr>
          <p:cNvSpPr/>
          <p:nvPr/>
        </p:nvSpPr>
        <p:spPr>
          <a:xfrm>
            <a:off x="436098" y="1549914"/>
            <a:ext cx="264412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i="1" dirty="0"/>
              <a:t>Подшипники качения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AE0FA232-CD0C-4F4E-A4C0-3ECE1928B06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748" y="2033432"/>
            <a:ext cx="2403256" cy="2100858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ED874741-D73B-4832-9B9D-37C5194CC64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6098" y="4373311"/>
            <a:ext cx="2543906" cy="2143641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9BABAF61-64DF-4ED9-984D-2D26C841A20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22816" y="1891930"/>
            <a:ext cx="2953566" cy="2303311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8B9A0B89-7CD9-4987-8277-E66E8BB638A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72000" y="4373311"/>
            <a:ext cx="3848222" cy="2143641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A543C338-3C19-4CA5-A188-D3BE737C500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03552" y="2541419"/>
            <a:ext cx="1219048" cy="1161905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6942CCC3-9A7C-4B98-B724-7B701E7DB59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33214" y="4864178"/>
            <a:ext cx="1219048" cy="1161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307578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D22C6BE-0589-4CFA-AEC4-61030C4DAD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18116" y="221040"/>
            <a:ext cx="6168323" cy="1250280"/>
          </a:xfrm>
        </p:spPr>
        <p:txBody>
          <a:bodyPr/>
          <a:lstStyle/>
          <a:p>
            <a:pPr algn="ctr"/>
            <a:r>
              <a:rPr lang="ru-RU" b="1" spc="-1" dirty="0">
                <a:solidFill>
                  <a:srgbClr val="C00000"/>
                </a:solidFill>
                <a:latin typeface="Calibri"/>
              </a:rPr>
              <a:t>Типы подшипников</a:t>
            </a:r>
            <a:endParaRPr lang="ru-RU" dirty="0"/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7974E550-201D-4C8A-8192-A265D8F4B2F3}"/>
              </a:ext>
            </a:extLst>
          </p:cNvPr>
          <p:cNvSpPr/>
          <p:nvPr/>
        </p:nvSpPr>
        <p:spPr>
          <a:xfrm>
            <a:off x="436098" y="1549914"/>
            <a:ext cx="310854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i="1" dirty="0"/>
              <a:t>Подшипники скольжения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BEA60BAE-B83D-4CFD-A084-F786163EBD5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4934" y="3770511"/>
            <a:ext cx="3537237" cy="2593034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B84C2445-B709-4A1B-904A-A755DC95DF7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51831" y="3385053"/>
            <a:ext cx="3576245" cy="2919862"/>
          </a:xfrm>
          <a:prstGeom prst="rect">
            <a:avLst/>
          </a:prstGeom>
        </p:spPr>
      </p:pic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F7907A26-F40A-45FD-92CA-B7F141863D6C}"/>
              </a:ext>
            </a:extLst>
          </p:cNvPr>
          <p:cNvSpPr/>
          <p:nvPr/>
        </p:nvSpPr>
        <p:spPr>
          <a:xfrm>
            <a:off x="654935" y="1990957"/>
            <a:ext cx="7834129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i="1" dirty="0"/>
              <a:t>Конструкция:</a:t>
            </a:r>
          </a:p>
          <a:p>
            <a:r>
              <a:rPr lang="ru-RU" dirty="0"/>
              <a:t>1) система отверстий;</a:t>
            </a:r>
          </a:p>
          <a:p>
            <a:r>
              <a:rPr lang="ru-RU" dirty="0"/>
              <a:t>2) вкладыш антифрикционный;</a:t>
            </a:r>
          </a:p>
          <a:p>
            <a:r>
              <a:rPr lang="ru-RU" dirty="0"/>
              <a:t>3) корпусная деталь; </a:t>
            </a:r>
          </a:p>
          <a:p>
            <a:r>
              <a:rPr lang="ru-RU" dirty="0"/>
              <a:t>4) распределяющие канавки в зазор подается смазка;</a:t>
            </a:r>
          </a:p>
          <a:p>
            <a:r>
              <a:rPr lang="ru-RU" dirty="0"/>
              <a:t>5) шейка вала. </a:t>
            </a:r>
          </a:p>
        </p:txBody>
      </p:sp>
    </p:spTree>
    <p:extLst>
      <p:ext uri="{BB962C8B-B14F-4D97-AF65-F5344CB8AC3E}">
        <p14:creationId xmlns:p14="http://schemas.microsoft.com/office/powerpoint/2010/main" val="17886939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2F5897"/>
      </a:dk2>
      <a:lt2>
        <a:srgbClr val="E4E9EF"/>
      </a:lt2>
      <a:accent1>
        <a:srgbClr val="6076B4"/>
      </a:accent1>
      <a:accent2>
        <a:srgbClr val="9C5252"/>
      </a:accent2>
      <a:accent3>
        <a:srgbClr val="E68422"/>
      </a:accent3>
      <a:accent4>
        <a:srgbClr val="846648"/>
      </a:accent4>
      <a:accent5>
        <a:srgbClr val="63891F"/>
      </a:accent5>
      <a:accent6>
        <a:srgbClr val="758085"/>
      </a:accent6>
      <a:hlink>
        <a:srgbClr val="3399FF"/>
      </a:hlink>
      <a:folHlink>
        <a:srgbClr val="B2B2B2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2F5897"/>
      </a:dk2>
      <a:lt2>
        <a:srgbClr val="E4E9EF"/>
      </a:lt2>
      <a:accent1>
        <a:srgbClr val="6076B4"/>
      </a:accent1>
      <a:accent2>
        <a:srgbClr val="9C5252"/>
      </a:accent2>
      <a:accent3>
        <a:srgbClr val="E68422"/>
      </a:accent3>
      <a:accent4>
        <a:srgbClr val="846648"/>
      </a:accent4>
      <a:accent5>
        <a:srgbClr val="63891F"/>
      </a:accent5>
      <a:accent6>
        <a:srgbClr val="758085"/>
      </a:accent6>
      <a:hlink>
        <a:srgbClr val="3399FF"/>
      </a:hlink>
      <a:folHlink>
        <a:srgbClr val="B2B2B2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Executive</Template>
  <TotalTime>1533</TotalTime>
  <Words>386</Words>
  <Application>Microsoft Office PowerPoint</Application>
  <PresentationFormat>Экран (4:3)</PresentationFormat>
  <Paragraphs>55</Paragraphs>
  <Slides>13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21" baseType="lpstr">
      <vt:lpstr>Arial</vt:lpstr>
      <vt:lpstr>Bookman Old Style</vt:lpstr>
      <vt:lpstr>Calibri</vt:lpstr>
      <vt:lpstr>Symbol</vt:lpstr>
      <vt:lpstr>Times New Roman</vt:lpstr>
      <vt:lpstr>Wingdings</vt:lpstr>
      <vt:lpstr>XO Oriel</vt:lpstr>
      <vt:lpstr>Office Theme</vt:lpstr>
      <vt:lpstr>Презентация PowerPoint</vt:lpstr>
      <vt:lpstr>Презентация PowerPoint</vt:lpstr>
      <vt:lpstr>Презентация PowerPoint</vt:lpstr>
      <vt:lpstr>Что такое вал?</vt:lpstr>
      <vt:lpstr>Что такое вал?</vt:lpstr>
      <vt:lpstr>Типы подшипников</vt:lpstr>
      <vt:lpstr>Типы подшипников</vt:lpstr>
      <vt:lpstr>Типы подшипников</vt:lpstr>
      <vt:lpstr>Типы подшипников</vt:lpstr>
      <vt:lpstr>Типы подшипников</vt:lpstr>
      <vt:lpstr>Типы подшипников</vt:lpstr>
      <vt:lpstr>Подшипники в автомобиле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МАТЕРИАЛОВЕДЕНИЕ</dc:title>
  <dc:subject/>
  <dc:creator/>
  <dc:description/>
  <cp:lastModifiedBy>Admin</cp:lastModifiedBy>
  <cp:revision>165</cp:revision>
  <dcterms:modified xsi:type="dcterms:W3CDTF">2022-11-18T09:50:58Z</dcterms:modified>
  <dc:language>ru-RU</dc:languag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ppVersion">
    <vt:lpwstr>15.0000</vt:lpwstr>
  </property>
  <property fmtid="{D5CDD505-2E9C-101B-9397-08002B2CF9AE}" pid="3" name="HiddenSlides">
    <vt:i4>0</vt:i4>
  </property>
  <property fmtid="{D5CDD505-2E9C-101B-9397-08002B2CF9AE}" pid="4" name="HyperlinksChanged">
    <vt:bool>false</vt:bool>
  </property>
  <property fmtid="{D5CDD505-2E9C-101B-9397-08002B2CF9AE}" pid="5" name="LinksUpToDate">
    <vt:bool>false</vt:bool>
  </property>
  <property fmtid="{D5CDD505-2E9C-101B-9397-08002B2CF9AE}" pid="6" name="MMClips">
    <vt:i4>0</vt:i4>
  </property>
  <property fmtid="{D5CDD505-2E9C-101B-9397-08002B2CF9AE}" pid="7" name="Notes">
    <vt:i4>1</vt:i4>
  </property>
  <property fmtid="{D5CDD505-2E9C-101B-9397-08002B2CF9AE}" pid="8" name="PresentationFormat">
    <vt:lpwstr>Экран (4:3)</vt:lpwstr>
  </property>
  <property fmtid="{D5CDD505-2E9C-101B-9397-08002B2CF9AE}" pid="9" name="ScaleCrop">
    <vt:bool>false</vt:bool>
  </property>
  <property fmtid="{D5CDD505-2E9C-101B-9397-08002B2CF9AE}" pid="10" name="ShareDoc">
    <vt:bool>false</vt:bool>
  </property>
  <property fmtid="{D5CDD505-2E9C-101B-9397-08002B2CF9AE}" pid="11" name="Slides">
    <vt:i4>53</vt:i4>
  </property>
</Properties>
</file>