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95" r:id="rId1"/>
  </p:sldMasterIdLst>
  <p:sldIdLst>
    <p:sldId id="305" r:id="rId2"/>
    <p:sldId id="306" r:id="rId3"/>
    <p:sldId id="307" r:id="rId4"/>
    <p:sldId id="303" r:id="rId5"/>
    <p:sldId id="321" r:id="rId6"/>
    <p:sldId id="308" r:id="rId7"/>
    <p:sldId id="301" r:id="rId8"/>
    <p:sldId id="309" r:id="rId9"/>
    <p:sldId id="310" r:id="rId10"/>
    <p:sldId id="311" r:id="rId11"/>
    <p:sldId id="312" r:id="rId12"/>
    <p:sldId id="313" r:id="rId13"/>
    <p:sldId id="314" r:id="rId14"/>
    <p:sldId id="302" r:id="rId15"/>
    <p:sldId id="315" r:id="rId16"/>
    <p:sldId id="316" r:id="rId17"/>
    <p:sldId id="317" r:id="rId18"/>
    <p:sldId id="318" r:id="rId19"/>
    <p:sldId id="319" r:id="rId20"/>
    <p:sldId id="32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544" autoAdjust="0"/>
    <p:restoredTop sz="94660"/>
  </p:normalViewPr>
  <p:slideViewPr>
    <p:cSldViewPr>
      <p:cViewPr varScale="1">
        <p:scale>
          <a:sx n="83" d="100"/>
          <a:sy n="83" d="100"/>
        </p:scale>
        <p:origin x="-1382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BC1C347-FD38-45D9-8888-3024425FBA03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5496B9E-185D-49D7-A6AF-45B692B2E3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1C347-FD38-45D9-8888-3024425FBA03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96B9E-185D-49D7-A6AF-45B692B2E3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1C347-FD38-45D9-8888-3024425FBA03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96B9E-185D-49D7-A6AF-45B692B2E3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1C347-FD38-45D9-8888-3024425FBA03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96B9E-185D-49D7-A6AF-45B692B2E3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1C347-FD38-45D9-8888-3024425FBA03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96B9E-185D-49D7-A6AF-45B692B2E3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1C347-FD38-45D9-8888-3024425FBA03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96B9E-185D-49D7-A6AF-45B692B2E3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1C347-FD38-45D9-8888-3024425FBA03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96B9E-185D-49D7-A6AF-45B692B2E3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1C347-FD38-45D9-8888-3024425FBA03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96B9E-185D-49D7-A6AF-45B692B2E3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1C347-FD38-45D9-8888-3024425FBA03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96B9E-185D-49D7-A6AF-45B692B2E3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DBC1C347-FD38-45D9-8888-3024425FBA03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96B9E-185D-49D7-A6AF-45B692B2E3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BC1C347-FD38-45D9-8888-3024425FBA03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5496B9E-185D-49D7-A6AF-45B692B2E3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wave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BC1C347-FD38-45D9-8888-3024425FBA03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5496B9E-185D-49D7-A6AF-45B692B2E3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052736"/>
            <a:ext cx="79208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Математика</a:t>
            </a:r>
            <a:endParaRPr lang="ru-RU" sz="8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51520" y="3156076"/>
            <a:ext cx="889248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 урока: 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Слагаемые. Сумма.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380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27584" y="2996952"/>
            <a:ext cx="7859216" cy="301033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20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78298"/>
          </a:xfrm>
        </p:spPr>
        <p:txBody>
          <a:bodyPr>
            <a:noAutofit/>
          </a:bodyPr>
          <a:lstStyle/>
          <a:p>
            <a:pPr algn="ctr"/>
            <a:r>
              <a:rPr lang="ru-RU" sz="15000" dirty="0" smtClean="0">
                <a:solidFill>
                  <a:srgbClr val="002060"/>
                </a:solidFill>
                <a:latin typeface="Bahnschrift Light" pitchFamily="34" charset="0"/>
              </a:rPr>
              <a:t>3+2=5</a:t>
            </a:r>
            <a:endParaRPr lang="ru-RU" sz="15000" dirty="0">
              <a:solidFill>
                <a:srgbClr val="002060"/>
              </a:solidFill>
              <a:latin typeface="Bahnschrift Ligh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188640"/>
            <a:ext cx="2473470" cy="208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260648"/>
            <a:ext cx="2473470" cy="208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2348880"/>
            <a:ext cx="1757388" cy="1776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2420888"/>
            <a:ext cx="1757388" cy="1776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348880"/>
            <a:ext cx="1757388" cy="1776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79512" y="4293096"/>
            <a:ext cx="87849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складывать в корзину – слагать - соединять </a:t>
            </a:r>
            <a:endParaRPr lang="ru-RU" sz="3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59632" y="4797152"/>
            <a:ext cx="691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 + 3</a:t>
            </a:r>
            <a:endParaRPr lang="ru-RU" sz="5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79912" y="5661249"/>
            <a:ext cx="7200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latin typeface="Arial" pitchFamily="34" charset="0"/>
                <a:cs typeface="Arial" pitchFamily="34" charset="0"/>
              </a:rPr>
              <a:t>?</a:t>
            </a:r>
            <a:endParaRPr lang="ru-RU" sz="6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76056" y="5661248"/>
            <a:ext cx="7200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latin typeface="Arial" pitchFamily="34" charset="0"/>
                <a:cs typeface="Arial" pitchFamily="34" charset="0"/>
              </a:rPr>
              <a:t>?</a:t>
            </a:r>
            <a:endParaRPr lang="ru-RU" sz="6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9" y="188640"/>
            <a:ext cx="2803836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9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   +    3</a:t>
            </a:r>
            <a:r>
              <a:rPr lang="ru-RU" sz="9600" b="1" dirty="0" smtClean="0">
                <a:solidFill>
                  <a:srgbClr val="002060"/>
                </a:solidFill>
                <a:latin typeface="Bahnschrift" panose="020B0502040204020203" pitchFamily="34" charset="0"/>
              </a:rPr>
              <a:t> </a:t>
            </a:r>
            <a:r>
              <a:rPr lang="ru-RU" sz="9600" dirty="0" smtClean="0">
                <a:latin typeface="Bahnschrift" panose="020B0502040204020203" pitchFamily="34" charset="0"/>
              </a:rPr>
              <a:t/>
            </a:r>
            <a:br>
              <a:rPr lang="ru-RU" sz="9600" dirty="0" smtClean="0">
                <a:latin typeface="Bahnschrift" panose="020B0502040204020203" pitchFamily="34" charset="0"/>
              </a:rPr>
            </a:br>
            <a:r>
              <a:rPr lang="ru-RU" sz="5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слагаемое    </a:t>
            </a:r>
            <a:r>
              <a:rPr lang="ru-RU" sz="5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слагаемое</a:t>
            </a:r>
            <a:r>
              <a:rPr lang="ru-RU" sz="5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5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44016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C00000"/>
                </a:solidFill>
              </a:rPr>
              <a:t>Слагать – слагаемое !</a:t>
            </a:r>
            <a:endParaRPr lang="ru-RU" sz="5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933056"/>
            <a:ext cx="8229600" cy="25202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     +     3     =     5</a:t>
            </a:r>
            <a:r>
              <a:rPr lang="ru-RU" sz="2800" dirty="0" smtClean="0">
                <a:solidFill>
                  <a:srgbClr val="0070C0"/>
                </a:solidFill>
                <a:latin typeface="Bahnschrift" panose="020B0502040204020203" pitchFamily="34" charset="0"/>
              </a:rPr>
              <a:t/>
            </a:r>
            <a:br>
              <a:rPr lang="ru-RU" sz="2800" dirty="0" smtClean="0">
                <a:solidFill>
                  <a:srgbClr val="0070C0"/>
                </a:solidFill>
                <a:latin typeface="Bahnschrift" panose="020B0502040204020203" pitchFamily="34" charset="0"/>
              </a:rPr>
            </a:br>
            <a:r>
              <a:rPr lang="ru-RU" sz="4800" dirty="0" smtClean="0">
                <a:latin typeface="Arial" pitchFamily="34" charset="0"/>
                <a:cs typeface="Arial" pitchFamily="34" charset="0"/>
              </a:rPr>
              <a:t>       </a:t>
            </a:r>
          </a:p>
          <a:p>
            <a:pPr algn="ctr">
              <a:buNone/>
            </a:pPr>
            <a:r>
              <a:rPr lang="ru-RU" sz="4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сумма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>              </a:t>
            </a:r>
            <a:r>
              <a:rPr lang="ru-RU" sz="4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сумма</a:t>
            </a:r>
            <a:endParaRPr lang="ru-RU" sz="4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04664"/>
            <a:ext cx="3212976" cy="32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260648"/>
            <a:ext cx="2393188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Дуга 4"/>
          <p:cNvSpPr/>
          <p:nvPr/>
        </p:nvSpPr>
        <p:spPr>
          <a:xfrm rot="10800000">
            <a:off x="1475655" y="4869160"/>
            <a:ext cx="3384377" cy="504056"/>
          </a:xfrm>
          <a:prstGeom prst="arc">
            <a:avLst>
              <a:gd name="adj1" fmla="val 10820036"/>
              <a:gd name="adj2" fmla="val 21395146"/>
            </a:avLst>
          </a:prstGeom>
          <a:ln w="571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Дуга 5"/>
          <p:cNvSpPr/>
          <p:nvPr/>
        </p:nvSpPr>
        <p:spPr>
          <a:xfrm rot="10800000">
            <a:off x="6660232" y="4869160"/>
            <a:ext cx="1368152" cy="432048"/>
          </a:xfrm>
          <a:prstGeom prst="arc">
            <a:avLst>
              <a:gd name="adj1" fmla="val 10820034"/>
              <a:gd name="adj2" fmla="val 21395146"/>
            </a:avLst>
          </a:prstGeom>
          <a:ln w="571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61066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9600" dirty="0" smtClean="0">
                <a:latin typeface="Bahnschrift" panose="020B0502040204020203" pitchFamily="34" charset="0"/>
              </a:rPr>
              <a:t> </a:t>
            </a:r>
            <a:r>
              <a:rPr lang="ru-RU" sz="9600" dirty="0" smtClean="0">
                <a:solidFill>
                  <a:srgbClr val="002060"/>
                </a:solidFill>
                <a:latin typeface="Bahnschrift" panose="020B0502040204020203" pitchFamily="34" charset="0"/>
              </a:rPr>
              <a:t>2     +     3    =    5</a:t>
            </a:r>
            <a:r>
              <a:rPr lang="ru-RU" sz="96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/>
            </a:r>
            <a:br>
              <a:rPr lang="ru-RU" sz="9600" dirty="0" smtClean="0">
                <a:solidFill>
                  <a:schemeClr val="tx1"/>
                </a:solidFill>
                <a:latin typeface="Bahnschrift" panose="020B0502040204020203" pitchFamily="34" charset="0"/>
              </a:rPr>
            </a:br>
            <a:r>
              <a:rPr lang="ru-RU" dirty="0" smtClean="0">
                <a:solidFill>
                  <a:srgbClr val="C00000"/>
                </a:solidFill>
              </a:rPr>
              <a:t>слагаемое    </a:t>
            </a:r>
            <a:r>
              <a:rPr lang="ru-RU" dirty="0" err="1" smtClean="0">
                <a:solidFill>
                  <a:srgbClr val="C00000"/>
                </a:solidFill>
              </a:rPr>
              <a:t>слагаемое</a:t>
            </a:r>
            <a:r>
              <a:rPr lang="ru-RU" dirty="0" smtClean="0">
                <a:solidFill>
                  <a:srgbClr val="C00000"/>
                </a:solidFill>
              </a:rPr>
              <a:t>          сумма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         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sz="8800" dirty="0" smtClean="0">
                <a:solidFill>
                  <a:srgbClr val="0070C0"/>
                </a:solidFill>
                <a:latin typeface="Bahnschrift" panose="020B0502040204020203" pitchFamily="34" charset="0"/>
              </a:rPr>
              <a:t>2     </a:t>
            </a:r>
            <a:r>
              <a:rPr lang="ru-RU" sz="8800" dirty="0">
                <a:solidFill>
                  <a:srgbClr val="0070C0"/>
                </a:solidFill>
                <a:latin typeface="Bahnschrift" panose="020B0502040204020203" pitchFamily="34" charset="0"/>
              </a:rPr>
              <a:t>+     </a:t>
            </a:r>
            <a:r>
              <a:rPr lang="ru-RU" sz="8800" dirty="0" smtClean="0">
                <a:solidFill>
                  <a:srgbClr val="0070C0"/>
                </a:solidFill>
                <a:latin typeface="Bahnschrift" panose="020B0502040204020203" pitchFamily="34" charset="0"/>
              </a:rPr>
              <a:t>3</a:t>
            </a:r>
            <a:r>
              <a:rPr lang="ru-RU" sz="88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           </a:t>
            </a:r>
            <a:br>
              <a:rPr lang="ru-RU" sz="8800" dirty="0" smtClean="0">
                <a:solidFill>
                  <a:schemeClr val="tx1"/>
                </a:solidFill>
                <a:latin typeface="Bahnschrift" panose="020B0502040204020203" pitchFamily="34" charset="0"/>
              </a:rPr>
            </a:br>
            <a:r>
              <a:rPr lang="ru-RU" sz="6000" dirty="0" smtClean="0">
                <a:solidFill>
                  <a:srgbClr val="002060"/>
                </a:solidFill>
                <a:latin typeface="Bahnschrift" panose="020B0502040204020203" pitchFamily="34" charset="0"/>
              </a:rPr>
              <a:t>сумма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195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0"/>
            <a:ext cx="5112568" cy="1052736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Физкульминутка</a:t>
            </a:r>
            <a:endParaRPr lang="ru-RU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260648"/>
            <a:ext cx="1575573" cy="1496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011656"/>
            <a:ext cx="3978269" cy="4657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5554960" cy="2146250"/>
          </a:xfrm>
        </p:spPr>
        <p:txBody>
          <a:bodyPr>
            <a:normAutofit/>
          </a:bodyPr>
          <a:lstStyle/>
          <a:p>
            <a:pPr lvl="0"/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Работа с учебником.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С. 86 №1.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1050956"/>
            <a:ext cx="4670673" cy="5468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1481328"/>
            <a:ext cx="4032448" cy="4525963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Найти сумму 7 и 2.</a:t>
            </a:r>
          </a:p>
          <a:p>
            <a:pPr marL="0" indent="0">
              <a:spcBef>
                <a:spcPts val="0"/>
              </a:spcBef>
              <a:buFontTx/>
              <a:buChar char="-"/>
            </a:pPr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Первое слагаемое 4, второе 3. Найти сумму.</a:t>
            </a:r>
          </a:p>
          <a:p>
            <a:pPr marL="0" indent="0">
              <a:spcBef>
                <a:spcPts val="0"/>
              </a:spcBef>
              <a:buFontTx/>
              <a:buChar char="-"/>
            </a:pPr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Даны числа 4 и 5.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Запишите две суммы с этими числами.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Запишите  под  диктовку</a:t>
            </a:r>
            <a:endParaRPr lang="ru-RU" sz="4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095376"/>
            <a:ext cx="4437509" cy="5581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1481328"/>
            <a:ext cx="4320480" cy="4525963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Медведь заготовил на зиму 6 больших бочек с мёдом и 2 маленьких. Сколько всего бочек с мёдом заготовил на зиму Медведь?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Решить задачу</a:t>
            </a:r>
            <a:endParaRPr lang="ru-RU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510290"/>
            <a:ext cx="4169271" cy="6091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Подведем сейчас итог,</a:t>
            </a:r>
            <a:b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Чему нас научил урок.</a:t>
            </a:r>
            <a:b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Если вы со мной согласны,</a:t>
            </a:r>
            <a:b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То в ладоши хлопайте,</a:t>
            </a:r>
            <a:b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Ну, а если не согласны,</a:t>
            </a:r>
            <a:b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руку поднимайте.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endParaRPr lang="ru-RU" sz="32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3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Это неравенство </a:t>
            </a:r>
            <a:r>
              <a:rPr lang="ru-RU" sz="43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2&lt; 4</a:t>
            </a:r>
            <a:endParaRPr lang="ru-RU" sz="43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3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Это сумма </a:t>
            </a:r>
            <a:r>
              <a:rPr lang="ru-RU" sz="43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3 - 1</a:t>
            </a:r>
            <a:endParaRPr lang="ru-RU" sz="43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3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Это сумма </a:t>
            </a:r>
            <a:r>
              <a:rPr lang="ru-RU" sz="43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7+3</a:t>
            </a:r>
            <a:endParaRPr lang="ru-RU" sz="43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3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Первое слагаемое </a:t>
            </a:r>
            <a:r>
              <a:rPr lang="ru-RU" sz="43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43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3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Второе слагаемое </a:t>
            </a:r>
            <a:r>
              <a:rPr lang="ru-RU" sz="43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43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3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Второе слагаемое </a:t>
            </a:r>
            <a:r>
              <a:rPr lang="ru-RU" sz="43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43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3429000"/>
            <a:ext cx="2232248" cy="211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1052736"/>
            <a:ext cx="741682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 Е Л Е Г Р А М М А</a:t>
            </a:r>
          </a:p>
          <a:p>
            <a:pPr algn="ctr"/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нашей сказке нет порядка. Помогите нам, ребята.</a:t>
            </a:r>
            <a:endParaRPr lang="ru-RU" sz="4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687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www.idris-jo.com/wp-content/uploads/2018/08/240_F_157511335_J3Dzy3faTSl3Xod8QxE0bKIUb35ZZnR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317" y="1052736"/>
            <a:ext cx="8528147" cy="324036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9512" y="5517232"/>
            <a:ext cx="88027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Молодцы, ребята! Спасибо за урок!</a:t>
            </a:r>
            <a:endParaRPr lang="ru-RU" sz="3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60848"/>
            <a:ext cx="7704856" cy="22322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31744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107504" y="2708920"/>
            <a:ext cx="977956" cy="1251431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normAutofit lnSpcReduction="10000"/>
          </a:bodyPr>
          <a:lstStyle/>
          <a:p>
            <a:pPr marL="109728" indent="0" algn="ctr">
              <a:buNone/>
            </a:pPr>
            <a:r>
              <a:rPr lang="ru-RU" sz="5400" dirty="0" smtClean="0">
                <a:latin typeface="Bahnschrift" panose="020B0502040204020203" pitchFamily="34" charset="0"/>
              </a:rPr>
              <a:t>1</a:t>
            </a:r>
            <a:endParaRPr lang="ru-RU" sz="5400" dirty="0">
              <a:latin typeface="Bahnschrift" panose="020B0502040204020203" pitchFamily="34" charset="0"/>
            </a:endParaRPr>
          </a:p>
        </p:txBody>
      </p:sp>
      <p:sp>
        <p:nvSpPr>
          <p:cNvPr id="13" name="Объект 8"/>
          <p:cNvSpPr txBox="1">
            <a:spLocks/>
          </p:cNvSpPr>
          <p:nvPr/>
        </p:nvSpPr>
        <p:spPr>
          <a:xfrm>
            <a:off x="1269261" y="2692804"/>
            <a:ext cx="917341" cy="1251431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ru-RU" sz="5400" dirty="0" smtClean="0">
                <a:latin typeface="Bahnschrift" panose="020B0502040204020203" pitchFamily="34" charset="0"/>
              </a:rPr>
              <a:t>2</a:t>
            </a:r>
            <a:endParaRPr lang="ru-RU" sz="5400" dirty="0">
              <a:latin typeface="Bahnschrift" panose="020B0502040204020203" pitchFamily="34" charset="0"/>
            </a:endParaRPr>
          </a:p>
        </p:txBody>
      </p:sp>
      <p:sp>
        <p:nvSpPr>
          <p:cNvPr id="14" name="Объект 8"/>
          <p:cNvSpPr txBox="1">
            <a:spLocks/>
          </p:cNvSpPr>
          <p:nvPr/>
        </p:nvSpPr>
        <p:spPr>
          <a:xfrm>
            <a:off x="2365147" y="2708920"/>
            <a:ext cx="1029476" cy="1251431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ru-RU" sz="5400" dirty="0" smtClean="0">
                <a:latin typeface="Bahnschrift" panose="020B0502040204020203" pitchFamily="34" charset="0"/>
              </a:rPr>
              <a:t>3</a:t>
            </a:r>
            <a:endParaRPr lang="ru-RU" sz="5400" dirty="0">
              <a:latin typeface="Bahnschrift" panose="020B0502040204020203" pitchFamily="34" charset="0"/>
            </a:endParaRPr>
          </a:p>
        </p:txBody>
      </p:sp>
      <p:sp>
        <p:nvSpPr>
          <p:cNvPr id="15" name="Объект 8"/>
          <p:cNvSpPr txBox="1">
            <a:spLocks/>
          </p:cNvSpPr>
          <p:nvPr/>
        </p:nvSpPr>
        <p:spPr>
          <a:xfrm>
            <a:off x="4750546" y="2708920"/>
            <a:ext cx="940205" cy="1251431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ru-RU" sz="5400" dirty="0" smtClean="0">
                <a:latin typeface="Bahnschrift" panose="020B0502040204020203" pitchFamily="34" charset="0"/>
              </a:rPr>
              <a:t>5</a:t>
            </a:r>
            <a:endParaRPr lang="ru-RU" sz="5400" dirty="0">
              <a:latin typeface="Bahnschrift" panose="020B0502040204020203" pitchFamily="34" charset="0"/>
            </a:endParaRPr>
          </a:p>
        </p:txBody>
      </p:sp>
      <p:sp>
        <p:nvSpPr>
          <p:cNvPr id="16" name="Объект 8"/>
          <p:cNvSpPr txBox="1">
            <a:spLocks/>
          </p:cNvSpPr>
          <p:nvPr/>
        </p:nvSpPr>
        <p:spPr>
          <a:xfrm>
            <a:off x="5869297" y="2692804"/>
            <a:ext cx="934951" cy="1267547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ru-RU" sz="5400" dirty="0" smtClean="0">
                <a:latin typeface="Bahnschrift" panose="020B0502040204020203" pitchFamily="34" charset="0"/>
              </a:rPr>
              <a:t>6</a:t>
            </a:r>
            <a:endParaRPr lang="ru-RU" sz="5400" dirty="0">
              <a:latin typeface="Bahnschrift" panose="020B0502040204020203" pitchFamily="34" charset="0"/>
            </a:endParaRPr>
          </a:p>
        </p:txBody>
      </p:sp>
      <p:sp>
        <p:nvSpPr>
          <p:cNvPr id="18" name="Объект 8"/>
          <p:cNvSpPr txBox="1">
            <a:spLocks/>
          </p:cNvSpPr>
          <p:nvPr/>
        </p:nvSpPr>
        <p:spPr>
          <a:xfrm>
            <a:off x="7996162" y="2708920"/>
            <a:ext cx="896317" cy="123531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ru-RU" sz="5400" dirty="0" smtClean="0">
                <a:latin typeface="Bahnschrift" panose="020B0502040204020203" pitchFamily="34" charset="0"/>
              </a:rPr>
              <a:t>8</a:t>
            </a:r>
            <a:endParaRPr lang="ru-RU" sz="5400" dirty="0">
              <a:latin typeface="Bahnschrift" panose="020B0502040204020203" pitchFamily="34" charset="0"/>
            </a:endParaRPr>
          </a:p>
        </p:txBody>
      </p:sp>
      <p:sp>
        <p:nvSpPr>
          <p:cNvPr id="20" name="Объект 8"/>
          <p:cNvSpPr txBox="1">
            <a:spLocks/>
          </p:cNvSpPr>
          <p:nvPr/>
        </p:nvSpPr>
        <p:spPr>
          <a:xfrm>
            <a:off x="3573168" y="2692804"/>
            <a:ext cx="993577" cy="1267547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ru-RU" sz="5400" dirty="0">
                <a:latin typeface="Bahnschrift" panose="020B0502040204020203" pitchFamily="34" charset="0"/>
              </a:rPr>
              <a:t>4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020272" y="2852936"/>
            <a:ext cx="720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Bahnschrift" panose="020B0502040204020203" pitchFamily="34" charset="0"/>
              </a:rPr>
              <a:t>7</a:t>
            </a:r>
            <a:endParaRPr lang="ru-RU" sz="5400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373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afishanew/21422/83257b9e7ea1d67cc9194dfd71f82a73/or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26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0"/>
            <a:ext cx="4675410" cy="6557541"/>
          </a:xfrm>
          <a:prstGeom prst="rect">
            <a:avLst/>
          </a:prstGeom>
          <a:noFill/>
          <a:ln>
            <a:noFill/>
          </a:ln>
          <a:effectLst>
            <a:softEdge rad="101600"/>
          </a:effectLst>
        </p:spPr>
      </p:pic>
      <p:sp>
        <p:nvSpPr>
          <p:cNvPr id="3" name="TextBox 2"/>
          <p:cNvSpPr txBox="1"/>
          <p:nvPr/>
        </p:nvSpPr>
        <p:spPr>
          <a:xfrm>
            <a:off x="6372200" y="1268760"/>
            <a:ext cx="7920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</a:rPr>
              <a:t>7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8104" y="2348881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Arial Black" panose="020B0A04020102020204" pitchFamily="34" charset="0"/>
              </a:rPr>
              <a:t>2</a:t>
            </a:r>
            <a:endParaRPr lang="ru-RU" sz="3600" b="1" dirty="0">
              <a:latin typeface="Arial Black" panose="020B0A040201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64288" y="3573017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 Black" panose="020B0A04020102020204" pitchFamily="34" charset="0"/>
              </a:rPr>
              <a:t>1</a:t>
            </a:r>
            <a:endParaRPr lang="ru-RU" sz="3600" dirty="0">
              <a:latin typeface="Arial Black" panose="020B0A040201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36096" y="4634549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 Black" panose="020B0A04020102020204" pitchFamily="34" charset="0"/>
              </a:rPr>
              <a:t>4</a:t>
            </a:r>
            <a:endParaRPr lang="ru-RU" sz="3600" dirty="0">
              <a:latin typeface="Arial Black" panose="020B0A040201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64288" y="5661248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 Black" panose="020B0A04020102020204" pitchFamily="34" charset="0"/>
              </a:rPr>
              <a:t>5</a:t>
            </a:r>
            <a:endParaRPr lang="ru-RU" sz="3600" dirty="0"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34951" y="415697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dirty="0"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40352" y="1622703"/>
            <a:ext cx="792088" cy="798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628800"/>
            <a:ext cx="3478022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3084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16632"/>
            <a:ext cx="4680520" cy="6557541"/>
          </a:xfrm>
          <a:prstGeom prst="rect">
            <a:avLst/>
          </a:prstGeom>
          <a:noFill/>
          <a:ln>
            <a:noFill/>
          </a:ln>
          <a:effectLst>
            <a:softEdge rad="101600"/>
          </a:effectLst>
        </p:spPr>
      </p:pic>
      <p:sp>
        <p:nvSpPr>
          <p:cNvPr id="3" name="TextBox 2"/>
          <p:cNvSpPr txBox="1"/>
          <p:nvPr/>
        </p:nvSpPr>
        <p:spPr>
          <a:xfrm>
            <a:off x="4283968" y="1268760"/>
            <a:ext cx="576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</a:rPr>
              <a:t>7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75856" y="2564905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Arial Black" panose="020B0A04020102020204" pitchFamily="34" charset="0"/>
              </a:rPr>
              <a:t>2</a:t>
            </a:r>
            <a:endParaRPr lang="ru-RU" sz="3600" b="1" dirty="0">
              <a:latin typeface="Arial Black" panose="020B0A040201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4048" y="3645024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 Black" panose="020B0A04020102020204" pitchFamily="34" charset="0"/>
              </a:rPr>
              <a:t>1</a:t>
            </a:r>
            <a:endParaRPr lang="ru-RU" sz="3600" dirty="0">
              <a:latin typeface="Arial Black" panose="020B0A040201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75856" y="4634549"/>
            <a:ext cx="725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 Black" panose="020B0A04020102020204" pitchFamily="34" charset="0"/>
              </a:rPr>
              <a:t>4</a:t>
            </a:r>
            <a:endParaRPr lang="ru-RU" sz="3600" dirty="0">
              <a:latin typeface="Arial Black" panose="020B0A040201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4048" y="5805264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 Black" panose="020B0A04020102020204" pitchFamily="34" charset="0"/>
              </a:rPr>
              <a:t>5</a:t>
            </a:r>
            <a:endParaRPr lang="ru-RU" sz="3600" dirty="0"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34951" y="415697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dirty="0"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40352" y="1622703"/>
            <a:ext cx="792088" cy="798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rot="10800000" flipV="1">
            <a:off x="3275855" y="3599727"/>
            <a:ext cx="7251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latin typeface="Arial Black" panose="020B0A04020102020204" pitchFamily="34" charset="0"/>
              </a:rPr>
              <a:t>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04048" y="2564905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 Black" panose="020B0A04020102020204" pitchFamily="34" charset="0"/>
              </a:rPr>
              <a:t>5</a:t>
            </a:r>
            <a:endParaRPr lang="ru-RU" sz="3600" dirty="0">
              <a:latin typeface="Arial Black" panose="020B0A040201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04048" y="4797152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 Black" panose="020B0A04020102020204" pitchFamily="34" charset="0"/>
              </a:rPr>
              <a:t>3</a:t>
            </a:r>
            <a:endParaRPr lang="ru-RU" sz="3600" dirty="0">
              <a:latin typeface="Arial Black" panose="020B0A040201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75854" y="5805264"/>
            <a:ext cx="792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 Black" panose="020B0A04020102020204" pitchFamily="34" charset="0"/>
              </a:rPr>
              <a:t>2</a:t>
            </a:r>
            <a:endParaRPr lang="ru-RU" sz="3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084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Физкульминутка</a:t>
            </a:r>
            <a:endParaRPr lang="ru-RU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628800"/>
            <a:ext cx="3478022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4968552" cy="6106690"/>
          </a:xfrm>
        </p:spPr>
        <p:txBody>
          <a:bodyPr>
            <a:noAutofit/>
          </a:bodyPr>
          <a:lstStyle/>
          <a:p>
            <a:r>
              <a:rPr lang="ru-RU" sz="3200" b="0" dirty="0" err="1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Ай-да</a:t>
            </a:r>
            <a:r>
              <a:rPr lang="ru-RU" sz="3200" b="0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, Лиса- мастерица!</a:t>
            </a:r>
            <a:br>
              <a:rPr lang="ru-RU" sz="3200" b="0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3200" b="0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Вяжет всем рукавицы.</a:t>
            </a:r>
            <a:br>
              <a:rPr lang="ru-RU" sz="3200" b="0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3200" b="0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Извязала три клубка,</a:t>
            </a:r>
            <a:br>
              <a:rPr lang="ru-RU" sz="3200" b="0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3200" b="0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Два ещё лежат пока.</a:t>
            </a:r>
            <a:br>
              <a:rPr lang="ru-RU" sz="3200" b="0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3200" b="0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У кого ответ готов:</a:t>
            </a:r>
            <a:br>
              <a:rPr lang="ru-RU" sz="3200" b="0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3200" b="0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Сколько у неё клубков?</a:t>
            </a:r>
            <a:endParaRPr lang="ru-RU" sz="3200" b="0" dirty="0"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001907"/>
            <a:ext cx="3888432" cy="5642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1470</TotalTime>
  <Words>166</Words>
  <Application>Microsoft Office PowerPoint</Application>
  <PresentationFormat>Экран (4:3)</PresentationFormat>
  <Paragraphs>60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Физкульминутка</vt:lpstr>
      <vt:lpstr>Ай-да, Лиса- мастерица! Вяжет всем рукавицы. Извязала три клубка, Два ещё лежат пока. У кого ответ готов: Сколько у неё клубков?</vt:lpstr>
      <vt:lpstr>3+2=5</vt:lpstr>
      <vt:lpstr>Слайд 11</vt:lpstr>
      <vt:lpstr>Слагать – слагаемое !</vt:lpstr>
      <vt:lpstr>Слайд 13</vt:lpstr>
      <vt:lpstr> 2     +     3    =    5 слагаемое    слагаемое          сумма             2     +     3            сумма</vt:lpstr>
      <vt:lpstr>Физкульминутка</vt:lpstr>
      <vt:lpstr>Работа с учебником.   С. 86 №1.</vt:lpstr>
      <vt:lpstr>Запишите  под  диктовку</vt:lpstr>
      <vt:lpstr>Решить задачу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 в 1 классе. Тема: Числа 0 – 10 (Обобщение и закрепление изученного)   Система «Школа 2100» Математика Т.Е.Демидовой. С.А.Козловой, А.П.Тонких                           Составил: Касьянова Т.А.                                                   учитель МОУ «Лицей №8»                      г.Салавата</dc:title>
  <dc:creator>Пользователь Windows</dc:creator>
  <cp:lastModifiedBy>hp</cp:lastModifiedBy>
  <cp:revision>130</cp:revision>
  <dcterms:created xsi:type="dcterms:W3CDTF">2012-02-06T20:47:22Z</dcterms:created>
  <dcterms:modified xsi:type="dcterms:W3CDTF">2022-11-16T14:41:28Z</dcterms:modified>
</cp:coreProperties>
</file>