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71" r:id="rId10"/>
    <p:sldId id="279" r:id="rId11"/>
    <p:sldId id="280" r:id="rId12"/>
    <p:sldId id="281" r:id="rId13"/>
    <p:sldId id="269" r:id="rId14"/>
    <p:sldId id="270" r:id="rId15"/>
    <p:sldId id="274" r:id="rId16"/>
    <p:sldId id="275" r:id="rId17"/>
    <p:sldId id="273" r:id="rId18"/>
    <p:sldId id="272" r:id="rId19"/>
    <p:sldId id="278" r:id="rId20"/>
    <p:sldId id="277" r:id="rId21"/>
    <p:sldId id="284" r:id="rId22"/>
    <p:sldId id="276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D92A7-13D7-4D2B-BD19-B6D922F6A6D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9EAA0-FCD9-4D41-8528-F14C9E989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060848"/>
            <a:ext cx="5904656" cy="17556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Родительское собрание  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в 1классе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И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тоги полугодия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2592288" cy="792088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Учитель начальных классов 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Князева Е.А.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МБОУ лицей № 73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620688"/>
            <a:ext cx="67687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600" b="1" dirty="0">
                <a:latin typeface="Monotype Corsiva" pitchFamily="66" charset="0"/>
              </a:rPr>
              <a:t>Анализ техники чтения </a:t>
            </a:r>
            <a:endParaRPr lang="ru-RU" sz="3600" b="1" dirty="0" smtClean="0">
              <a:latin typeface="Monotype Corsiva" pitchFamily="66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Темп </a:t>
            </a:r>
            <a:r>
              <a:rPr lang="ru-RU" sz="2400" dirty="0">
                <a:solidFill>
                  <a:schemeClr val="bg1"/>
                </a:solidFill>
              </a:rPr>
              <a:t>чтения (количество слов в минуту) ( не менее 25слов в минуту)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Правильность </a:t>
            </a:r>
            <a:r>
              <a:rPr lang="ru-RU" sz="2400" dirty="0">
                <a:solidFill>
                  <a:schemeClr val="bg1"/>
                </a:solidFill>
              </a:rPr>
              <a:t>(наличие ошибок). Выразительность. Большинство детей соблюдают паузы, отделяющие предложения. Осознанность прочитанного текста(ответы на вопросы по содержанию текста).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 algn="ctr"/>
            <a:r>
              <a:rPr lang="ru-RU" sz="2400" b="1" dirty="0" smtClean="0">
                <a:solidFill>
                  <a:srgbClr val="C00000"/>
                </a:solidFill>
              </a:rPr>
              <a:t>Количество прочитанных слов не является определяющим. </a:t>
            </a:r>
          </a:p>
          <a:p>
            <a:pPr marL="342900" indent="-342900" algn="ctr"/>
            <a:r>
              <a:rPr lang="ru-RU" sz="2400" dirty="0" smtClean="0">
                <a:solidFill>
                  <a:schemeClr val="bg1"/>
                </a:solidFill>
              </a:rPr>
              <a:t>Оценивание </a:t>
            </a:r>
            <a:r>
              <a:rPr lang="ru-RU" sz="2400" dirty="0">
                <a:solidFill>
                  <a:schemeClr val="bg1"/>
                </a:solidFill>
              </a:rPr>
              <a:t>в 1 классе: «справился», </a:t>
            </a:r>
            <a:r>
              <a:rPr lang="ru-RU" sz="2400" dirty="0" smtClean="0">
                <a:solidFill>
                  <a:schemeClr val="bg1"/>
                </a:solidFill>
              </a:rPr>
              <a:t>                           «</a:t>
            </a:r>
            <a:r>
              <a:rPr lang="ru-RU" sz="2400" b="1" dirty="0">
                <a:solidFill>
                  <a:schemeClr val="bg1"/>
                </a:solidFill>
              </a:rPr>
              <a:t>не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справился</a:t>
            </a:r>
            <a:r>
              <a:rPr lang="ru-RU" sz="2400" b="1" dirty="0" smtClean="0">
                <a:solidFill>
                  <a:schemeClr val="bg1"/>
                </a:solidFill>
              </a:rPr>
              <a:t>».</a:t>
            </a:r>
          </a:p>
          <a:p>
            <a:pPr marL="342900" indent="-342900" algn="ctr"/>
            <a:r>
              <a:rPr lang="ru-RU" sz="2400" b="1" dirty="0" smtClean="0"/>
              <a:t> </a:t>
            </a:r>
            <a:r>
              <a:rPr lang="ru-RU" sz="2400" b="1" dirty="0">
                <a:solidFill>
                  <a:srgbClr val="C00000"/>
                </a:solidFill>
              </a:rPr>
              <a:t>Все дети справились с техникой чтения.</a:t>
            </a:r>
            <a:endParaRPr lang="ru-RU" sz="2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916832"/>
            <a:ext cx="676875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Упражнения </a:t>
            </a: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для техники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чтения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Чтение слоговых таблиц;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чтение </a:t>
            </a:r>
            <a:r>
              <a:rPr lang="ru-RU" sz="2800" dirty="0">
                <a:solidFill>
                  <a:schemeClr val="bg1"/>
                </a:solidFill>
              </a:rPr>
              <a:t>столбиков слов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чтение вслух;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чтение </a:t>
            </a:r>
            <a:r>
              <a:rPr lang="ru-RU" sz="2800" dirty="0">
                <a:solidFill>
                  <a:schemeClr val="bg1"/>
                </a:solidFill>
              </a:rPr>
              <a:t>жужжащее;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чтение </a:t>
            </a:r>
            <a:r>
              <a:rPr lang="ru-RU" sz="2800" dirty="0">
                <a:solidFill>
                  <a:schemeClr val="bg1"/>
                </a:solidFill>
              </a:rPr>
              <a:t>в темпе скороговорки; 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980728"/>
            <a:ext cx="65527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600" b="1" dirty="0">
                <a:solidFill>
                  <a:schemeClr val="bg1"/>
                </a:solidFill>
                <a:latin typeface="Monotype Corsiva" pitchFamily="66" charset="0"/>
              </a:rPr>
              <a:t>Рекомендуемая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литература</a:t>
            </a:r>
          </a:p>
          <a:p>
            <a:pPr marL="342900" indent="-342900" algn="ct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Monotype Corsiva" pitchFamily="66" charset="0"/>
              </a:rPr>
              <a:t>для чтения в 1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классе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Сказки А.С.Пушкина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Сказки К.И.Чуковского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Стихи С.Я.Маршака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Рассказы </a:t>
            </a:r>
            <a:r>
              <a:rPr lang="ru-RU" sz="2400" dirty="0" err="1">
                <a:solidFill>
                  <a:schemeClr val="bg1"/>
                </a:solidFill>
              </a:rPr>
              <a:t>Е.Чарушина</a:t>
            </a:r>
            <a:r>
              <a:rPr lang="ru-RU" sz="2400" dirty="0">
                <a:solidFill>
                  <a:schemeClr val="bg1"/>
                </a:solidFill>
              </a:rPr>
              <a:t>, В.Бианки, М.Пришвина,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Рассказы Н.Носова«Мишкина каша»,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ru-RU" sz="2400" dirty="0" smtClean="0">
                <a:solidFill>
                  <a:schemeClr val="bg1"/>
                </a:solidFill>
              </a:rPr>
              <a:t>«</a:t>
            </a:r>
            <a:r>
              <a:rPr lang="ru-RU" sz="2400" dirty="0">
                <a:solidFill>
                  <a:schemeClr val="bg1"/>
                </a:solidFill>
              </a:rPr>
              <a:t>Живая шляпа».,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В</a:t>
            </a:r>
            <a:r>
              <a:rPr lang="ru-RU" sz="2400" dirty="0">
                <a:solidFill>
                  <a:schemeClr val="bg1"/>
                </a:solidFill>
              </a:rPr>
              <a:t>. Драгунского «Денискины рассказы»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Народные </a:t>
            </a:r>
            <a:r>
              <a:rPr lang="ru-RU" sz="2400" dirty="0">
                <a:solidFill>
                  <a:schemeClr val="bg1"/>
                </a:solidFill>
              </a:rPr>
              <a:t>сказки и сказки зарубежных авторов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604867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Monotype Corsiva" pitchFamily="66" charset="0"/>
              </a:rPr>
              <a:t>Письмо </a:t>
            </a:r>
            <a:endParaRPr lang="ru-RU" sz="32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900" b="1" dirty="0" smtClean="0">
                <a:solidFill>
                  <a:srgbClr val="C00000"/>
                </a:solidFill>
              </a:rPr>
              <a:t>Первое</a:t>
            </a:r>
            <a:r>
              <a:rPr lang="ru-RU" sz="1900" b="1" dirty="0">
                <a:solidFill>
                  <a:srgbClr val="C00000"/>
                </a:solidFill>
              </a:rPr>
              <a:t> </a:t>
            </a:r>
            <a:r>
              <a:rPr lang="ru-RU" sz="1900" b="1" dirty="0"/>
              <a:t>— </a:t>
            </a:r>
            <a:r>
              <a:rPr lang="ru-RU" sz="1900" b="1" dirty="0">
                <a:solidFill>
                  <a:schemeClr val="bg1"/>
                </a:solidFill>
              </a:rPr>
              <a:t>не рассматривайте трудности как личную трагедию, не отчаивайтесь, старайтесь не показывать своего огорчения. Ваша главная задача — помочь ребенку. Принимайте и любите его таким, какой он есть, тогда ему будет легче и в школе. </a:t>
            </a:r>
            <a:endParaRPr lang="ru-RU" sz="19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900" b="1" dirty="0" smtClean="0">
                <a:solidFill>
                  <a:srgbClr val="C00000"/>
                </a:solidFill>
              </a:rPr>
              <a:t>Второе</a:t>
            </a:r>
            <a:r>
              <a:rPr lang="ru-RU" sz="1900" b="1" dirty="0">
                <a:solidFill>
                  <a:srgbClr val="C00000"/>
                </a:solidFill>
              </a:rPr>
              <a:t> — </a:t>
            </a:r>
            <a:r>
              <a:rPr lang="ru-RU" sz="1900" b="1" dirty="0">
                <a:solidFill>
                  <a:schemeClr val="bg1"/>
                </a:solidFill>
              </a:rPr>
              <a:t>вам предстоит длительная совместная работа (одному ребенку не справиться!!!!). </a:t>
            </a:r>
            <a:endParaRPr lang="ru-RU" sz="19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900" b="1" dirty="0" smtClean="0">
                <a:solidFill>
                  <a:srgbClr val="C00000"/>
                </a:solidFill>
              </a:rPr>
              <a:t>Третье</a:t>
            </a:r>
            <a:r>
              <a:rPr lang="ru-RU" sz="1900" b="1" dirty="0">
                <a:solidFill>
                  <a:srgbClr val="C00000"/>
                </a:solidFill>
              </a:rPr>
              <a:t> — </a:t>
            </a:r>
            <a:r>
              <a:rPr lang="ru-RU" sz="1900" b="1" dirty="0">
                <a:solidFill>
                  <a:schemeClr val="bg1"/>
                </a:solidFill>
              </a:rPr>
              <a:t>ваша главная помощь: поддерживать уверенность ребенка в своих силах, постараться снять с него чувство напряжения и вины за неудачи. Если вы заняты своими делами и урываете минутку, чтобы спросить, как дела, или отругать — это не помощь, а основа для новых конфликтов.</a:t>
            </a:r>
            <a:endParaRPr lang="ru-RU" sz="1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s://fs01.urokinachalki.ru/e/00248a-023.jpg"/>
          <p:cNvPicPr>
            <a:picLocks noChangeAspect="1" noChangeArrowheads="1"/>
          </p:cNvPicPr>
          <p:nvPr/>
        </p:nvPicPr>
        <p:blipFill>
          <a:blip r:embed="rId3" cstate="print"/>
          <a:srcRect l="2344" t="3175" r="2734" b="3175"/>
          <a:stretch>
            <a:fillRect/>
          </a:stretch>
        </p:blipFill>
        <p:spPr bwMode="auto">
          <a:xfrm>
            <a:off x="1259632" y="1124744"/>
            <a:ext cx="6120680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2060848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Monotype Corsiva" pitchFamily="66" charset="0"/>
              </a:rPr>
              <a:t>Работа над проектом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:</a:t>
            </a: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«Расскажи – и я забуду, Покажи – и я запомню, Дай попробовать – и </a:t>
            </a:r>
            <a:r>
              <a:rPr lang="ru-RU" sz="2000" b="1" dirty="0" smtClean="0">
                <a:solidFill>
                  <a:schemeClr val="bg1"/>
                </a:solidFill>
              </a:rPr>
              <a:t>я пойму</a:t>
            </a:r>
            <a:r>
              <a:rPr lang="ru-RU" sz="2000" b="1" dirty="0">
                <a:solidFill>
                  <a:schemeClr val="bg1"/>
                </a:solidFill>
              </a:rPr>
              <a:t>»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r"/>
            <a:endParaRPr lang="ru-RU" sz="2000" b="1" dirty="0" smtClean="0">
              <a:solidFill>
                <a:schemeClr val="bg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(</a:t>
            </a:r>
            <a:r>
              <a:rPr lang="ru-RU" sz="2000" b="1" dirty="0">
                <a:solidFill>
                  <a:schemeClr val="bg1"/>
                </a:solidFill>
              </a:rPr>
              <a:t>Китайская пословица)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1916832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Проект – специальное задание, которое имеет цель и определённый </a:t>
            </a:r>
            <a:r>
              <a:rPr lang="ru-RU" sz="2400" b="1" dirty="0" smtClean="0">
                <a:solidFill>
                  <a:schemeClr val="bg1"/>
                </a:solidFill>
              </a:rPr>
              <a:t>исход, специально </a:t>
            </a:r>
            <a:r>
              <a:rPr lang="ru-RU" sz="2400" b="1" dirty="0">
                <a:solidFill>
                  <a:schemeClr val="bg1"/>
                </a:solidFill>
              </a:rPr>
              <a:t>организованный учителем и самостоятельно выполняемый детьми комплекс действий, завершающийся созданием творческих работ (проект – это то, что мы делаем) (А.В.Горячев)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412776"/>
            <a:ext cx="604867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Формы презентации проектов </a:t>
            </a:r>
            <a:endParaRPr lang="ru-RU" sz="32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</a:rPr>
              <a:t>демонстрация </a:t>
            </a:r>
            <a:r>
              <a:rPr lang="ru-RU" sz="2000" b="1" dirty="0" err="1">
                <a:solidFill>
                  <a:schemeClr val="bg1"/>
                </a:solidFill>
              </a:rPr>
              <a:t>медиа</a:t>
            </a:r>
            <a:r>
              <a:rPr lang="ru-RU" sz="2000" b="1" dirty="0">
                <a:solidFill>
                  <a:schemeClr val="bg1"/>
                </a:solidFill>
              </a:rPr>
              <a:t> – презентации, коллажа, макета, журнала, игрушек, стенгазеты;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</a:rPr>
              <a:t>защита </a:t>
            </a:r>
            <a:r>
              <a:rPr lang="ru-RU" sz="2000" b="1" dirty="0">
                <a:solidFill>
                  <a:schemeClr val="bg1"/>
                </a:solidFill>
              </a:rPr>
              <a:t>реферата</a:t>
            </a:r>
            <a:r>
              <a:rPr lang="ru-RU" sz="2000" b="1" dirty="0" smtClean="0">
                <a:solidFill>
                  <a:schemeClr val="bg1"/>
                </a:solidFill>
              </a:rPr>
              <a:t>;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</a:rPr>
              <a:t>праздник </a:t>
            </a:r>
            <a:r>
              <a:rPr lang="ru-RU" sz="2000" b="1" dirty="0">
                <a:solidFill>
                  <a:schemeClr val="bg1"/>
                </a:solidFill>
              </a:rPr>
              <a:t>или инсценировка;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</a:rPr>
              <a:t>демонстрация </a:t>
            </a:r>
            <a:r>
              <a:rPr lang="ru-RU" sz="2000" b="1" dirty="0">
                <a:solidFill>
                  <a:schemeClr val="bg1"/>
                </a:solidFill>
              </a:rPr>
              <a:t>учебного пособия и т.п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Защита проектов может проходить на родительском собрании, на уроке, во внеурочное время.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642918"/>
            <a:ext cx="640871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Monotype Corsiva" pitchFamily="66" charset="0"/>
              </a:rPr>
              <a:t>Роль 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родителей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Родители должны постоянно помнить, что суть метода проектов - </a:t>
            </a:r>
            <a:r>
              <a:rPr lang="ru-RU" b="1" dirty="0">
                <a:solidFill>
                  <a:srgbClr val="C00000"/>
                </a:solidFill>
              </a:rPr>
              <a:t>это формирование самостоятельности ребенка в поиске информации</a:t>
            </a:r>
            <a:r>
              <a:rPr lang="ru-RU" b="1" dirty="0"/>
              <a:t>, </a:t>
            </a:r>
            <a:r>
              <a:rPr lang="ru-RU" b="1" dirty="0">
                <a:solidFill>
                  <a:schemeClr val="bg1"/>
                </a:solidFill>
              </a:rPr>
              <a:t>обработке данных, а не в том, кто сделает проект круче и шикарнее. </a:t>
            </a:r>
            <a:r>
              <a:rPr lang="ru-RU" b="1" dirty="0">
                <a:solidFill>
                  <a:srgbClr val="C00000"/>
                </a:solidFill>
              </a:rPr>
              <a:t>Родители не должны </a:t>
            </a:r>
            <a:r>
              <a:rPr lang="ru-RU" b="1" dirty="0">
                <a:solidFill>
                  <a:schemeClr val="bg1"/>
                </a:solidFill>
              </a:rPr>
              <a:t>брать</a:t>
            </a:r>
            <a:r>
              <a:rPr lang="ru-RU" b="1" dirty="0"/>
              <a:t> </a:t>
            </a:r>
            <a:r>
              <a:rPr lang="ru-RU" b="1" dirty="0">
                <a:solidFill>
                  <a:schemeClr val="bg1"/>
                </a:solidFill>
              </a:rPr>
              <a:t>на себя большей части работы над проектом, иначе губится сама идея метода проектов. А вот </a:t>
            </a:r>
            <a:r>
              <a:rPr lang="ru-RU" b="1" dirty="0">
                <a:solidFill>
                  <a:srgbClr val="C00000"/>
                </a:solidFill>
              </a:rPr>
              <a:t>помощь</a:t>
            </a:r>
            <a:r>
              <a:rPr lang="ru-RU" b="1" dirty="0"/>
              <a:t> </a:t>
            </a:r>
            <a:r>
              <a:rPr lang="ru-RU" b="1" dirty="0">
                <a:solidFill>
                  <a:schemeClr val="bg1"/>
                </a:solidFill>
              </a:rPr>
              <a:t>советом, информацией, проявление заинтересованности со стороны родителей - важный фактор поддержания мотивации и обеспечения самостоятельности школьников при выполнении ими проектной деятельности. Особенно неоценима помощь родителей, когда дети делают первые шаги в работе над проектом. Поэтому держим за спиной свои "помогающие ручки", включаем силу воли и играем только помогающую роль - помочь </a:t>
            </a:r>
            <a:r>
              <a:rPr lang="ru-RU" b="1" dirty="0">
                <a:solidFill>
                  <a:srgbClr val="C00000"/>
                </a:solidFill>
              </a:rPr>
              <a:t>найти ВМЕСТЕ </a:t>
            </a:r>
            <a:r>
              <a:rPr lang="ru-RU" b="1" dirty="0">
                <a:solidFill>
                  <a:schemeClr val="bg1"/>
                </a:solidFill>
              </a:rPr>
              <a:t>информацию в книгах, сводить в библиотеку, поискать в Интернете, помочь отобрать главное, помочь оформить аккуратно результаты поиска</a:t>
            </a:r>
            <a:r>
              <a:rPr lang="ru-RU" b="1" dirty="0">
                <a:solidFill>
                  <a:srgbClr val="C00000"/>
                </a:solidFill>
              </a:rPr>
              <a:t>. Главное слово</a:t>
            </a:r>
            <a:r>
              <a:rPr lang="ru-RU" b="1" dirty="0"/>
              <a:t> </a:t>
            </a:r>
            <a:r>
              <a:rPr lang="ru-RU" b="1" dirty="0">
                <a:solidFill>
                  <a:schemeClr val="bg1"/>
                </a:solidFill>
              </a:rPr>
              <a:t>для родителей </a:t>
            </a:r>
            <a:r>
              <a:rPr lang="ru-RU" b="1" dirty="0">
                <a:solidFill>
                  <a:srgbClr val="C00000"/>
                </a:solidFill>
              </a:rPr>
              <a:t>"ПОМОЧЬ</a:t>
            </a:r>
            <a:r>
              <a:rPr lang="ru-RU" b="1" dirty="0"/>
              <a:t>", но </a:t>
            </a:r>
            <a:r>
              <a:rPr lang="ru-RU" b="1" dirty="0">
                <a:solidFill>
                  <a:srgbClr val="C00000"/>
                </a:solidFill>
              </a:rPr>
              <a:t>не "СДЕЛАТЬ ВМЕСТО</a:t>
            </a:r>
            <a:r>
              <a:rPr lang="ru-RU" b="1" dirty="0"/>
              <a:t>".  </a:t>
            </a:r>
            <a:r>
              <a:rPr lang="ru-RU" b="1" dirty="0">
                <a:solidFill>
                  <a:schemeClr val="bg1"/>
                </a:solidFill>
              </a:rPr>
              <a:t>Лучше тогда не делать совсем, чем делать вместо ребенка.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619672" y="1124744"/>
            <a:ext cx="5686400" cy="794519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Математика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475656" y="1844824"/>
            <a:ext cx="5904656" cy="3672408"/>
          </a:xfrm>
        </p:spPr>
        <p:txBody>
          <a:bodyPr>
            <a:normAutofit fontScale="550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Устный счет в пределах 10 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Уметь сравнивать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Уметь читать письменные и печатные цифры, правильно их писать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Соотносить число предметов и цифру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Знать и различать геометрические фигуры(отрезок, луч, прямая, кривая и т.д.)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Уметь составлять простейшие схемы на добавление и убавление по формуле А=В+С, В=А-С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Уметь читать и правильно писать буквы латинского алфавита(10 основных)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Уметь находить мерку и величину, которую она образует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770" name="AutoShape 2" descr="https://fs01.urokinachalki.ru/e/00248a-0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fs01.urokinachalki.ru/e/00248a-0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fs01.urokinachalki.ru/e/00248a-0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1547664" y="1582341"/>
            <a:ext cx="531033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bg1"/>
                </a:solidFill>
                <a:latin typeface="Monotype Corsiva" pitchFamily="66" charset="0"/>
              </a:rPr>
              <a:t>Итоги II </a:t>
            </a:r>
            <a:r>
              <a:rPr lang="ru-RU" sz="3200" b="1" u="sng" dirty="0" smtClean="0">
                <a:solidFill>
                  <a:schemeClr val="bg1"/>
                </a:solidFill>
                <a:latin typeface="Monotype Corsiva" pitchFamily="66" charset="0"/>
              </a:rPr>
              <a:t>четверти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Первый год обучения </a:t>
            </a:r>
            <a:r>
              <a:rPr lang="ru-RU" dirty="0">
                <a:solidFill>
                  <a:schemeClr val="bg1"/>
                </a:solidFill>
              </a:rPr>
              <a:t>в школе является не только одним из самых сложных этапов в жизни ребенка, но и своеобразным </a:t>
            </a:r>
            <a:r>
              <a:rPr lang="ru-RU" b="1" u="sng" dirty="0">
                <a:solidFill>
                  <a:srgbClr val="C00000"/>
                </a:solidFill>
              </a:rPr>
              <a:t>испытательным сроком для родителей</a:t>
            </a:r>
            <a:r>
              <a:rPr lang="ru-RU" dirty="0">
                <a:solidFill>
                  <a:srgbClr val="C00000"/>
                </a:solidFill>
              </a:rPr>
              <a:t>.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Во-первых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именно в этот период требуется их максимальное участие в жизни ребенка.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Во-вторых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при начале обучения четко проявляются все их недоработки.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В-третьих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при наличии благих намерений, но отсутствии психологически грамотного подхода, сами родители нередко становятся виновниками школьных стрессов у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59632" y="1988840"/>
            <a:ext cx="5976664" cy="216024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 января 2021 года платные курсы по «Логике» и «Математике и Конструированию»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5256584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59632" y="1988840"/>
            <a:ext cx="5976664" cy="216024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 января 2021 года платные курсы по «Логике» и «Математике и Конструированию»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75656" y="2000240"/>
            <a:ext cx="5256584" cy="260529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276872"/>
            <a:ext cx="8229600" cy="151216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Вопросы?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2348880"/>
            <a:ext cx="61206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СПАСИБО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2136339"/>
            <a:ext cx="5760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1"/>
                </a:solidFill>
              </a:rPr>
              <a:t>В 1-ом классе закладывается основа отношения ребенка к школе и обучению. </a:t>
            </a:r>
            <a:endParaRPr lang="ru-RU" sz="3600" b="1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844824"/>
            <a:ext cx="554461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</a:rPr>
              <a:t>О первых двух месяцах мы говорили, как о периоде </a:t>
            </a:r>
            <a:r>
              <a:rPr lang="ru-RU" sz="2200" b="1" dirty="0">
                <a:solidFill>
                  <a:srgbClr val="C00000"/>
                </a:solidFill>
              </a:rPr>
              <a:t>«острой адаптации</a:t>
            </a:r>
            <a:r>
              <a:rPr lang="ru-RU" sz="2200" b="1" dirty="0" smtClean="0">
                <a:solidFill>
                  <a:srgbClr val="C00000"/>
                </a:solidFill>
              </a:rPr>
              <a:t>». 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Следующий </a:t>
            </a:r>
            <a:r>
              <a:rPr lang="ru-RU" sz="2200" dirty="0">
                <a:solidFill>
                  <a:schemeClr val="bg1"/>
                </a:solidFill>
              </a:rPr>
              <a:t>этап адаптации </a:t>
            </a:r>
            <a:r>
              <a:rPr lang="ru-RU" sz="2200" dirty="0"/>
              <a:t>-</a:t>
            </a:r>
            <a:r>
              <a:rPr lang="ru-RU" sz="2200" b="1" dirty="0"/>
              <a:t> </a:t>
            </a:r>
            <a:r>
              <a:rPr lang="ru-RU" sz="2200" b="1" dirty="0">
                <a:solidFill>
                  <a:srgbClr val="C00000"/>
                </a:solidFill>
              </a:rPr>
              <a:t>неустойчивое приспособление. </a:t>
            </a:r>
            <a:r>
              <a:rPr lang="ru-RU" sz="2200" dirty="0">
                <a:solidFill>
                  <a:schemeClr val="bg1"/>
                </a:solidFill>
              </a:rPr>
              <a:t>Организм ребенка находит приемлемые, близкие к оптимальным варианты реакций на новые условия. </a:t>
            </a:r>
            <a:endParaRPr lang="ru-RU" sz="2200" dirty="0" smtClean="0">
              <a:solidFill>
                <a:schemeClr val="bg1"/>
              </a:solidFill>
            </a:endParaRPr>
          </a:p>
          <a:p>
            <a:r>
              <a:rPr lang="ru-RU" sz="2200" dirty="0" smtClean="0">
                <a:solidFill>
                  <a:schemeClr val="bg1"/>
                </a:solidFill>
              </a:rPr>
              <a:t>После </a:t>
            </a:r>
            <a:r>
              <a:rPr lang="ru-RU" sz="2200" dirty="0">
                <a:solidFill>
                  <a:schemeClr val="bg1"/>
                </a:solidFill>
              </a:rPr>
              <a:t>этого наступает </a:t>
            </a:r>
            <a:r>
              <a:rPr lang="ru-RU" sz="2200" b="1" dirty="0">
                <a:solidFill>
                  <a:srgbClr val="C00000"/>
                </a:solidFill>
              </a:rPr>
              <a:t>период относительно устойчивого приспособления. </a:t>
            </a:r>
            <a:r>
              <a:rPr lang="ru-RU" sz="2200" dirty="0">
                <a:solidFill>
                  <a:schemeClr val="bg1"/>
                </a:solidFill>
              </a:rPr>
              <a:t>Организм реагирует на нагрузки с меньшим напряжением.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1700808"/>
            <a:ext cx="59766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    Изменяется </a:t>
            </a:r>
            <a:r>
              <a:rPr lang="ru-RU" sz="2000" dirty="0">
                <a:solidFill>
                  <a:schemeClr val="bg1"/>
                </a:solidFill>
              </a:rPr>
              <a:t>социальный статус бывшего малыша - появляется новая </a:t>
            </a:r>
            <a:r>
              <a:rPr lang="ru-RU" sz="2000" dirty="0">
                <a:solidFill>
                  <a:srgbClr val="C00000"/>
                </a:solidFill>
              </a:rPr>
              <a:t>социальная роль "ученик". </a:t>
            </a:r>
            <a:r>
              <a:rPr lang="ru-RU" sz="2000" dirty="0" smtClean="0">
                <a:solidFill>
                  <a:srgbClr val="C00000"/>
                </a:solidFill>
              </a:rPr>
              <a:t>     </a:t>
            </a:r>
          </a:p>
          <a:p>
            <a:pPr algn="just"/>
            <a:endParaRPr lang="ru-RU" sz="2000" dirty="0">
              <a:solidFill>
                <a:srgbClr val="C00000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    Изменение </a:t>
            </a:r>
            <a:r>
              <a:rPr lang="ru-RU" sz="2000" dirty="0">
                <a:solidFill>
                  <a:schemeClr val="bg1"/>
                </a:solidFill>
              </a:rPr>
              <a:t>внешней позиции влечет за собой изменение самосознания личности 1-классника, </a:t>
            </a:r>
            <a:r>
              <a:rPr lang="ru-RU" sz="2000" dirty="0">
                <a:solidFill>
                  <a:srgbClr val="C00000"/>
                </a:solidFill>
              </a:rPr>
              <a:t>происходит переоценка ценностей.</a:t>
            </a:r>
            <a:r>
              <a:rPr lang="ru-RU" sz="2000" dirty="0">
                <a:solidFill>
                  <a:schemeClr val="bg1"/>
                </a:solidFill>
              </a:rPr>
              <a:t> То, что было значимым раньше, становится второстепенным, а то, что имеет отношение к учебе, становится более ценным.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Такие </a:t>
            </a:r>
            <a:r>
              <a:rPr lang="ru-RU" sz="2000" dirty="0">
                <a:solidFill>
                  <a:schemeClr val="bg1"/>
                </a:solidFill>
              </a:rPr>
              <a:t>изменения происходят в психике ребенка при благоприятном развитии событий, его успешной адаптации к школьному обучению.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1571612"/>
            <a:ext cx="57150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Цепь </a:t>
            </a:r>
            <a:r>
              <a:rPr lang="ru-RU" sz="2000" b="1" dirty="0">
                <a:solidFill>
                  <a:srgbClr val="C00000"/>
                </a:solidFill>
              </a:rPr>
              <a:t>неудач </a:t>
            </a:r>
            <a:r>
              <a:rPr lang="ru-RU" sz="2000" dirty="0">
                <a:solidFill>
                  <a:schemeClr val="bg1"/>
                </a:solidFill>
              </a:rPr>
              <a:t>(в учебе, в общении) может привести к формированию устойчивого комплекса неполноценности.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Такое </a:t>
            </a:r>
            <a:r>
              <a:rPr lang="ru-RU" sz="2000" dirty="0">
                <a:solidFill>
                  <a:schemeClr val="bg1"/>
                </a:solidFill>
              </a:rPr>
              <a:t>"приобретение" в 6-7 лет самым негативным образом влияет на развитие самооценки ребенка, уровня его притязаний.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 Эта </a:t>
            </a:r>
            <a:r>
              <a:rPr lang="ru-RU" sz="2000" dirty="0">
                <a:solidFill>
                  <a:schemeClr val="bg1"/>
                </a:solidFill>
              </a:rPr>
              <a:t>особенность психики детей учтена в школьном обучении - первый год учебы является </a:t>
            </a:r>
            <a:r>
              <a:rPr lang="ru-RU" sz="2000" b="1" dirty="0" err="1" smtClean="0">
                <a:solidFill>
                  <a:srgbClr val="C00000"/>
                </a:solidFill>
              </a:rPr>
              <a:t>безотметочным</a:t>
            </a:r>
            <a:r>
              <a:rPr lang="ru-RU" sz="2000" b="1" dirty="0">
                <a:solidFill>
                  <a:srgbClr val="C00000"/>
                </a:solidFill>
              </a:rPr>
              <a:t>, </a:t>
            </a:r>
            <a:r>
              <a:rPr lang="ru-RU" sz="2000" dirty="0">
                <a:solidFill>
                  <a:schemeClr val="bg1"/>
                </a:solidFill>
              </a:rPr>
              <a:t>то есть при оценке работы учеников не используются отметки, делается больший акцент на качественный анализ их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1916832"/>
            <a:ext cx="57606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Родители также должны </a:t>
            </a:r>
            <a:r>
              <a:rPr lang="ru-RU" sz="2400" dirty="0">
                <a:solidFill>
                  <a:schemeClr val="bg1"/>
                </a:solidFill>
              </a:rPr>
              <a:t>учитывать обобщение переживаний при общении со своим сыном или дочерью: замечать все малейшие достижения ребенка, </a:t>
            </a:r>
            <a:r>
              <a:rPr lang="ru-RU" sz="2400" b="1" dirty="0">
                <a:solidFill>
                  <a:srgbClr val="C00000"/>
                </a:solidFill>
              </a:rPr>
              <a:t>оценивать не ребенка, а его поступки, </a:t>
            </a:r>
            <a:r>
              <a:rPr lang="ru-RU" sz="2400" dirty="0">
                <a:solidFill>
                  <a:schemeClr val="bg1"/>
                </a:solidFill>
              </a:rPr>
              <a:t>беседуя о неудачах, отмечать, что все это временно, поддерживать активность ребенка в преодолении различных трудностей.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1700809"/>
            <a:ext cx="597666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В течение II четверти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     </a:t>
            </a:r>
            <a:r>
              <a:rPr lang="ru-RU" sz="2400" b="1" u="sng" dirty="0" smtClean="0">
                <a:solidFill>
                  <a:schemeClr val="bg1"/>
                </a:solidFill>
                <a:latin typeface="Monotype Corsiva" pitchFamily="66" charset="0"/>
              </a:rPr>
              <a:t>На уроках чтения дети: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продолжили формирование навыков слогового чтения (ориентация на букву, обозначающую гласный звук);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применяли </a:t>
            </a:r>
            <a:r>
              <a:rPr lang="ru-RU" sz="2000" dirty="0">
                <a:solidFill>
                  <a:schemeClr val="bg1"/>
                </a:solidFill>
              </a:rPr>
              <a:t>плавное слоговое чтение и чтение целыми словами со скоростью, соответствующей индивидуальному темпу ребёнка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старались осознанное читать слова, словосочетания, предложения и короткие тексты;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 l="4313" r="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1700808"/>
            <a:ext cx="59046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200" b="1" dirty="0">
                <a:solidFill>
                  <a:schemeClr val="bg1"/>
                </a:solidFill>
              </a:rPr>
              <a:t>Ребенок к концу </a:t>
            </a:r>
            <a:r>
              <a:rPr lang="ru-RU" sz="2200" b="1" dirty="0" smtClean="0">
                <a:solidFill>
                  <a:schemeClr val="bg1"/>
                </a:solidFill>
              </a:rPr>
              <a:t>1-го полугодия </a:t>
            </a:r>
            <a:r>
              <a:rPr lang="ru-RU" sz="2200" b="1" dirty="0" smtClean="0">
                <a:solidFill>
                  <a:srgbClr val="C00000"/>
                </a:solidFill>
              </a:rPr>
              <a:t>по литературе </a:t>
            </a:r>
            <a:r>
              <a:rPr lang="ru-RU" sz="2200" b="1" dirty="0">
                <a:solidFill>
                  <a:srgbClr val="C00000"/>
                </a:solidFill>
              </a:rPr>
              <a:t>и русскому языку должен</a:t>
            </a:r>
            <a:r>
              <a:rPr lang="ru-RU" sz="2200" b="1" dirty="0"/>
              <a:t>: </a:t>
            </a:r>
            <a:endParaRPr lang="ru-RU" sz="2200" b="1" dirty="0" smtClean="0"/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bg1"/>
                </a:solidFill>
              </a:rPr>
              <a:t>Различать </a:t>
            </a:r>
            <a:r>
              <a:rPr lang="ru-RU" sz="2200" b="1" dirty="0">
                <a:solidFill>
                  <a:schemeClr val="bg1"/>
                </a:solidFill>
              </a:rPr>
              <a:t>гласные и согласные звуки и буквы. Определять место ударения в слове. </a:t>
            </a:r>
            <a:endParaRPr lang="ru-RU" sz="2200" b="1" dirty="0" smtClean="0">
              <a:solidFill>
                <a:schemeClr val="bg1"/>
              </a:solidFill>
            </a:endParaRP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bg1"/>
                </a:solidFill>
              </a:rPr>
              <a:t>Уметь </a:t>
            </a:r>
            <a:r>
              <a:rPr lang="ru-RU" sz="2200" b="1" dirty="0">
                <a:solidFill>
                  <a:schemeClr val="bg1"/>
                </a:solidFill>
              </a:rPr>
              <a:t>делить слова на слоги, находить ударные и безударные гласные. </a:t>
            </a:r>
            <a:endParaRPr lang="ru-RU" sz="2200" b="1" dirty="0" smtClean="0">
              <a:solidFill>
                <a:schemeClr val="bg1"/>
              </a:solidFill>
            </a:endParaRP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bg1"/>
                </a:solidFill>
              </a:rPr>
              <a:t>Уметь </a:t>
            </a:r>
            <a:r>
              <a:rPr lang="ru-RU" sz="2200" b="1" dirty="0">
                <a:solidFill>
                  <a:schemeClr val="bg1"/>
                </a:solidFill>
              </a:rPr>
              <a:t>писать изученные строчные и заглавные буквы, их соединения и слова. 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3072383</TotalTime>
  <Words>965</Words>
  <Application>Microsoft Office PowerPoint</Application>
  <PresentationFormat>Экран (4:3)</PresentationFormat>
  <Paragraphs>84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Родительское собрание   в 1классе  Итоги полугодия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Математика</vt:lpstr>
      <vt:lpstr>С января 2021 года платные курсы по «Логике» и «Математике и Конструированию»</vt:lpstr>
      <vt:lpstr>С января 2021 года платные курсы по «Логике» и «Математике и Конструированию»</vt:lpstr>
      <vt:lpstr>Вопросы?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 в 1классе  Итоги полугодия</dc:title>
  <dc:creator>POLOSINI</dc:creator>
  <cp:lastModifiedBy>Пользователь</cp:lastModifiedBy>
  <cp:revision>66</cp:revision>
  <dcterms:created xsi:type="dcterms:W3CDTF">2020-12-07T17:03:14Z</dcterms:created>
  <dcterms:modified xsi:type="dcterms:W3CDTF">2020-12-11T21:55:38Z</dcterms:modified>
</cp:coreProperties>
</file>