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1" r:id="rId2"/>
    <p:sldId id="295" r:id="rId3"/>
    <p:sldId id="382" r:id="rId4"/>
    <p:sldId id="383" r:id="rId5"/>
    <p:sldId id="385" r:id="rId6"/>
    <p:sldId id="384" r:id="rId7"/>
    <p:sldId id="386" r:id="rId8"/>
    <p:sldId id="296" r:id="rId9"/>
    <p:sldId id="388" r:id="rId10"/>
    <p:sldId id="297" r:id="rId11"/>
    <p:sldId id="387" r:id="rId12"/>
    <p:sldId id="298" r:id="rId13"/>
    <p:sldId id="389" r:id="rId14"/>
    <p:sldId id="300" r:id="rId15"/>
    <p:sldId id="301" r:id="rId16"/>
    <p:sldId id="361" r:id="rId17"/>
    <p:sldId id="302" r:id="rId18"/>
    <p:sldId id="362" r:id="rId19"/>
    <p:sldId id="363" r:id="rId20"/>
    <p:sldId id="364" r:id="rId21"/>
    <p:sldId id="365" r:id="rId22"/>
    <p:sldId id="303" r:id="rId23"/>
    <p:sldId id="304" r:id="rId24"/>
    <p:sldId id="305" r:id="rId25"/>
    <p:sldId id="306" r:id="rId26"/>
    <p:sldId id="307" r:id="rId27"/>
    <p:sldId id="308" r:id="rId28"/>
    <p:sldId id="310" r:id="rId29"/>
    <p:sldId id="366" r:id="rId30"/>
    <p:sldId id="367" r:id="rId31"/>
    <p:sldId id="368" r:id="rId32"/>
    <p:sldId id="369" r:id="rId33"/>
    <p:sldId id="370" r:id="rId34"/>
    <p:sldId id="377" r:id="rId35"/>
    <p:sldId id="379" r:id="rId36"/>
    <p:sldId id="378" r:id="rId37"/>
    <p:sldId id="381" r:id="rId38"/>
    <p:sldId id="390" r:id="rId39"/>
    <p:sldId id="380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1-11-12T07:10:33.8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2787 6579 0,'18'18'531,"-18"0"-531,17-18 16,-17 17-16,36 1 31,-19-18-15,-17 18-1,18-1 1,-1-17 0,1 18-1,0-1 1,-1-17-16,-17 18 16,18 0-16,0-1 15,-1 1 1,1-18-1,0 35 1,17-35 0,-18 18-1,1-18 1,0 18 15,-1-1-15,-17 1 124</inkml:trace>
  <inkml:trace contextRef="#ctx0" brushRef="#br0" timeOffset="2828.1073">3140 6509 0,'-18'0'250,"18"17"-250,-18-17 15,1 18 1,17 0-1,-18-18 17,18 17-17,-17-17 1,-1 18 0,0 17-1,1-17 1,-1-18-16,18 18 15,-18-18-15,18 17 16,0 1-16,-35-1 16,17 1 15,1 0 0,17-1-15,-18-17-1,1 18 1,-1 0 0,0-18-1,18 17 1,-17 1 78,-1-18 499,0 0-421,18 18-172,0-1 266</inkml:trace>
  <inkml:trace contextRef="#ctx0" brushRef="#br0" timeOffset="6437.4598">18344 6227 0,'0'-18'31,"0"36"235,0-1-235,18-17-15,-18 18-1,0-1 1,18-17-1,-18 18 1,17 0 0,-17-1-1,18-17 1,0 18 0,-1-18-1,-17 18 1,18-1-1,0-17 1,-1 18 0,1 0-1,-1-1 17,-17 1 139,18-18-155,-18 17-16,18-17 16,-18 18 15,17-18-15,-17 18 155,18-1-171,0 1 32,-18 0 124</inkml:trace>
  <inkml:trace contextRef="#ctx0" brushRef="#br0" timeOffset="8453.0692">18697 6174 0,'0'-18'47,"-17"18"46,-1 18-61,0-18-17,1 17 1,17 1-1,-18-18-15,0 18 16,1-1 15,17 1-15,-18-18 0,18 17-1,-18 1 1,1 0-1,17-1 1,-18 1 0,1 0-1,17-1 1,-18-17 0,18 18-1,0 0 1,-18-1-1,18 1-15,-17-1 16,-1 1 0,18 0 15,-18-18-15,18 17-1,-17-17 1,17 18-1,-18 0 1,0-18 0,18 17-16,-17-17 31,17 18-31,0 0 266</inkml:trace>
  <inkml:trace contextRef="#ctx0" brushRef="#br0" timeOffset="25031.0897">2910 6597 0,'0'-18'125,"18"1"516,0-1-626,-18 0 1,17 18-16,1-17 16,0 17-1,-1-36 1,1 19 15,0 17-15,-1-18-1,1 1 1,-1-19 0,1 36-1,0-17 1,-1-1-16,1 0 15,0 1 1,-1-1 0,1 0-1,17 1 1,-17-1 0,17 1-1,0-19 1,71 1 15,-35 17-15,-36 1-1,0-19 1,-17 36 0,0 0-1,-1-17 1,1 17-1,0 0 1,34-18 0,1 0-1,18 1 1,17-1 0,-17 1-1,-36 17 1,0 0 15,-17 0-15,17-18-1,-17 18 1,17 0 0,0 0-1,-17-18 1,0 18-1,-1 0-15,1 0 16,0 0 0,17-17-16,35-1 15,1 18 1,17-18 0,0 18-1,-17 0 1,-36 0-1,-17-17 1,17 17-16,-17 0 0,-1-18 16,36 18-1,0 0 1,18 0 0,-1-18-1,36 1 1,53-18-1,105 35 1,-70 0 0,-70 0-1,-71 0 1,-36 0 0,1 0-1,0 0 16,-1 0-15,-17-18-16,18 18 16,17 0-16,18 0 0,0 0 15,71 0 1,-19 0 0,-16 0-1,-36 0 1,17 0-1,1 0 1,35 0 0,-18-18-1,-18 18 1,-17 0 0,-18 0-1,18 0 16,-35 0-31,0 0 16,17 0-16,18 0 0,0 0 16,70 0-1,36 0 1,0-17 0,-71 17-1,-35 0 1,-35 0-1,-1 0 1,1 0-16,17 0 16,18 0-16,0 0 15,17 0-15,107 0 16,-54 0 0,-35 0-1,-35 0 16,-17 0-15,-19 0-16,1 17 16,17-17-16,18 0 0,-18 0 15,36 0 1,0 0 0,-1 0-1,-17 0 1,18 18-1,17-18 1,-53 0-16,18 0 16,-18 18-16,1-1 15,-1-17-15,71 0 16,-36 18 0,-17-1-1,-35-17 16,-1 0-15,1 0 0,0 0-16,17 18 15,-17-18-15,34 18 16,1-1 0,18-17-1,17 36 1,-35-36-1,35 35 1,-52-17-16,-1-18 16,-18 0-16,36 17 15,-17 1-15,17-1 16,35 1 0,-18 0-1,1 17 16,35-17-15,-36 17 0,36-17-1,-53 17 1,0-17 0,17-1-1,-17 18 1,18-17-1,0 17 1,-36-17-16,18-18 16,-18 18-16,0-1 15,-17-17-15,35 36 16,0-19 0,-18 1-1,0-1 16,18 1-15,-17 17 0,16-17-1,-16 0-15,-1-1 16,0 1 0,-17-18-16,17 18 15,18-1 1,0 19-1,-18-36 1,-17 17 0,0-17-16,-1 18 15,1-18 1,-18 17-16,70 1 16,-34 0-1,-1-1 16,-17 1-15,-1-18 0,18 18-1,-17-18 1,-18 17-16,18 1 16,-1-18-16,1 0 15,0 18 1,-1-18-1,1 17 32,0-17-31,-1 18 937,-17-1-937,18-17-16,-18 18 15,0-36 517,0 1-532,-18-1 15,18 1 1,-17-1-1,17 0 1,-18 18 0,18-17-1,-18-1 1,18 0 0,-17 1-1,17-1 1,-18 0-1,0 18 1,18-17 0,0-1 31,-17 18-47,17-35 31,-18 17-16,18 1 1,-18-1 0,1 0-1,17 1 1,0-1 15,0 36 266,17-1-281,1 1-1,-18 0-15,18-1 16,-1 1 125,1-18-141,-18 18 15,18 17 1,-1-18-1,19 1 1,-19 0 0,1-1-1,0 1 1,-18 0 0,17-18-1,-17 17 407,0 1-422,18-18 16,-18 18-16,17-1 15,1-17 1,-18 18 281,0-1-297,18-17 15,-36 0 423,0 0-422,1 0 15,-1 0-16,1 0 1,17-17-16,-18 17 16,0 0 15,1-18 0,-1 18-31,0 0 16,1-17-1,-19 17 1,19 0 0,-1-18-1,0 0 1,1 18 0,-1 0 15,1-17-16,-1 17 1,0-18-16,1 18 16,-1 0-1,0 0 1,1 0 0,-1-18-1,0 18 1,1 0-1,-1 0 1,-17-17 0,0 17-1,-1 0 1,1 0 0,17 0 15,1 0-16,-1 0 79</inkml:trace>
  <inkml:trace contextRef="#ctx0" brushRef="#br0" timeOffset="35234.1495">2946 5821 0,'0'-18'63,"0"1"374,0-1-421,17 18-16,1-18 15,0 1 1,-1-19 0,-17 19 15,18 17-31,0-18 31,-1 0 16,-17 1-16,18 17-15,-18-18 0,17 18 202,1 18-186,-18-1-32,0 1 15,0 0 1,0-1-1,0 1 1,0 0 0,0-1 77,18-17-77,-18 18 0,0 0-16,0-1 31,0 1-15,0-1-1,0 1 1,0 0-1,17-18 1,-17 17 0,0 19-1,0-19 1,18-17 15,-18 18-15,18 0 1343,-18-1-1343,17 1-16,1-1 15,0 1 17,-1 0-32,1-18 468,-18-18-452,17 18-16,-17-18 16,18 1-1,-18-1 32,18 18-31,-18-17-1,17-1 1,-17 0 0,18 18-1,-18-17 1,18-1 15,-1 0-31,-17 1 16,18 17-1,0-18 1,-18-17 0,17 35-1,-17-18-15,18 18 16,-18-17 15,0-1 47,17 0-78,-17 1 16,0-1 31,18 18 515,-18 18-546,18 17 0,-1-17-1,-17-1 1,18-17 15,-18 18 172,18-1-172,-1 1 1,1-18-17,0 0 220,-1 0-220,1 0 1,35-18 0,-36 1-1,19-1 1,-19 1-1,1 17 1,0-36 0,-1 36-1,-17-17 95,18 17-95,-18-18 1,0 0 0,0 1-1,0-1-15,0 0 16,0 1-1,0-1 1,0 1 0,0-1-1,0 0 1,0 1 0,0-1-1,0 0 1,0 1-1,0-1 1,0 0 0,-18 1 15,18-1-15,-17 18-1,17-17 16,-18-1-15,18 0 31,-18 18-16,18-17-15,-17 17-1,-1 0 17,18-18-32,0 0 15,-18 18 1,-17 0 1093,0 0-1109,-18 0 16,18 0 0,-1 0-1,1 0 1,17 0 203,18 18-204,-17-18 1,17 18-1,0-1 17,0 1 155,0 0-187,0-1 31,-18 1-15,18-1 0,0 1-1,0 0 1,0-1 15,0 1-31,0 0 31,0-1-15,0 1 93,0 0-93,0-1 0,0 1 31,0-1-16,0 1-16,0 0-15,0-1 16,0 1 15,0 0-15,18-1 0,-18 1 30,0 0 236</inkml:trace>
  <inkml:trace contextRef="#ctx0" brushRef="#br0" timeOffset="41124.7368">3898 5398 0,'0'17'203,"0"18"-188,0-17-15,0 17 16,0 1 15,0-19-15,0 1 0,0 17-1,0-17 1,0-1-1,0 1 1,0 0 0,0-1-1,0 1 1,0 17-16,0-17 16,0 17-1,0-17 1,0-1-1,0 19 1,0-19 15,0 19-15,0-19 0,0 1-1,0 0 1,0 17-1,0-18 1,0 19 0,0-19-1,0 1 1,0 0 0,0-1-1,0 1 1,0 0-1,0-1 1,0 1 15,0 0-15,0-1 0,0 1-1,0-1 1,0 1-1,0 0 1,-17-1 0,17 19-1,0-19 1,-18-17-16,18 18 16,-18 0-1,18-1 1,0 1-1,-17-18 1,-1 0 15,0 17-15,1-17 0,-1 0 171,0 0-171,1-17 15,-1 17-15,18-18-1,-17 1 1,17-1-1,0 0 17,-18 18-32,18-17 15,0-1 1,0 0 0,0-17-1,0 17 1,0 1-1,0-1 17,0 1-17,0-1 1,0 0 0,0 1-1,0-1 1,0-17-1,18 17 1,-1 0 0,1 1-1,-1-1 1,-17 0 0,18 1-1,0-1-15,-1 1 16,-17-1-1,18 18-15,-18-18 16,18-17 15,-1 17-15,1 1 0,0 17-16,-18-18 15,17 0-15,1 18 0,-1-17 16,19-1-1,-1 1 1,0-1 0,-17-17-1,0 17 1,-1 18 0,1-18-1,0 18 1,-1-17-1,-17-1 1,18 0 15,17 1-15,-35-1 0,18 1-1,-1-1-15,1 0 16,0 18-16,-18-17 15,17-1 1,1 0 0,0 1-1,-1 17 1,1 0 0,-18-18-1,17 0 1,-17 1-1,18 17 17,0-18-17,-18 1 1,17-1 0,-17 0 77,0 1-61,0-1 14,0 0-30,0 1 0,0-1-1,0 0 1,0 1 0,-17 17-1,-1-18 1,18 0-1,-18 1 1,1-1 0,17 1-1,-18 17 1,1 0 0,-1-18-1,18 0-15,-18 18 16,1 0-1,-1 0-15,0 0 32,1 0 30,-1 0 94,0 0-140,18 18 0,-17 17-1,-1-17 1,18-1 0,-17 1-1,-1 0 1,18-1-1,-18 1 1,18 0 0,0-1-1,-17 1 1,17 0 0,0-1-1,-18 1 1,18 0-1,-18-1 1,18 1 0,0-1-1,0 1 1,-17 0 0,17-1-1,0 1 1,0 0-1,0-1 1,0 1 15,0 0-31,0-1 47,0 1-16,0-1-15,0 1 0,0 0 15,0-1-15,0 1-1,17-18 1,-17 18-1,18-1-15,-18 1 32,18-18-32,-1 0 218,1 0-186,0 0-32,-1 0 15,1 0 17,-1 0 30,1 0-46,0 0-1,-1 0 79,1 0-78,0 0-1,-1 0 1,1 0 125,0 0-126,-1 0 48,1 0-63,17-18 62,0 1-46,-17 17-16,-18-18 15,18 0 1</inkml:trace>
  <inkml:trace contextRef="#ctx0" brushRef="#br0" timeOffset="43952.8437">4621 4604 0,'0'-18'500,"0"0"-500,18 18 16,0-17-1,-1 17 141,-17-18-156,18 1 16,0 17 0,-1-18-1,1 18 1,-1 0 15,1 0 32,0 0-63,-1 18 15,1-18 1,0 17-16,-1 1 16,1-1-1,-18 1 1,35 0 15,-35-1-15,0 1-1,18 0 1,-18-1 0,0 1-1,0 0 1,0-1-1,0 1 1,0-1 0,0 1-1,0 17 1,-18-17 0,1-18-16,-1 18 15,18-1 1,-18 1-16,1 0 31,-1-1-15,0 1-1,18 0 1,-17-1 0,-1 1-1,0-18-15,1 35 16,-1-17-1,1-18 1,17 17-16,-18-17 16,18 18-1,0 0 1,-18-1 15,18 1-15,0 0-1,-17-1 17,17 1-17,0-1 1,0 1 0,0 17-1,0-17 1,0 0-1,0-1 1,0 1 0,0 0 187</inkml:trace>
  <inkml:trace contextRef="#ctx0" brushRef="#br0" timeOffset="44593.4649">4674 5609 0,'18'0'187</inkml:trace>
  <inkml:trace contextRef="#ctx0" brushRef="#br0" timeOffset="54437.1536">5256 4992 0,'0'0'0,"0"17"156,0 19-140,0 17-16,-17 17 16,17-35-1,0 1 1,0-19 0,0 1-1,0 0 16,0-1-15,0 1 0,0 0-16,-18-1 15,18 1-15,0 0 16,0-1 15,0 1-15,0-1-16,0 1 15,0 0 1,0-1 0,0 1-1,0 0 1,-18-1 0,18 1 15,0 0-16,0-1 48,-17-17-32,17 18-31,0-1 110,0-34 61,17-1-171,-17 1 16,18-1-16,0 0 16,-18 1-16,0-1 15,0 0 63,17 1-46,-17-1-17,0 0 1,18 18 15,-18-17-31,0-1 31,0 1 1,0-1-17,18 18-15,-18-18 16,17 1 0,-17-1 15,0 0 63,0 1 124,0-1-171,0 0 47,18 18 687,0 0-656,-1 0-94,1 0-31,0 0 16,-1 0 0,1 0-1,-1 0 1,1 0 0,17 0-1,1-17 1,-19 17-1,1 0 110,-18-18-109,0 0 0,0 1-1,0-1 1,0 1 0,0-1 15,18 18-31,-18-35 15,0 17-15,0 0 16,17 18 0,-17-17-1,0-1 1,0-17 0,0 17 15,0 1 141,0 34 140,0 1-312,0-1 16,0 1-16,0 17 15,-17-17 1,17 0 0,0-1-1,0 1 1,0 0 0,-18-1-1,18 1 1,0-1-16,0 1 15,0 0 1,0-1 0,-18 1-1,18 0 1,0-1 0,0 1-1,0 0-15,0-1 16,0 1-1,0 0 1,0-1 0,0 1 15,0-1 0,0 1 0,0 0-15,0-1 93,0 1 126,18-18-220,-18 18-15,18-1 16,-18 1 0,17-18-1,1 18 157,-1-18-141,1 0 48,0 0-64,-1 0 1,1-18-1,-18 0-15,18 18 16,-1-17-16,1-1 47,0 0-31,-18 1-16,17 17 15,1-18 1,-18 0-1,17 18 1,-17-17 62,18-1-62,-18 1 15,18 17-15,-18-18-1,0 0 173,0 1-173,17 17-15,-17-18 16,0 36 343,0-1-343,0 1 0,0 0-1,0-1 173,18-17-126,-18 18-46,18-18 15,-18 17-15,17 1-1,1 0 1,0-1 0,-1-17 46,-17 18-46,18-18 15,-1 0 63,19 0-79,-19 0-15,1 0 16,0 0 0,-1 0-16,1 0 109,0 0-93,-1-18-1,-17 1 1,18 17 15,-18-18-15,18 18-1,-1-18 1,-17-17 0,0 18 31,18 17-47,-18-18 15,17 0 1,-17 1-1,0-1 1,0-17 0,18 17-1,-18 0 1,0 1 15,0-1-15,0 0-1,0 1 1,0-1 0,0 1-1,0-1 1,0 0 0,0 1-1,0-1 1,0 0 15,0 1 16,0-1-16,0 0-15,0 1-1,-18-1 1,1 18 109,-1-17-109,1-1-1,-1 18-15,0 0 16,18-18 15,-17 18 79,-1 0-17,0 0-61,1 0-1,-1 0-16,0 18 1,1 0 0,-19-1-1,19-17 1,17 18 0,-18-18-1,18 17 1,-35 1-1,17 0 1,18-1 0,-17-17 15,17 18-15,-18-18 15,18 18-16,-18-1 1,18 1 0,-17 0-1,17-1 1,-18-17 15,18 18 110,0-1-110,0 1 0,-18-18-15,18 18-16,0-1 16,0 1-1,0 0 16,0-1-15,0 1 15,0 0 1,0-1 155,0 1-171,0 0 124,0-1-93</inkml:trace>
  <inkml:trace contextRef="#ctx0" brushRef="#br0" timeOffset="57374.6332">6350 4957 0,'0'-18'32,"0"0"108,0 36-109,0 0-15,0-1 0,-18 36-1,18-35 1,-17-1 0,17 1-1,0 0-15,0-1 16,0 1 15,0 0-15,0-1-16,0 1 31,0-1 0,0 1-15,0 0-1,0-1 1,0 1 0,0 0-1,0-1 1,0 1 0,0 0-1,0-1 141,0 1-140,0 0 0,17-1 93,-17 1-93,0-1 15,18 1-15,0 0 218,-1-1-203,1-17 0,0 0 79,-1 0 46,1 0-140,-1 0 187,-17-17-188,18 17 1,-18-18 47</inkml:trace>
  <inkml:trace contextRef="#ctx0" brushRef="#br0" timeOffset="72937.0336">7285 5133 0,'0'-18'266,"0"1"-235,0-1-15,0 0-1,0 1 1,0-1 15,0 0-15,0 1 15,17-1-31,-17 1 16,0-1-1,0 0 126,18 18 31,-18 18-172,18 0 15,-1-1 1,1-17 0,-18 18-1,18-18 16,-18 17-15,17 1 15,1-18 1,0 18-17,-1-18 63,1 0 79,-18-18-142,18 0-15,-1 1 16,1-1-1,-1 18 1,-17-17 328,0-1-329,18 0 1,-18 1 0,18 17-1,-18-18 1,0 0 46,0 36 345,-18-18-407,18 18 15,0-1 1,-18-17-16,18 18 16,0 0-16,-17-1 15,17 1 1,-18-18-1,18 17-15,-17 1 16,17 0 0,0-1 15,-18 1-15,18 0-1,0-1 1,-18 1-1,18 0 1,0-1 0,-17 1-1,17-1 1,0 1 125,-18 0-126,18-1 1,0 1-1,0 0 1,0-1 0,0 1-1,0 0 32,0-1 0,0 1-31,0 0-1,0-1 17,0 1-1,0-1-16,0 1 1,0 0 0,0-1 15,18-17 110,-18 18-95,17 0-30,1-18 0,-18 17-1,35-17 1,-17 18 0,-1-18-1,1 0 1,0 0 15,-1 0-15,1 0-1,0 0 1,-1 0 0,1-18-1,0 18 1,-18-17-1,17 17 1,1-18 0,-1 0-1,1 1 1,0-1 0,17-17-1,-17 17 1,-1 1-1,1-1 1,0 0 15,-1 1-15,1-1 0,0 18-16,-18-18 15,0 1 1,17 17-1,-17-18 1,18 0 0,-18 1-1,17-1 1,1 0 0,0 1-1,-18-1-15,0 1 16,0-1 15,17 0-15,-17 1 15,0-1-15,0 0 15,0 1 0,0-1 0,0 0-15,0 1 15,0-1-15,0 1 46,0-1 1,0 0-32,0 1 47,-17 17-78,-1 0 16,0 0 15,18-18 0,-17 18-15,-1 0 0,1 0 77,-1 0 32,0 18-109,1-1 0,-1-17-1,18 18 1,0 0-1,-18-18 1,18 17 78,-17-17-79,17 18 1,0-1 31,0 1-31,-18-18-1,18 18 1,0-1 15,-18 1 0,18 0-31,0-1 32,-17 1-17,17 0 16,0-1-15,0 1 15,0-1-15,0 1 0,-18 0-1,18-1 1,0 1-1,0 0 17,0-1-1,0 1 0,0 0-15,0-1 15,0 1 47,0 0-78,0-1 31,0 1 48,18-1-48,-18 1 0,17-18-31,-17 18 16,18-1 124,0 1-108,-18 0-32,17-18 46,-17 17-30,18-17 109,0 0 0,-1 0-109,1 0 15,0 0 94,-1-17-78,1 17-16,-18-18 32,17 18-17,-17-18-46,18 18 32,0-17-32,-1 17 15,-17-18 1,0 0 0,18 18 30,0-17-30,-1 17-16,-17-18 31,18 18-15,0-17 62,-18-1-62,17 18 46,-17-18-46,18 18-1,-18-17 79,0 34 391,0 1-470,0 0-15,17-18 16,-17 17-1,0 1 314,18-18-314,-18 17-15,18 1 16,-1-18-1,-17 18 157,18-1 94,0-17-250,-18 18-1,17-18 1,-17 18-16,18-18 15,0 17 32,-1-17-31,1 0 31,-18 18-16,17-18 47,1 0-62,0-18-1,-18 1 1,17-1 15,1 18-15,-18-18 0,18 1-1,-1-19 1,-17 19-1,18-1 1,0 1 0,-18-1-1,17 0 1,-17 1-16,0-1 16,0 0-1,0 1 1,18-1-1,-18 0 17,17 1-17,1-1 1,-18 0-16,18 1 16,-18-1-1,17 1 1,-17-1-1,0 0 1,0 1 0,0-1-1,0 0 1,18 1 0,-18-1-1,0 0 1,0 1-1,18-1 17,-18 1-17,0-1 1,0 0 15,0 1 0,0-1 126,0 0 77,0 36 79,0 0-298,0-1 1,0 1-1,0 0 1,0-1 0,0 1-1,0-1 1,0 1 0,0 0-1,0-1 1,0 1-1,0 0 17,0-1-17,0 1 1,0 0 0,0-1-1,0 1 1,0-1-1,0 1 1,0 0 0,0-1-1,0 1 1,0 0 46,0-1-15,0 1-15,0 0-17,0-1 1,0 1-1,0 0 17,17-1-1,-17 1-31,0-1 16,0 1-1,0 0 16,18-18-15,-18 17 0,0 1 15,0 0 0,0-1-15,18-17-1,-18 18 17,17 0 15,-17-1-47,18-17 187,0 0-140,-1 0-31,1 0-16,-1-17 15,1-1 1,0 0 15,-1 18-15,-17-17-1,0-1 1,18 18 0,-18-18-1,0 1 1,18 17-1,-18-18-15,0 0 16,17 18-16,1-17 0,0-1 31,-18 1-15,17 17 0,-17-18-1,18 0 1,-18 1-1,17 17 1,1-18 0,-18-17-1,18 17 1,-1 0 0,-17 1-1,36-1 1,-36 0-1,17 1-15,-17-1 16,18 1 0,-18-1-1,0 0 1,18 18 0,-1-17-1,-17-1 1,18 0 15,-18 1-15,0-1 15,18 0-15,-18 1 140,0-1-109,0 1-16,0-1-31,0 0 16,0 36 530,0 0-530,0-1-16,0 1 16,0-1-1,0 1 1,0 0 15,0-1 0,0 1-15,0 0 0,-18-1-1,18 19 1,0-19 0,0 1-1,0-1 1,0 1-1,0 0 1,0-1 0,0 1 15,0 0-15,0-1 30,0 1-30,0 0 15,0-1-31,0 1 32,0 0-17,0-1 1,0 1-1,0-1 1,0 1 0,0 0 15,0-1-15,0 1 187,0 0-188,18-1 1,-18 1 0,17 0-1,1-18-15,-18 17 16,17-17 374,1 0-374,0 0 0,-18-17-16,17 17 62,-17-18-62,18 0 31,0 18-15,-18-17 0,17 17-1,1 0 1,-18-18 218,18 18-140,-18-18 187,17 1-281</inkml:trace>
  <inkml:trace contextRef="#ctx0" brushRef="#br0" timeOffset="74608.8996">7867 4498 0,'0'-18'31,"0"36"63,0 0-63,0-1 0,0 1-15,0-1 234</inkml:trace>
  <inkml:trace contextRef="#ctx0" brushRef="#br0" timeOffset="76218.2641">8096 4498 0,'0'35'141,"0"-17"-126,0-1 1,18-17 0,-18 18 187,0 0-125</inkml:trace>
  <inkml:trace contextRef="#ctx0" brushRef="#br0" timeOffset="80858.8588">9754 4710 0,'0'-18'78,"18"0"360,-18 1-438,18-1 16,-18 0 15,17 1 109,-17-1-140,18 18 16,-18-18 0,17 18 46,1 0 79,0 0-16,-1 0-94,1 0-31,-18 18 16,18 0-1,-18-1 17,17-17-32,-17 18 15,18 0 1,0-1-1,-1 1 1,1 0 0,0 17-1,-1-18 1,-17 1 15,18-18-31,-18 18 16,0-1 31,0 1-32,0 0 17,0-1 14,0 1 1,0 0-47,0-1 32,0 1-17,0 0 1,-18-1-1,1 1 1,17-1 0,-18-17-1,18 18 1,-18 0 0,1-18-1,17 17 1,-18-17-1,0 18 1,1 0 0,17-1-1,-18-17 1,0 18 0,1-18-1,17 18-15,-18-18 16,0 17-1,18 1 1,-17-18 0,-1 17 15,1 1 94,17 0-94,-18-1-15,18 1 187,-18 0-156,18-1-32,0 1-15,0 0 32,0-1 61,0 1-77,0 0 15,0-1-31,0 1 188</inkml:trace>
  <inkml:trace contextRef="#ctx0" brushRef="#br0" timeOffset="81686.978">9754 5680 0,'0'-18'16</inkml:trace>
  <inkml:trace contextRef="#ctx0" brushRef="#br0" timeOffset="92296.2861">6297 6950 0,'-18'0'172,"1"0"-15,17 17-142,0 1 95,0 0-79,0-1 0,0 1-15,0 0 15,0-1 0,0 1 16,0-1-16,0 1-15,0 0 15,0-1 16,0 1-31,0 0-1,0-1 1,0 1 78,0 0-79,0-1 1,0 1 0,0-1-1,0 1 1,0 0-1,0-1 17,0 1-17,0 0 1,0-1 0,0 1-1,0 0 1,0-1-1,0 1 17,0 0-17,0-1 48,17-17-63,-17 18 15,0-1 17,0 1-17,0 0 17,0-1-1,0 1 0,0 0-31,0-1 16,18 1-1,-18 0 1,0-1 0,0 1-1,0-1 1,0 1-1,0 0 17,0-1-1,0 1 63,0 0-47,0-1-47,18-17 1093,-1 18-1061,1-18-17,0 0 1,-1 0-1,1 18 1,0-18 0,-1 0-1,1 0-15,-1 0 16,-17 17 0,18-17-16,0 0 15,-1 0 1,-17 18-1,18-18 1,0 0 93,-1 0-93,1 0 0,0 0-1,-1 0 79,1 0-63,0 0 1,-1 0-17,1 0 1,-1 0-1,1 0 17,0 0 30,-1 0-46,1 0-1,0 0 1,-1 0 0,1 0-1,0 0 17,-1 0-17,1 0 1,-1 18-1,1-18 1,0 0 0,-1 0-1,1 0 1,0 0 0,17 0-1,-17 0 1,-1 0 15,1 0 0,-1 0-15,1 0 0,0 0 15,-1 0 0,1 0-31,0 0 16,-1 0-1,1 0 1,0 0-16,-1 0 16,1-18-16,-1 18 15,1 0 16,0 0 16,-1 0-31,1 0 0,-18-18-1,18 18 1,-1 0 15,1 0-31,0 0 16,-1 0-1,1 0 1,0 0 0,-1 0-1,1 0 1,17 0-1,-17 0 1,-1 0 15,1 0-15,0 0 0,-1 0-1,1 0 1,0 0-1,17 0 1,-18 0 15,1 0-15,0 0 0,-1 0-16,1 0 31,0 0 0,-1 0-15,1 0-1,0 0 1,-1 0 0,1 0-1,0 0 235,-1 0-234,1 0-1,-1 0 17,-17-17 30,0 34 173</inkml:trace>
  <inkml:trace contextRef="#ctx0" brushRef="#br0" timeOffset="100046.2347">6315 6950 0,'17'0'266,"1"0"-266,0 0 15,-1 0 1,1 0 15,0 0 63,-1 0-78,1 0-1,-1 0 17,1 0-1,0 0-16,-18 17 1,17-17-16,1 0 16,0 0-1,-1 0 1,1 0 0,-18 18-16,18-18 15,-1 0 63,1 0-46,0 0-17,-1 0 16,1 0-15,-1 0 15,1 0-15,0 0 0,-1 0-16,1 0 15,0 0 1,-1 0-1,1 0 1,0 0 0,-1 0-1,1 18 1,-1-18 0,1 0-1,0 0 1,-1 0-1,1 0 1,0 0 0,-1 0-1,1 17 1,0-17 0,-1 0-1,1 0 1,-1 0 15,1 0-15,0 0-1,-1 0 1,1 0 0,0 0-1,-1 0 1,1 0-1,0 0 1,17 0 0,-18 0-1,1 0 1,0 0 0,-1 0-1,1 0 1,0 0 15,-1 0-31,1 0 16,0 0-1,-1 0 17,1 0-17,0 0 1,-1 0 15,1 0-15,-1 0-1,1 0 17,0 0-17,-1 0 1,1 0 15,0 0 0,-1 0-15,1 0 0,0 0-1,-1 0 16,1 0 16,-1 0-31,1 0 15,0-17 16,-1 17-31,1 0 31,0 0-32,-1 0 1,1 0-1,0 0 1,-1 0 0,1 0 312,0 0-328,-1 0 15,1 0 360,-18 17 141,0 1-500,0 0 15,0-1-15,0 1 15,0-1-16,0 1 1,0 0 0,0-1-1,17 1 1,-17 0 0,0-1 15,0 1 0,0 0 0,18-18-31,-18 17 16,0 1 31,0-1-16,0 1 0,0 0-15,0-1 0,0 1-1,0 0 1,18-1-1,-18 1 1,0 0 0,0-1-1,0 1 1,17 0 0,-17-1-1,0 18 16,0-17-15,0 0 0,18-1 15,-18 1-15,0 0-1,0-1 16,18-17-31,-18 18 32,0 0-32,0-1 31,0 1-15,0-1 30,0 1-30,0 0 62,0-1-15,0 1-48,0 0 1,0-1 31,0 1-16,0 0 0,17-18-15,-17 17 0,-17-17 812</inkml:trace>
  <inkml:trace contextRef="#ctx0" brushRef="#br0" timeOffset="104374.3327">8008 7938 0,'18'0'297,"-1"0"-16,1 0-31,0-18-62</inkml:trace>
  <inkml:trace contextRef="#ctx0" brushRef="#br0" timeOffset="110155.5473">12753 6756 0,'0'17'344,"0"1"-313,0 0 63,0-1-79,0 1 1,0 0 15,0-1 0,0 1 79,0-1-110,0 1 47,0 0-16,0-1 0,0 1-15,0 0-1,0-1 1,0 1 15,0 0-31,0-1 31,0 1-15,0-1 15,0 1-31,0 0 32,0-1-17,0 1 16,0 0-15,0-1 0,0 1-1,0 0 17,0-1-17,0 1 1,0-1-1,0 1 1,0 0-16,0-1 31,0 1 1,0 0-17,0-1 1,0 1-1,0 0 1,0-1 0,0 1-1,0 0 1,0-1 0,0 1 30,0-1-46,0 1 16,0 0 15,0-1 1,0 1-17,0 0 1,0-1-1,0 1 1,0 0 0,0-1-1,0 1 1,0-1 0,0 1 30,0 0-30,0-1 15,0 1 1,0 0 61,0-1-77,0 1 15,0 0 0,0-1 1,0 1-17,0 0 17,0-1-1,0 1-16,0-1 79,0 1 31,0 0-94,0-1 157,0 1-110,0 0-47</inkml:trace>
  <inkml:trace contextRef="#ctx0" brushRef="#br0" timeOffset="118858.6174">12771 6738 0,'17'0'765,"-17"18"-749,18-18-16,-1 0 15,1 0 17,0 0 249,-1 0-265,1 0 15,0 0-16,-1 0 79,1 0-63,0 0 48,-18 17-79,17-17 15,1 0 79,0 0-63,-1 0 16,1 0-31,-1 0 109,1 0-94,0 0 110,-1 0-126,1 0 1,0 0-1,-1 0 32,1 0-31,0 0 15,-1 0 0,1 0 110,-1 0-125,1 0 31,0 0-32,-18-17-15,17 17 31,1 0-31,0 0 32,-1 0-17,1 0 1,0 0 15,-1 0 63,1 0 140,-1 0-218,1 0 15,0 0-31,-1 0 31,-17 17 32,18-17-47,0 0-1,-1 0 641,-17 18 376,0 0-1001,0-1-15,0 1 15,0 0-16,0-1 1,0 1 0,0-1 15,0 1-15,0 0 15,0-1-16,0 1 17,0 0-17,0-1 17,0 1-17,0 0 1,0-1 15,0 1-15,0-1-1,0 1 1,0 0 0,0-1-1,0 1 1,0 0 46,0-1-46,0 1 0,0 0-1,0-1 1,0 1 15,0-1-31,0 1 31,0 0-15,0-1 0,0 1-1,0 0 1,0-1 31,0 1-16,0 0-15,18-1-1,-18 1 1,0 0-1,0-1 1,0 1 0,0-1 15,0 1-15,0 0-1,0-1 1,0 1-1,18 0 17,-18 17-17,0-17 1,0-1 15,0 1 0,0-1-31,0 1 32,0 0-1,0-1 0,0 1-31,17 0 16,-17-1-1,0 1 17,0 0-17,18-18 1,-18 17 0,0 1-1,0 0 1,0-1-16,0 1 15,0-1 1,0 1 47,0 0-63,17-18 15,-17 17 1,0 1-1,0 0 17,0-1-17,0 1 142,18 0-17,-18-1-93</inkml:trace>
  <inkml:trace contextRef="#ctx0" brushRef="#br0" timeOffset="121624.223">12771 8114 0,'0'-18'0,"0"1"141,17 17-126,1 0 17,-1 0-17,1 0 1,0-18-1,17 18 1,-17 0 0,-1 0-1,1 0 1,0 0 0,-1-18-1,1 18 1,0 0 93,-1 0-93,1 0 15,-1 0-15,1 0 15,0 0-31,-1 18 16,1-18-1,0 18 1,-1-1-1,1-17 1,0 0 15,-1 0-15,-17 18 0,18-18-1,-1 0 1,1 0-1,-18 18 1,18-18-16,-1 0 16,1 0-1,0 0 1,-18 17-16,17-17 16,1 18-1,0-18 1,-1 0-1,18 0 17,-17 0-17,0 0 1,-18 17 0,17-17 30,1 0-30,0 0 0,-1 0 15,1 0 78,0 0-77,-1 0-17,1 0 1,-1 0 62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26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4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62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07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27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0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1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22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5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42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0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9FE8D-1D35-4097-9ED9-9D8B1788A4D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0B9BC-F819-491A-8F2F-612175747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31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Словосочетание. Типы подчинительной связи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Теория и практика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592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68" y="246491"/>
            <a:ext cx="11290852" cy="46470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sz="5400" b="1" dirty="0" smtClean="0"/>
              <a:t>Типы связи слов в словосочетании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150" y="711200"/>
            <a:ext cx="11648659" cy="614679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5400" b="1" dirty="0" smtClean="0"/>
              <a:t>2. </a:t>
            </a:r>
            <a:r>
              <a:rPr lang="ru-RU" sz="5400" b="1" dirty="0" smtClean="0">
                <a:solidFill>
                  <a:srgbClr val="FF0000"/>
                </a:solidFill>
              </a:rPr>
              <a:t>Управление</a:t>
            </a:r>
            <a:r>
              <a:rPr lang="ru-RU" sz="5400" b="1" dirty="0" smtClean="0"/>
              <a:t>. Главное слово управляет зависимым, т.е. требует от зависимого формы определённого падежа, диктует зависимому падежную форму. Значит, зависимое слово должно </a:t>
            </a:r>
            <a:r>
              <a:rPr lang="ru-RU" sz="5400" b="1" dirty="0" smtClean="0">
                <a:solidFill>
                  <a:srgbClr val="FF0000"/>
                </a:solidFill>
              </a:rPr>
              <a:t>изменяться по падежам, </a:t>
            </a:r>
            <a:r>
              <a:rPr lang="ru-RU" sz="5400" b="1" dirty="0"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solidFill>
                  <a:srgbClr val="FF0000"/>
                </a:solidFill>
              </a:rPr>
              <a:t>твечать на падежные вопросы.</a:t>
            </a:r>
            <a:r>
              <a:rPr lang="ru-RU" sz="5400" b="1" dirty="0" smtClean="0"/>
              <a:t> Это </a:t>
            </a:r>
            <a:r>
              <a:rPr lang="ru-RU" sz="5400" b="1" dirty="0" smtClean="0">
                <a:solidFill>
                  <a:srgbClr val="7030A0"/>
                </a:solidFill>
              </a:rPr>
              <a:t>сущ. и субстантивированные прил., прич., мест-прил., </a:t>
            </a:r>
            <a:r>
              <a:rPr lang="ru-RU" sz="5400" b="1" dirty="0" err="1" smtClean="0">
                <a:solidFill>
                  <a:srgbClr val="7030A0"/>
                </a:solidFill>
              </a:rPr>
              <a:t>порядк.числ</a:t>
            </a:r>
            <a:r>
              <a:rPr lang="ru-RU" sz="5400" b="1" dirty="0" smtClean="0"/>
              <a:t>. Главное слово – это </a:t>
            </a:r>
            <a:r>
              <a:rPr lang="ru-RU" sz="5400" b="1" dirty="0" smtClean="0">
                <a:solidFill>
                  <a:srgbClr val="00B050"/>
                </a:solidFill>
              </a:rPr>
              <a:t>глаг., прич., </a:t>
            </a:r>
            <a:r>
              <a:rPr lang="ru-RU" sz="5400" b="1" dirty="0" err="1" smtClean="0">
                <a:solidFill>
                  <a:srgbClr val="00B050"/>
                </a:solidFill>
              </a:rPr>
              <a:t>дееприч</a:t>
            </a:r>
            <a:r>
              <a:rPr lang="ru-RU" sz="5400" b="1" dirty="0" smtClean="0">
                <a:solidFill>
                  <a:srgbClr val="00B050"/>
                </a:solidFill>
              </a:rPr>
              <a:t>., сущ., прил. и все субстантивированные части речи</a:t>
            </a:r>
            <a:r>
              <a:rPr lang="ru-RU" sz="5400" b="1" dirty="0" smtClean="0"/>
              <a:t>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20085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68" y="246491"/>
            <a:ext cx="11290852" cy="46470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sz="5400" b="1" dirty="0" smtClean="0"/>
              <a:t>Типы связи слов в словосочетании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150" y="711200"/>
            <a:ext cx="11648659" cy="61467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dirty="0" smtClean="0"/>
              <a:t>2. </a:t>
            </a:r>
            <a:r>
              <a:rPr lang="ru-RU" sz="5400" b="1" dirty="0" smtClean="0">
                <a:solidFill>
                  <a:srgbClr val="FF0000"/>
                </a:solidFill>
              </a:rPr>
              <a:t>Управление</a:t>
            </a:r>
            <a:endParaRPr lang="ru-RU" sz="5400" b="1" dirty="0" smtClean="0"/>
          </a:p>
          <a:p>
            <a:pPr marL="0" indent="0" algn="just">
              <a:buNone/>
            </a:pPr>
            <a:r>
              <a:rPr lang="ru-RU" sz="5400" b="1" dirty="0" smtClean="0"/>
              <a:t>Подошли к дому</a:t>
            </a:r>
          </a:p>
          <a:p>
            <a:pPr marL="0" indent="0" algn="just">
              <a:buNone/>
            </a:pPr>
            <a:r>
              <a:rPr lang="ru-RU" sz="5400" b="1" dirty="0" smtClean="0"/>
              <a:t>Ваза с цветами</a:t>
            </a:r>
          </a:p>
          <a:p>
            <a:pPr marL="0" indent="0" algn="just">
              <a:buNone/>
            </a:pPr>
            <a:r>
              <a:rPr lang="ru-RU" sz="5400" b="1" dirty="0" smtClean="0"/>
              <a:t>Продающего цветы</a:t>
            </a:r>
          </a:p>
          <a:p>
            <a:pPr marL="0" indent="0" algn="just">
              <a:buNone/>
            </a:pPr>
            <a:r>
              <a:rPr lang="ru-RU" sz="5400" b="1" dirty="0" smtClean="0"/>
              <a:t>Злой от обиды</a:t>
            </a:r>
          </a:p>
          <a:p>
            <a:pPr marL="0" indent="0" algn="just">
              <a:buNone/>
            </a:pPr>
            <a:r>
              <a:rPr lang="ru-RU" sz="5400" b="1" dirty="0" smtClean="0"/>
              <a:t>Гуляя с собакой</a:t>
            </a:r>
          </a:p>
          <a:p>
            <a:pPr marL="0" indent="0" algn="just">
              <a:buNone/>
            </a:pPr>
            <a:r>
              <a:rPr lang="ru-RU" sz="5400" b="1" dirty="0" smtClean="0"/>
              <a:t>Увижу её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5906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68" y="246491"/>
            <a:ext cx="11290852" cy="1113182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sz="5400" b="1" dirty="0" smtClean="0"/>
              <a:t>Типы связи слов в словосочетании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029" y="1081378"/>
            <a:ext cx="11322657" cy="528761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b="1" dirty="0" smtClean="0"/>
              <a:t>3. </a:t>
            </a:r>
            <a:r>
              <a:rPr lang="ru-RU" sz="5400" b="1" dirty="0" smtClean="0">
                <a:solidFill>
                  <a:srgbClr val="FF0000"/>
                </a:solidFill>
              </a:rPr>
              <a:t>Примыкание</a:t>
            </a:r>
            <a:r>
              <a:rPr lang="ru-RU" sz="5400" b="1" dirty="0" smtClean="0"/>
              <a:t>. При такой связи зависимое слово – неизменяемая часть речи. Это наречие, деепричастие, глагол в нач. форме, прил. в форме простой сравнит.</a:t>
            </a:r>
          </a:p>
          <a:p>
            <a:pPr marL="0" indent="0" algn="just">
              <a:buNone/>
            </a:pPr>
            <a:r>
              <a:rPr lang="ru-RU" sz="5400" b="1" dirty="0" smtClean="0"/>
              <a:t>степени, притяжательные местоимения </a:t>
            </a:r>
            <a:r>
              <a:rPr lang="ru-RU" sz="5400" b="1" dirty="0" smtClean="0">
                <a:solidFill>
                  <a:srgbClr val="FF0000"/>
                </a:solidFill>
              </a:rPr>
              <a:t>его, её, их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68" y="246491"/>
            <a:ext cx="11290852" cy="1113182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sz="5400" b="1" dirty="0" smtClean="0"/>
              <a:t>Типы связи слов в словосочетании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029" y="1081378"/>
            <a:ext cx="11322657" cy="57766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b="1" dirty="0" smtClean="0"/>
              <a:t>3. </a:t>
            </a:r>
            <a:r>
              <a:rPr lang="ru-RU" sz="5400" b="1" dirty="0" smtClean="0">
                <a:solidFill>
                  <a:srgbClr val="FF0000"/>
                </a:solidFill>
              </a:rPr>
              <a:t>Примыкание</a:t>
            </a:r>
          </a:p>
          <a:p>
            <a:pPr marL="0" indent="0" algn="just">
              <a:buNone/>
            </a:pPr>
            <a:r>
              <a:rPr lang="ru-RU" sz="5400" b="1" dirty="0" smtClean="0"/>
              <a:t>Гуляя вдвоём</a:t>
            </a:r>
          </a:p>
          <a:p>
            <a:pPr marL="0" indent="0" algn="just">
              <a:buNone/>
            </a:pPr>
            <a:r>
              <a:rPr lang="ru-RU" sz="5400" b="1" dirty="0" smtClean="0"/>
              <a:t>Жить играючи</a:t>
            </a:r>
          </a:p>
          <a:p>
            <a:pPr marL="0" indent="0" algn="just">
              <a:buNone/>
            </a:pPr>
            <a:r>
              <a:rPr lang="ru-RU" sz="5400" b="1" dirty="0" smtClean="0"/>
              <a:t>Их друзья</a:t>
            </a:r>
          </a:p>
          <a:p>
            <a:pPr marL="0" indent="0" algn="just">
              <a:buNone/>
            </a:pPr>
            <a:r>
              <a:rPr lang="ru-RU" sz="5400" b="1" dirty="0" smtClean="0"/>
              <a:t>Ещё смешнее</a:t>
            </a:r>
          </a:p>
          <a:p>
            <a:pPr marL="0" indent="0" algn="just">
              <a:buNone/>
            </a:pPr>
            <a:r>
              <a:rPr lang="ru-RU" sz="5400" b="1" dirty="0" smtClean="0"/>
              <a:t>Выглядеть лучше</a:t>
            </a:r>
          </a:p>
          <a:p>
            <a:pPr marL="0" indent="0" algn="just">
              <a:buNone/>
            </a:pPr>
            <a:r>
              <a:rPr lang="ru-RU" sz="5400" b="1" dirty="0" smtClean="0"/>
              <a:t>Очень яркий</a:t>
            </a:r>
          </a:p>
          <a:p>
            <a:pPr marL="0" indent="0" algn="just">
              <a:buNone/>
            </a:pPr>
            <a:endParaRPr lang="ru-RU" sz="5400" b="1" dirty="0" smtClean="0"/>
          </a:p>
          <a:p>
            <a:pPr marL="0" indent="0" algn="just">
              <a:buNone/>
            </a:pPr>
            <a:endParaRPr lang="ru-RU" sz="5400" b="1" dirty="0"/>
          </a:p>
          <a:p>
            <a:pPr marL="0" indent="0" algn="just">
              <a:buNone/>
            </a:pP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0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599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Определить тип связи слов в словосочетании, указать часть речи зависимого слова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232452"/>
            <a:ext cx="11624807" cy="53194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/>
              <a:t>Закипела в котелке</a:t>
            </a:r>
            <a:br>
              <a:rPr lang="ru-RU" sz="5400" b="1" dirty="0"/>
            </a:br>
            <a:r>
              <a:rPr lang="ru-RU" sz="5400" b="1" dirty="0"/>
              <a:t>В первую </a:t>
            </a:r>
            <a:r>
              <a:rPr lang="ru-RU" sz="5400" b="1" dirty="0" smtClean="0"/>
              <a:t>очередь</a:t>
            </a:r>
          </a:p>
          <a:p>
            <a:pPr marL="0" indent="0">
              <a:buNone/>
            </a:pPr>
            <a:r>
              <a:rPr lang="ru-RU" sz="5400" b="1" dirty="0"/>
              <a:t>Расположились на опушке</a:t>
            </a:r>
          </a:p>
          <a:p>
            <a:pPr marL="0" indent="0">
              <a:buNone/>
            </a:pPr>
            <a:r>
              <a:rPr lang="ru-RU" sz="5400" b="1" dirty="0"/>
              <a:t>Крики ожидающих</a:t>
            </a:r>
          </a:p>
          <a:p>
            <a:pPr marL="0" indent="0">
              <a:buNone/>
            </a:pPr>
            <a:r>
              <a:rPr lang="ru-RU" sz="5400" b="1" dirty="0"/>
              <a:t>Раздувают с увлечением</a:t>
            </a:r>
          </a:p>
          <a:p>
            <a:pPr marL="0" indent="0">
              <a:buNone/>
            </a:pPr>
            <a:r>
              <a:rPr lang="ru-RU" sz="5400" b="1" dirty="0"/>
              <a:t>Яркие искры</a:t>
            </a:r>
          </a:p>
          <a:p>
            <a:pPr marL="0" indent="0" algn="just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82883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599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Определить </a:t>
            </a:r>
            <a:r>
              <a:rPr lang="ru-RU" b="1" dirty="0"/>
              <a:t>тип связи слов в словосочетании, указать часть речи зависимого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216550"/>
            <a:ext cx="11624807" cy="5335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/>
              <a:t>ШЛИ ВПОТЬМАХ</a:t>
            </a:r>
            <a:br>
              <a:rPr lang="ru-RU" sz="5400" b="1" dirty="0"/>
            </a:br>
            <a:r>
              <a:rPr lang="ru-RU" sz="5400" b="1" dirty="0" smtClean="0"/>
              <a:t>КУВШИН </a:t>
            </a:r>
            <a:r>
              <a:rPr lang="ru-RU" sz="5400" b="1" dirty="0"/>
              <a:t>ИЗ ГЛИНЫ</a:t>
            </a:r>
          </a:p>
          <a:p>
            <a:pPr marL="0" indent="0">
              <a:buNone/>
            </a:pPr>
            <a:r>
              <a:rPr lang="ru-RU" sz="5400" b="1" dirty="0"/>
              <a:t>О КОМ-ТО ЧУЖОМ</a:t>
            </a:r>
          </a:p>
          <a:p>
            <a:pPr marL="0" indent="0">
              <a:buNone/>
            </a:pPr>
            <a:r>
              <a:rPr lang="ru-RU" sz="5400" b="1" dirty="0"/>
              <a:t>ОКОЛО КАКОГО-ТО ВСТРЕЧАЮЩЕГО</a:t>
            </a:r>
          </a:p>
          <a:p>
            <a:pPr marL="0" indent="0">
              <a:buNone/>
            </a:pPr>
            <a:r>
              <a:rPr lang="ru-RU" sz="5400" b="1" dirty="0"/>
              <a:t>СИДЯ НА ТРАВЕ</a:t>
            </a:r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00886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599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Определить </a:t>
            </a:r>
            <a:r>
              <a:rPr lang="ru-RU" b="1" dirty="0"/>
              <a:t>тип связи слов в словосочетании, указать часть речи зависимого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216550"/>
            <a:ext cx="11624807" cy="53353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b="1" dirty="0" smtClean="0"/>
              <a:t>ПОСЛЕДНИЙ ШАНС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>СЛИШКОМ ГРОМКО</a:t>
            </a:r>
          </a:p>
          <a:p>
            <a:pPr marL="0" indent="0">
              <a:buNone/>
            </a:pPr>
            <a:r>
              <a:rPr lang="ru-RU" sz="5400" b="1" dirty="0" smtClean="0"/>
              <a:t>ПОЙДУ ПЕШКОМ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ЧАЙ ИЗ САМОВАРА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ПОСЕЩЕНИЕ ДОКТОРА</a:t>
            </a:r>
          </a:p>
          <a:p>
            <a:pPr marL="0" indent="0">
              <a:buNone/>
            </a:pPr>
            <a:r>
              <a:rPr lang="ru-RU" sz="5400" b="1" dirty="0" smtClean="0"/>
              <a:t>ПЕРВЫЙ ВСТРЕЧНЫЙ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ГОВОРИЛ СМЕЯСЬ</a:t>
            </a:r>
            <a:endParaRPr lang="ru-RU" sz="5400" b="1" dirty="0"/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76299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599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Определить тип связи слов в словосочетании, указать часть речи зависимого слова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439186"/>
            <a:ext cx="11624807" cy="51126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5400" b="1" dirty="0"/>
              <a:t>ЕГО СУМКА</a:t>
            </a:r>
            <a:br>
              <a:rPr lang="ru-RU" sz="5400" b="1" dirty="0"/>
            </a:br>
            <a:r>
              <a:rPr lang="ru-RU" sz="5400" b="1" dirty="0"/>
              <a:t>УВИДЕТЬ </a:t>
            </a:r>
            <a:r>
              <a:rPr lang="ru-RU" sz="5400" b="1" dirty="0" smtClean="0"/>
              <a:t>ЕГО</a:t>
            </a:r>
          </a:p>
          <a:p>
            <a:pPr marL="0" indent="0">
              <a:buNone/>
            </a:pPr>
            <a:r>
              <a:rPr lang="ru-RU" sz="5400" b="1" dirty="0"/>
              <a:t>МОЯ ШЛЯПА</a:t>
            </a:r>
          </a:p>
          <a:p>
            <a:pPr marL="0" indent="0">
              <a:buNone/>
            </a:pPr>
            <a:r>
              <a:rPr lang="ru-RU" sz="5400" b="1" dirty="0"/>
              <a:t>ИХ ДРУЗЬЯ</a:t>
            </a:r>
          </a:p>
          <a:p>
            <a:pPr marL="0" indent="0">
              <a:buNone/>
            </a:pPr>
            <a:r>
              <a:rPr lang="ru-RU" sz="5400" b="1" dirty="0"/>
              <a:t>ДУМАТЬ О НИХ</a:t>
            </a:r>
          </a:p>
          <a:p>
            <a:pPr marL="0" indent="0">
              <a:buNone/>
            </a:pPr>
            <a:r>
              <a:rPr lang="ru-RU" sz="5400" b="1" dirty="0"/>
              <a:t>ТВОЙ ДНЕВНИК</a:t>
            </a:r>
          </a:p>
          <a:p>
            <a:pPr marL="0" indent="0">
              <a:buNone/>
            </a:pPr>
            <a:r>
              <a:rPr lang="ru-RU" sz="5400" b="1" dirty="0"/>
              <a:t>ДРУЖУ С ТОБОЙ</a:t>
            </a:r>
          </a:p>
          <a:p>
            <a:pPr marL="0" indent="0">
              <a:buNone/>
            </a:pPr>
            <a:r>
              <a:rPr lang="ru-RU" sz="5400" b="1" dirty="0"/>
              <a:t>ЕЁ СЧАСТЬЕ</a:t>
            </a:r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17109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599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Определить тип связи слов в словосочетании, указать часть речи зависимого слова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439186"/>
            <a:ext cx="11624807" cy="51126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5400" b="1" dirty="0" smtClean="0"/>
              <a:t>ЛЁГ ПОСПАТЬ</a:t>
            </a:r>
          </a:p>
          <a:p>
            <a:pPr marL="0" indent="0">
              <a:buNone/>
            </a:pPr>
            <a:r>
              <a:rPr lang="ru-RU" sz="5400" b="1" dirty="0" smtClean="0"/>
              <a:t>СМОТРИТ МОЛЧА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>БЕГУ ДОМОЙ</a:t>
            </a:r>
          </a:p>
          <a:p>
            <a:pPr marL="0" indent="0">
              <a:buNone/>
            </a:pPr>
            <a:r>
              <a:rPr lang="ru-RU" sz="5400" b="1" dirty="0" smtClean="0"/>
              <a:t>ВЫШЕЛ ПОУТРУ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РАБОТАЮ С УТРА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ВСТРЕЧА ОДНОКЛАССНИКОВ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ВЫШЕЛ ПОГУЛЯТЬ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С ГРУСТНЫМИ ГЛАЗАМИ</a:t>
            </a:r>
            <a:endParaRPr lang="ru-RU" sz="5400" b="1" dirty="0"/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5594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116089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Выпишите словосочетания со связью согласование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439186"/>
            <a:ext cx="11624807" cy="51126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1.</a:t>
            </a:r>
            <a:r>
              <a:rPr lang="ru-RU" sz="5400" b="1" dirty="0" smtClean="0"/>
              <a:t>Опоздавшие на поезд, </a:t>
            </a:r>
            <a:r>
              <a:rPr lang="ru-RU" sz="5400" b="1" dirty="0" smtClean="0">
                <a:solidFill>
                  <a:srgbClr val="FF0000"/>
                </a:solidFill>
              </a:rPr>
              <a:t>2.</a:t>
            </a:r>
            <a:r>
              <a:rPr lang="ru-RU" sz="5400" b="1" dirty="0" smtClean="0"/>
              <a:t> бежал вприпрыжку, </a:t>
            </a:r>
            <a:r>
              <a:rPr lang="ru-RU" sz="5400" b="1" dirty="0" smtClean="0">
                <a:solidFill>
                  <a:srgbClr val="FF0000"/>
                </a:solidFill>
              </a:rPr>
              <a:t>3.</a:t>
            </a:r>
            <a:r>
              <a:rPr lang="ru-RU" sz="5400" b="1" dirty="0" smtClean="0"/>
              <a:t> с отеческой любовью, </a:t>
            </a:r>
            <a:r>
              <a:rPr lang="ru-RU" sz="5400" b="1" dirty="0" smtClean="0">
                <a:solidFill>
                  <a:srgbClr val="FF0000"/>
                </a:solidFill>
              </a:rPr>
              <a:t>4.</a:t>
            </a:r>
            <a:r>
              <a:rPr lang="ru-RU" sz="5400" b="1" dirty="0" smtClean="0"/>
              <a:t> в юношеские годы, </a:t>
            </a:r>
            <a:r>
              <a:rPr lang="ru-RU" sz="5400" b="1" dirty="0" smtClean="0">
                <a:solidFill>
                  <a:srgbClr val="FF0000"/>
                </a:solidFill>
              </a:rPr>
              <a:t>5.</a:t>
            </a:r>
            <a:r>
              <a:rPr lang="ru-RU" sz="5400" b="1" dirty="0" smtClean="0"/>
              <a:t> первые встречающие, </a:t>
            </a:r>
            <a:r>
              <a:rPr lang="ru-RU" sz="5400" b="1" dirty="0" smtClean="0">
                <a:solidFill>
                  <a:srgbClr val="FF0000"/>
                </a:solidFill>
              </a:rPr>
              <a:t>6.</a:t>
            </a:r>
            <a:r>
              <a:rPr lang="ru-RU" sz="5400" b="1" dirty="0" smtClean="0"/>
              <a:t> гласные звуки, </a:t>
            </a:r>
            <a:r>
              <a:rPr lang="ru-RU" sz="5400" b="1" dirty="0" smtClean="0">
                <a:solidFill>
                  <a:srgbClr val="FF0000"/>
                </a:solidFill>
              </a:rPr>
              <a:t>7.</a:t>
            </a:r>
            <a:r>
              <a:rPr lang="ru-RU" sz="5400" b="1" dirty="0" smtClean="0"/>
              <a:t> с песней по жизни, </a:t>
            </a:r>
            <a:r>
              <a:rPr lang="ru-RU" sz="5400" b="1" dirty="0" smtClean="0">
                <a:solidFill>
                  <a:srgbClr val="FF0000"/>
                </a:solidFill>
              </a:rPr>
              <a:t>8.</a:t>
            </a:r>
            <a:r>
              <a:rPr lang="ru-RU" sz="5400" b="1" dirty="0" smtClean="0"/>
              <a:t> открыто настежь, </a:t>
            </a:r>
            <a:r>
              <a:rPr lang="ru-RU" sz="5400" b="1" dirty="0" smtClean="0">
                <a:solidFill>
                  <a:srgbClr val="FF0000"/>
                </a:solidFill>
              </a:rPr>
              <a:t>9.</a:t>
            </a:r>
            <a:r>
              <a:rPr lang="ru-RU" sz="5400" b="1" dirty="0" smtClean="0"/>
              <a:t> думал о тебе, </a:t>
            </a:r>
            <a:r>
              <a:rPr lang="ru-RU" sz="5400" b="1" dirty="0" smtClean="0">
                <a:solidFill>
                  <a:srgbClr val="FF0000"/>
                </a:solidFill>
              </a:rPr>
              <a:t>10.</a:t>
            </a:r>
            <a:r>
              <a:rPr lang="ru-RU" sz="5400" b="1" dirty="0" smtClean="0"/>
              <a:t> ласковым голосом, </a:t>
            </a:r>
            <a:r>
              <a:rPr lang="ru-RU" sz="5400" b="1" dirty="0" smtClean="0">
                <a:solidFill>
                  <a:srgbClr val="FF0000"/>
                </a:solidFill>
              </a:rPr>
              <a:t>11.</a:t>
            </a:r>
            <a:r>
              <a:rPr lang="ru-RU" sz="5400" b="1" dirty="0" smtClean="0"/>
              <a:t> наша дружба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77101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85" y="117231"/>
            <a:ext cx="11762153" cy="66430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1. СЛОВОСОЧЕТАНИЕ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5" y="711200"/>
            <a:ext cx="11887200" cy="565779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5400" b="1" dirty="0" smtClean="0"/>
              <a:t>Это сочетание двух слов, являющихся самостоятельными частями речи, связанных между собой подчинительной связью. В словосочетание могут входить служебные части речи, но членами словосочетания они не являются! Подлежащее и сказуемое представляют собой не словосочетание, а предложение! Однородные члены предложения (</a:t>
            </a:r>
            <a:r>
              <a:rPr lang="ru-RU" sz="5400" b="1" dirty="0" smtClean="0">
                <a:solidFill>
                  <a:srgbClr val="7030A0"/>
                </a:solidFill>
              </a:rPr>
              <a:t>проснулся и потянулся</a:t>
            </a:r>
            <a:r>
              <a:rPr lang="ru-RU" sz="5400" b="1" dirty="0" smtClean="0"/>
              <a:t>) не являются словосочетанием, т.к. связаны сочинительной связью. 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0413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599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Выпишите словосочетания со связью управление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723569"/>
            <a:ext cx="11624807" cy="586806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1.</a:t>
            </a:r>
            <a:r>
              <a:rPr lang="ru-RU" sz="5400" b="1" dirty="0" smtClean="0"/>
              <a:t> Вечерняя прогулка, </a:t>
            </a:r>
            <a:r>
              <a:rPr lang="ru-RU" sz="5400" b="1" dirty="0" smtClean="0">
                <a:solidFill>
                  <a:srgbClr val="FF0000"/>
                </a:solidFill>
              </a:rPr>
              <a:t>2.</a:t>
            </a:r>
            <a:r>
              <a:rPr lang="ru-RU" sz="5400" b="1" dirty="0" smtClean="0"/>
              <a:t> упал навзничь, </a:t>
            </a:r>
            <a:r>
              <a:rPr lang="ru-RU" sz="5400" b="1" dirty="0" smtClean="0">
                <a:solidFill>
                  <a:srgbClr val="FF0000"/>
                </a:solidFill>
              </a:rPr>
              <a:t>3.</a:t>
            </a:r>
            <a:r>
              <a:rPr lang="ru-RU" sz="5400" b="1" dirty="0" smtClean="0"/>
              <a:t> прогулка с друзьями, </a:t>
            </a:r>
            <a:r>
              <a:rPr lang="ru-RU" sz="5400" b="1" dirty="0" smtClean="0">
                <a:solidFill>
                  <a:srgbClr val="FF0000"/>
                </a:solidFill>
              </a:rPr>
              <a:t>4.</a:t>
            </a:r>
            <a:r>
              <a:rPr lang="ru-RU" sz="5400" b="1" dirty="0" smtClean="0"/>
              <a:t> пошёл пообедать, </a:t>
            </a:r>
            <a:r>
              <a:rPr lang="ru-RU" sz="5400" b="1" dirty="0" smtClean="0">
                <a:solidFill>
                  <a:srgbClr val="FF0000"/>
                </a:solidFill>
              </a:rPr>
              <a:t>5.</a:t>
            </a:r>
            <a:r>
              <a:rPr lang="ru-RU" sz="5400" b="1" dirty="0" smtClean="0"/>
              <a:t> пение соловья, </a:t>
            </a:r>
            <a:r>
              <a:rPr lang="ru-RU" sz="5400" b="1" dirty="0" smtClean="0">
                <a:solidFill>
                  <a:srgbClr val="FF0000"/>
                </a:solidFill>
              </a:rPr>
              <a:t>6.</a:t>
            </a:r>
            <a:r>
              <a:rPr lang="ru-RU" sz="5400" b="1" dirty="0" smtClean="0"/>
              <a:t> платье в горошек, </a:t>
            </a:r>
            <a:r>
              <a:rPr lang="ru-RU" sz="5400" b="1" dirty="0" smtClean="0">
                <a:solidFill>
                  <a:srgbClr val="FF0000"/>
                </a:solidFill>
              </a:rPr>
              <a:t>7.</a:t>
            </a:r>
            <a:r>
              <a:rPr lang="ru-RU" sz="5400" b="1" dirty="0" smtClean="0"/>
              <a:t> с песней по жизни, </a:t>
            </a:r>
            <a:r>
              <a:rPr lang="ru-RU" sz="5400" b="1" dirty="0" smtClean="0">
                <a:solidFill>
                  <a:srgbClr val="FF0000"/>
                </a:solidFill>
              </a:rPr>
              <a:t>8.</a:t>
            </a:r>
            <a:r>
              <a:rPr lang="ru-RU" sz="5400" b="1" dirty="0" smtClean="0"/>
              <a:t> расскажет о себе, </a:t>
            </a:r>
            <a:r>
              <a:rPr lang="ru-RU" sz="5400" b="1" dirty="0">
                <a:solidFill>
                  <a:srgbClr val="FF0000"/>
                </a:solidFill>
              </a:rPr>
              <a:t>9</a:t>
            </a:r>
            <a:r>
              <a:rPr lang="ru-RU" sz="5400" b="1" dirty="0" smtClean="0">
                <a:solidFill>
                  <a:srgbClr val="FF0000"/>
                </a:solidFill>
              </a:rPr>
              <a:t>.</a:t>
            </a:r>
            <a:r>
              <a:rPr lang="ru-RU" sz="5400" b="1" dirty="0" smtClean="0"/>
              <a:t> со своими друзьями, </a:t>
            </a:r>
            <a:r>
              <a:rPr lang="ru-RU" sz="5400" b="1" dirty="0" smtClean="0">
                <a:solidFill>
                  <a:srgbClr val="FF0000"/>
                </a:solidFill>
              </a:rPr>
              <a:t>10.</a:t>
            </a:r>
            <a:r>
              <a:rPr lang="ru-RU" sz="5400" b="1" dirty="0" smtClean="0"/>
              <a:t> каждый второй, </a:t>
            </a:r>
            <a:r>
              <a:rPr lang="ru-RU" sz="5400" b="1" dirty="0" smtClean="0">
                <a:solidFill>
                  <a:srgbClr val="FF0000"/>
                </a:solidFill>
              </a:rPr>
              <a:t>11.</a:t>
            </a:r>
            <a:r>
              <a:rPr lang="ru-RU" sz="5400" b="1" dirty="0" smtClean="0"/>
              <a:t> видим берег, </a:t>
            </a:r>
            <a:r>
              <a:rPr lang="ru-RU" sz="5400" b="1" dirty="0" smtClean="0">
                <a:solidFill>
                  <a:srgbClr val="FF0000"/>
                </a:solidFill>
              </a:rPr>
              <a:t>12.</a:t>
            </a:r>
            <a:r>
              <a:rPr lang="ru-RU" sz="5400" b="1" dirty="0" smtClean="0"/>
              <a:t> нет покоя, </a:t>
            </a:r>
            <a:r>
              <a:rPr lang="ru-RU" sz="5400" b="1" dirty="0" smtClean="0">
                <a:solidFill>
                  <a:srgbClr val="FF0000"/>
                </a:solidFill>
              </a:rPr>
              <a:t>13.</a:t>
            </a:r>
            <a:r>
              <a:rPr lang="ru-RU" sz="5400" b="1" dirty="0" smtClean="0"/>
              <a:t> разговаривать недолго, </a:t>
            </a:r>
            <a:r>
              <a:rPr lang="ru-RU" sz="5400" b="1" dirty="0" smtClean="0">
                <a:solidFill>
                  <a:srgbClr val="FF0000"/>
                </a:solidFill>
              </a:rPr>
              <a:t>14.</a:t>
            </a:r>
            <a:r>
              <a:rPr lang="ru-RU" sz="5400" b="1" dirty="0" smtClean="0"/>
              <a:t> хотел уехать, </a:t>
            </a:r>
            <a:r>
              <a:rPr lang="ru-RU" sz="5400" b="1" dirty="0" smtClean="0">
                <a:solidFill>
                  <a:srgbClr val="FF0000"/>
                </a:solidFill>
              </a:rPr>
              <a:t>15.</a:t>
            </a:r>
            <a:r>
              <a:rPr lang="ru-RU" sz="5400" b="1" dirty="0" smtClean="0"/>
              <a:t> их дело, </a:t>
            </a:r>
            <a:r>
              <a:rPr lang="ru-RU" sz="5400" b="1" dirty="0" smtClean="0">
                <a:solidFill>
                  <a:srgbClr val="FF0000"/>
                </a:solidFill>
              </a:rPr>
              <a:t>16.</a:t>
            </a:r>
            <a:r>
              <a:rPr lang="ru-RU" sz="5400" b="1" dirty="0" smtClean="0"/>
              <a:t> узнаю их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98697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85874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3. Выпишите словосочетания со связью примыкание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1137037"/>
            <a:ext cx="11624807" cy="545459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1.</a:t>
            </a:r>
            <a:r>
              <a:rPr lang="ru-RU" sz="5400" b="1" dirty="0" smtClean="0"/>
              <a:t> Скучаю по маме, </a:t>
            </a:r>
            <a:r>
              <a:rPr lang="ru-RU" sz="5400" b="1" dirty="0" smtClean="0">
                <a:solidFill>
                  <a:srgbClr val="FF0000"/>
                </a:solidFill>
              </a:rPr>
              <a:t>2.</a:t>
            </a:r>
            <a:r>
              <a:rPr lang="ru-RU" sz="5400" b="1" dirty="0" smtClean="0"/>
              <a:t> учиться с интересом, </a:t>
            </a:r>
            <a:r>
              <a:rPr lang="ru-RU" sz="5400" b="1" dirty="0" smtClean="0">
                <a:solidFill>
                  <a:srgbClr val="FF0000"/>
                </a:solidFill>
              </a:rPr>
              <a:t>3.</a:t>
            </a:r>
            <a:r>
              <a:rPr lang="ru-RU" sz="5400" b="1" dirty="0" smtClean="0"/>
              <a:t> бежать вприпрыжку, </a:t>
            </a:r>
            <a:r>
              <a:rPr lang="ru-RU" sz="5400" b="1" dirty="0" smtClean="0">
                <a:solidFill>
                  <a:srgbClr val="FF0000"/>
                </a:solidFill>
              </a:rPr>
              <a:t>4.</a:t>
            </a:r>
            <a:r>
              <a:rPr lang="ru-RU" sz="5400" b="1" dirty="0" smtClean="0"/>
              <a:t> читать лёжа, </a:t>
            </a:r>
            <a:r>
              <a:rPr lang="ru-RU" sz="5400" b="1" dirty="0" smtClean="0">
                <a:solidFill>
                  <a:srgbClr val="FF0000"/>
                </a:solidFill>
              </a:rPr>
              <a:t>5.</a:t>
            </a:r>
            <a:r>
              <a:rPr lang="ru-RU" sz="5400" b="1" dirty="0" smtClean="0"/>
              <a:t> смешно шутил, </a:t>
            </a:r>
            <a:r>
              <a:rPr lang="ru-RU" sz="5400" b="1" dirty="0" smtClean="0">
                <a:solidFill>
                  <a:srgbClr val="FF0000"/>
                </a:solidFill>
              </a:rPr>
              <a:t>6.</a:t>
            </a:r>
            <a:r>
              <a:rPr lang="ru-RU" sz="5400" b="1" dirty="0" smtClean="0"/>
              <a:t> страшная история, </a:t>
            </a:r>
            <a:r>
              <a:rPr lang="ru-RU" sz="5400" b="1" dirty="0" smtClean="0">
                <a:solidFill>
                  <a:srgbClr val="FF0000"/>
                </a:solidFill>
              </a:rPr>
              <a:t>7.</a:t>
            </a:r>
            <a:r>
              <a:rPr lang="ru-RU" sz="5400" b="1" dirty="0" smtClean="0"/>
              <a:t> вышли подышать, </a:t>
            </a:r>
            <a:r>
              <a:rPr lang="ru-RU" sz="5400" b="1" dirty="0" smtClean="0">
                <a:solidFill>
                  <a:srgbClr val="FF0000"/>
                </a:solidFill>
              </a:rPr>
              <a:t>8.</a:t>
            </a:r>
            <a:r>
              <a:rPr lang="ru-RU" sz="5400" b="1" dirty="0" smtClean="0"/>
              <a:t> вышли на балкон, </a:t>
            </a:r>
            <a:r>
              <a:rPr lang="ru-RU" sz="5400" b="1" dirty="0" smtClean="0">
                <a:solidFill>
                  <a:srgbClr val="FF0000"/>
                </a:solidFill>
              </a:rPr>
              <a:t>9.</a:t>
            </a:r>
            <a:r>
              <a:rPr lang="ru-RU" sz="5400" b="1" dirty="0" smtClean="0"/>
              <a:t> выйди навстречу, </a:t>
            </a:r>
            <a:r>
              <a:rPr lang="ru-RU" sz="5400" b="1" dirty="0" smtClean="0">
                <a:solidFill>
                  <a:srgbClr val="FF0000"/>
                </a:solidFill>
              </a:rPr>
              <a:t>10.</a:t>
            </a:r>
            <a:r>
              <a:rPr lang="ru-RU" sz="5400" b="1" dirty="0" smtClean="0"/>
              <a:t> на встречу с друзьями, </a:t>
            </a:r>
            <a:r>
              <a:rPr lang="ru-RU" sz="5400" b="1" dirty="0" smtClean="0">
                <a:solidFill>
                  <a:srgbClr val="FF0000"/>
                </a:solidFill>
              </a:rPr>
              <a:t>11.</a:t>
            </a:r>
            <a:r>
              <a:rPr lang="ru-RU" sz="5400" b="1" dirty="0" smtClean="0"/>
              <a:t> его ошибки, </a:t>
            </a:r>
            <a:r>
              <a:rPr lang="ru-RU" sz="5400" b="1" dirty="0" smtClean="0">
                <a:solidFill>
                  <a:srgbClr val="FF0000"/>
                </a:solidFill>
              </a:rPr>
              <a:t>12.</a:t>
            </a:r>
            <a:r>
              <a:rPr lang="ru-RU" sz="5400" b="1" dirty="0" smtClean="0"/>
              <a:t> слышу его, </a:t>
            </a:r>
            <a:r>
              <a:rPr lang="ru-RU" sz="5400" b="1" dirty="0" smtClean="0">
                <a:solidFill>
                  <a:srgbClr val="FF0000"/>
                </a:solidFill>
              </a:rPr>
              <a:t>13.</a:t>
            </a:r>
            <a:r>
              <a:rPr lang="ru-RU" sz="5400" b="1" dirty="0" smtClean="0"/>
              <a:t> её голос, </a:t>
            </a:r>
            <a:r>
              <a:rPr lang="ru-RU" sz="5400" b="1" dirty="0" smtClean="0">
                <a:solidFill>
                  <a:srgbClr val="FF0000"/>
                </a:solidFill>
              </a:rPr>
              <a:t>14.</a:t>
            </a:r>
            <a:r>
              <a:rPr lang="ru-RU" sz="5400" b="1" dirty="0" smtClean="0"/>
              <a:t> сыграли вничью, </a:t>
            </a:r>
            <a:r>
              <a:rPr lang="ru-RU" sz="5400" b="1" dirty="0" smtClean="0">
                <a:solidFill>
                  <a:srgbClr val="FF0000"/>
                </a:solidFill>
              </a:rPr>
              <a:t>15.</a:t>
            </a:r>
            <a:r>
              <a:rPr lang="ru-RU" sz="5400" b="1" dirty="0" smtClean="0"/>
              <a:t> сказал шёпотом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6984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1.Замените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«слова мамы»</a:t>
            </a:r>
            <a:r>
              <a:rPr lang="ru-RU" sz="4000" b="1" dirty="0">
                <a:solidFill>
                  <a:srgbClr val="7030A0"/>
                </a:solidFill>
              </a:rPr>
              <a:t>, </a:t>
            </a:r>
            <a:r>
              <a:rPr lang="ru-RU" sz="4000" b="1" dirty="0"/>
              <a:t>построенное на основе управления, синонимичным словосочетанием со </a:t>
            </a:r>
            <a:r>
              <a:rPr lang="ru-RU" sz="4000" b="1" dirty="0" smtClean="0"/>
              <a:t>связью согласование</a:t>
            </a:r>
            <a:r>
              <a:rPr lang="ru-RU" sz="4000" b="1" dirty="0"/>
              <a:t>. Напишите 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3600" b="1" smtClean="0"/>
              <a:t>2. Замените </a:t>
            </a:r>
            <a:r>
              <a:rPr lang="ru-RU" sz="3600" b="1" dirty="0"/>
              <a:t>словосочетание </a:t>
            </a:r>
            <a:r>
              <a:rPr lang="ru-RU" sz="3600" b="1" i="1" dirty="0">
                <a:solidFill>
                  <a:srgbClr val="7030A0"/>
                </a:solidFill>
              </a:rPr>
              <a:t>«собачья душа»</a:t>
            </a:r>
            <a:r>
              <a:rPr lang="ru-RU" sz="3600" b="1" dirty="0">
                <a:solidFill>
                  <a:srgbClr val="7030A0"/>
                </a:solidFill>
              </a:rPr>
              <a:t>, </a:t>
            </a:r>
            <a:r>
              <a:rPr lang="ru-RU" sz="3600" b="1" dirty="0"/>
              <a:t>построенное на основе согласования, синонимичным словосочетанием со </a:t>
            </a:r>
            <a:r>
              <a:rPr lang="ru-RU" sz="3600" b="1" dirty="0" smtClean="0"/>
              <a:t>связью управление</a:t>
            </a:r>
            <a:r>
              <a:rPr lang="ru-RU" sz="3600" b="1" dirty="0"/>
              <a:t>. Напишите получившееся словосочетание.</a:t>
            </a:r>
          </a:p>
          <a:p>
            <a:pPr marL="0" indent="0" algn="just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8286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3.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«радостно встретил»</a:t>
            </a:r>
            <a:r>
              <a:rPr lang="ru-RU" sz="4000" b="1" dirty="0"/>
              <a:t>, построенное на основе примыкания, синонимичным словосочетанием со связью управление. </a:t>
            </a:r>
            <a:r>
              <a:rPr lang="ru-RU" sz="4000" b="1" dirty="0" smtClean="0"/>
              <a:t>Напишите </a:t>
            </a:r>
            <a:r>
              <a:rPr lang="ru-RU" sz="4000" b="1" dirty="0"/>
              <a:t>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4.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«бабушкины пирожки»</a:t>
            </a:r>
            <a:r>
              <a:rPr lang="ru-RU" sz="4000" b="1" dirty="0"/>
              <a:t>, построенное на основе согласования, синонимичным словосочетанием со связью управление. Напишите получившееся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318374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5.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«монеты из золота»</a:t>
            </a:r>
            <a:r>
              <a:rPr lang="ru-RU" sz="4000" b="1" dirty="0">
                <a:solidFill>
                  <a:srgbClr val="7030A0"/>
                </a:solidFill>
              </a:rPr>
              <a:t>, </a:t>
            </a:r>
            <a:r>
              <a:rPr lang="ru-RU" sz="4000" b="1" dirty="0"/>
              <a:t>построенное на основе управления, синонимичным словосочетанием со связью согласование. </a:t>
            </a:r>
            <a:r>
              <a:rPr lang="ru-RU" sz="4000" b="1" dirty="0" smtClean="0"/>
              <a:t>Напишите </a:t>
            </a:r>
            <a:r>
              <a:rPr lang="ru-RU" sz="4000" b="1" dirty="0"/>
              <a:t>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6.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«школьные друзья»</a:t>
            </a:r>
            <a:r>
              <a:rPr lang="ru-RU" sz="4000" b="1" dirty="0" smtClean="0">
                <a:solidFill>
                  <a:srgbClr val="7030A0"/>
                </a:solidFill>
              </a:rPr>
              <a:t>, </a:t>
            </a:r>
            <a:r>
              <a:rPr lang="ru-RU" sz="4000" b="1" dirty="0"/>
              <a:t>построенное на основе согласования, синонимичным словосочетанием со </a:t>
            </a:r>
            <a:r>
              <a:rPr lang="ru-RU" sz="4000" b="1" dirty="0" smtClean="0"/>
              <a:t>связью управление</a:t>
            </a:r>
            <a:r>
              <a:rPr lang="ru-RU" sz="4000" b="1" dirty="0"/>
              <a:t>. Напишите получившееся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424860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7.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«внимательно слушает»</a:t>
            </a:r>
            <a:r>
              <a:rPr lang="ru-RU" sz="4000" b="1" dirty="0"/>
              <a:t>, построенное на основе примыкания, синонимичным словосочетанием со связью управление. Напишите 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8.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«глядеть с тревогой»</a:t>
            </a:r>
            <a:r>
              <a:rPr lang="ru-RU" sz="4000" b="1" dirty="0"/>
              <a:t>, построенное на основе управления, синонимичным словосочетанием со связью примыкание. Напишите получившееся </a:t>
            </a:r>
            <a:r>
              <a:rPr lang="ru-RU" sz="4000" b="1" dirty="0" smtClean="0"/>
              <a:t>словосочетание.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7152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9.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«устало засыпает»</a:t>
            </a:r>
            <a:r>
              <a:rPr lang="ru-RU" sz="4000" b="1" dirty="0" smtClean="0"/>
              <a:t>, </a:t>
            </a:r>
            <a:r>
              <a:rPr lang="ru-RU" sz="4000" b="1" dirty="0"/>
              <a:t>построенное на основе примыкания, синонимичным словосочетанием со связью управление. Напишите 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10.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«говорить со смехом»</a:t>
            </a:r>
            <a:r>
              <a:rPr lang="ru-RU" sz="4000" b="1" dirty="0" smtClean="0">
                <a:solidFill>
                  <a:srgbClr val="7030A0"/>
                </a:solidFill>
              </a:rPr>
              <a:t>,</a:t>
            </a:r>
            <a:r>
              <a:rPr lang="ru-RU" sz="4000" b="1" dirty="0" smtClean="0"/>
              <a:t> </a:t>
            </a:r>
            <a:r>
              <a:rPr lang="ru-RU" sz="4000" b="1" dirty="0"/>
              <a:t>построенное на основе </a:t>
            </a:r>
            <a:r>
              <a:rPr lang="ru-RU" sz="4000" b="1" dirty="0" smtClean="0"/>
              <a:t>управления, </a:t>
            </a:r>
            <a:r>
              <a:rPr lang="ru-RU" sz="4000" b="1" dirty="0"/>
              <a:t>синонимичным словосочетанием со связью </a:t>
            </a:r>
            <a:r>
              <a:rPr lang="ru-RU" sz="4000" b="1" dirty="0" smtClean="0"/>
              <a:t>примыкание. </a:t>
            </a:r>
            <a:r>
              <a:rPr lang="ru-RU" sz="4000" b="1" dirty="0"/>
              <a:t>Напишите получившееся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199156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11.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«парень с рыжими волосами»</a:t>
            </a:r>
            <a:r>
              <a:rPr lang="ru-RU" sz="4000" b="1" dirty="0"/>
              <a:t>, построенное на основе управления, синонимичным словосочетанием со связью согласование. Напишите 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12.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>
                <a:solidFill>
                  <a:srgbClr val="7030A0"/>
                </a:solidFill>
              </a:rPr>
              <a:t>«бездушно пел»</a:t>
            </a:r>
            <a:r>
              <a:rPr lang="ru-RU" sz="4000" b="1" dirty="0">
                <a:solidFill>
                  <a:srgbClr val="7030A0"/>
                </a:solidFill>
              </a:rPr>
              <a:t>, </a:t>
            </a:r>
            <a:r>
              <a:rPr lang="ru-RU" sz="4000" b="1" dirty="0"/>
              <a:t>построенное на основе примыкания, синонимичным словосочетанием со </a:t>
            </a:r>
            <a:r>
              <a:rPr lang="ru-RU" sz="4000" b="1" dirty="0" smtClean="0"/>
              <a:t>связью управление</a:t>
            </a:r>
            <a:r>
              <a:rPr lang="ru-RU" sz="4000" b="1" dirty="0"/>
              <a:t>. Напишите получившееся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161029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13.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«овчинный полушубок»</a:t>
            </a:r>
            <a:r>
              <a:rPr lang="ru-RU" sz="4000" b="1" dirty="0" smtClean="0"/>
              <a:t>, </a:t>
            </a:r>
            <a:r>
              <a:rPr lang="ru-RU" sz="4000" b="1" dirty="0"/>
              <a:t>построенное на основе </a:t>
            </a:r>
            <a:r>
              <a:rPr lang="ru-RU" sz="4000" b="1" dirty="0" smtClean="0"/>
              <a:t>согласования, </a:t>
            </a:r>
            <a:r>
              <a:rPr lang="ru-RU" sz="4000" b="1" dirty="0"/>
              <a:t>синонимичным словосочетанием со связью </a:t>
            </a:r>
            <a:r>
              <a:rPr lang="ru-RU" sz="4000" b="1" dirty="0" smtClean="0"/>
              <a:t>управление. </a:t>
            </a:r>
            <a:r>
              <a:rPr lang="ru-RU" sz="4000" b="1" dirty="0"/>
              <a:t>Напишите 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14.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«летели на ночёвку»</a:t>
            </a:r>
            <a:r>
              <a:rPr lang="ru-RU" sz="4000" b="1" dirty="0" smtClean="0"/>
              <a:t>, </a:t>
            </a:r>
            <a:r>
              <a:rPr lang="ru-RU" sz="4000" b="1" dirty="0"/>
              <a:t>построенное на основе </a:t>
            </a:r>
            <a:r>
              <a:rPr lang="ru-RU" sz="4000" b="1" dirty="0" smtClean="0"/>
              <a:t>управления, </a:t>
            </a:r>
            <a:r>
              <a:rPr lang="ru-RU" sz="4000" b="1" dirty="0"/>
              <a:t>синонимичным словосочетанием со </a:t>
            </a:r>
            <a:r>
              <a:rPr lang="ru-RU" sz="4000" b="1" dirty="0" smtClean="0"/>
              <a:t>связью примыкание. </a:t>
            </a:r>
            <a:r>
              <a:rPr lang="ru-RU" sz="4000" b="1" dirty="0"/>
              <a:t>Напишите получившееся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8641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15.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«боксёрскую грушу»</a:t>
            </a:r>
            <a:r>
              <a:rPr lang="ru-RU" sz="4000" b="1" dirty="0" smtClean="0"/>
              <a:t>, </a:t>
            </a:r>
            <a:r>
              <a:rPr lang="ru-RU" sz="4000" b="1" dirty="0"/>
              <a:t>построенное на основе </a:t>
            </a:r>
            <a:r>
              <a:rPr lang="ru-RU" sz="4000" b="1" dirty="0" smtClean="0"/>
              <a:t>согласования, </a:t>
            </a:r>
            <a:r>
              <a:rPr lang="ru-RU" sz="4000" b="1" dirty="0"/>
              <a:t>синонимичным словосочетанием со связью </a:t>
            </a:r>
            <a:r>
              <a:rPr lang="ru-RU" sz="4000" b="1" dirty="0" smtClean="0"/>
              <a:t>управление. </a:t>
            </a:r>
            <a:r>
              <a:rPr lang="ru-RU" sz="4000" b="1" dirty="0"/>
              <a:t>Напишите получившееся словосочетание</a:t>
            </a:r>
            <a:r>
              <a:rPr lang="ru-RU" sz="4000" b="1" dirty="0" smtClean="0"/>
              <a:t>.</a:t>
            </a:r>
          </a:p>
          <a:p>
            <a:pPr marL="0" indent="0" algn="just">
              <a:buNone/>
            </a:pPr>
            <a:r>
              <a:rPr lang="ru-RU" sz="4000" b="1" dirty="0" smtClean="0"/>
              <a:t>16. Замените </a:t>
            </a:r>
            <a:r>
              <a:rPr lang="ru-RU" sz="4000" b="1" dirty="0"/>
              <a:t>словосочетание </a:t>
            </a:r>
            <a:r>
              <a:rPr lang="ru-RU" sz="4000" b="1" i="1" dirty="0" smtClean="0">
                <a:solidFill>
                  <a:srgbClr val="7030A0"/>
                </a:solidFill>
              </a:rPr>
              <a:t>«смотрела улыбаясь»</a:t>
            </a:r>
            <a:r>
              <a:rPr lang="ru-RU" sz="4000" b="1" dirty="0" smtClean="0"/>
              <a:t>, </a:t>
            </a:r>
            <a:r>
              <a:rPr lang="ru-RU" sz="4000" b="1" dirty="0"/>
              <a:t>построенное на основе </a:t>
            </a:r>
            <a:r>
              <a:rPr lang="ru-RU" sz="4000" b="1" dirty="0" smtClean="0"/>
              <a:t>примыкания, </a:t>
            </a:r>
            <a:r>
              <a:rPr lang="ru-RU" sz="4000" b="1" dirty="0"/>
              <a:t>синонимичным словосочетанием со </a:t>
            </a:r>
            <a:r>
              <a:rPr lang="ru-RU" sz="4000" b="1" dirty="0" smtClean="0"/>
              <a:t>связью управление. </a:t>
            </a:r>
            <a:r>
              <a:rPr lang="ru-RU" sz="4000" b="1" dirty="0"/>
              <a:t>Напишите получившееся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85745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85" y="117231"/>
            <a:ext cx="11762153" cy="66430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Выпишите только словосочетания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5" y="711200"/>
            <a:ext cx="11887200" cy="5657795"/>
          </a:xfrm>
        </p:spPr>
        <p:txBody>
          <a:bodyPr>
            <a:normAutofit/>
          </a:bodyPr>
          <a:lstStyle/>
          <a:p>
            <a:pPr marL="914400" indent="-914400" algn="just">
              <a:buAutoNum type="arabicPeriod"/>
            </a:pPr>
            <a:r>
              <a:rPr lang="ru-RU" sz="5400" b="1" dirty="0" smtClean="0"/>
              <a:t>Сидеть рядом</a:t>
            </a:r>
          </a:p>
          <a:p>
            <a:pPr marL="914400" indent="-914400" algn="just">
              <a:buAutoNum type="arabicPeriod"/>
            </a:pPr>
            <a:r>
              <a:rPr lang="ru-RU" sz="5400" b="1" dirty="0" smtClean="0"/>
              <a:t>В течение месяца</a:t>
            </a:r>
          </a:p>
          <a:p>
            <a:pPr marL="914400" indent="-914400" algn="just">
              <a:buAutoNum type="arabicPeriod"/>
            </a:pPr>
            <a:r>
              <a:rPr lang="ru-RU" sz="5400" b="1" dirty="0" smtClean="0"/>
              <a:t>В течении реки</a:t>
            </a:r>
            <a:endParaRPr lang="ru-RU" sz="5400" b="1" dirty="0"/>
          </a:p>
          <a:p>
            <a:pPr marL="914400" indent="-914400" algn="just">
              <a:buAutoNum type="arabicPeriod"/>
            </a:pPr>
            <a:r>
              <a:rPr lang="ru-RU" sz="5400" b="1" dirty="0" smtClean="0"/>
              <a:t>Вследствие непогоды</a:t>
            </a:r>
          </a:p>
          <a:p>
            <a:pPr marL="914400" indent="-914400" algn="just">
              <a:buAutoNum type="arabicPeriod"/>
            </a:pPr>
            <a:r>
              <a:rPr lang="ru-RU" sz="5400" b="1" dirty="0" smtClean="0"/>
              <a:t>В следствии по делу</a:t>
            </a:r>
          </a:p>
          <a:p>
            <a:pPr marL="914400" indent="-914400" algn="just">
              <a:buAutoNum type="arabicPeriod"/>
            </a:pPr>
            <a:r>
              <a:rPr lang="ru-RU" sz="5400" b="1" dirty="0" smtClean="0"/>
              <a:t>Солнце село</a:t>
            </a:r>
          </a:p>
        </p:txBody>
      </p:sp>
    </p:spTree>
    <p:extLst>
      <p:ext uri="{BB962C8B-B14F-4D97-AF65-F5344CB8AC3E}">
        <p14:creationId xmlns:p14="http://schemas.microsoft.com/office/powerpoint/2010/main" val="140228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Замените данные словосочетания, построенные на основе </a:t>
            </a:r>
            <a:r>
              <a:rPr lang="ru-RU" sz="4400" b="1" u="sng" dirty="0"/>
              <a:t>согласования</a:t>
            </a:r>
            <a:r>
              <a:rPr lang="ru-RU" sz="4400" b="1" dirty="0"/>
              <a:t>, синонимичным словосочетанием со связью </a:t>
            </a:r>
            <a:r>
              <a:rPr lang="ru-RU" sz="4400" b="1" u="sng" dirty="0"/>
              <a:t>управление.</a:t>
            </a:r>
            <a:r>
              <a:rPr lang="ru-RU" sz="4400" b="1" dirty="0"/>
              <a:t> Напишите получившиеся словосочетания</a:t>
            </a:r>
            <a:r>
              <a:rPr lang="ru-RU" sz="4400" b="1" dirty="0" smtClean="0"/>
              <a:t>.</a:t>
            </a:r>
          </a:p>
          <a:p>
            <a:pPr marL="0" indent="0" algn="just">
              <a:buNone/>
            </a:pPr>
            <a:r>
              <a:rPr lang="ru-RU" sz="4400" b="1" dirty="0" smtClean="0"/>
              <a:t>Кружевной шарф, бессонных ночей, на прибрежном песке, студенческого хора, книжный магазин.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1220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Замените данные словосочетания, построенные на основе </a:t>
            </a:r>
            <a:r>
              <a:rPr lang="ru-RU" sz="4400" b="1" u="sng" dirty="0" smtClean="0"/>
              <a:t>управления</a:t>
            </a:r>
            <a:r>
              <a:rPr lang="ru-RU" sz="4400" b="1" dirty="0" smtClean="0"/>
              <a:t>, </a:t>
            </a:r>
            <a:r>
              <a:rPr lang="ru-RU" sz="4400" b="1" dirty="0"/>
              <a:t>синонимичным словосочетанием со связью </a:t>
            </a:r>
            <a:r>
              <a:rPr lang="ru-RU" sz="4400" b="1" u="sng" dirty="0" smtClean="0"/>
              <a:t>согласование.</a:t>
            </a:r>
            <a:r>
              <a:rPr lang="ru-RU" sz="4400" b="1" dirty="0"/>
              <a:t> Напишите </a:t>
            </a:r>
            <a:r>
              <a:rPr lang="ru-RU" sz="4400" b="1" dirty="0" smtClean="0"/>
              <a:t>получившиеся </a:t>
            </a:r>
            <a:r>
              <a:rPr lang="ru-RU" sz="4400" b="1" dirty="0"/>
              <a:t>словосочетания</a:t>
            </a:r>
            <a:r>
              <a:rPr lang="ru-RU" sz="4400" b="1" dirty="0" smtClean="0"/>
              <a:t>.</a:t>
            </a:r>
          </a:p>
          <a:p>
            <a:pPr marL="0" indent="0" algn="just">
              <a:buNone/>
            </a:pPr>
            <a:r>
              <a:rPr lang="ru-RU" sz="4400" b="1" dirty="0" smtClean="0"/>
              <a:t>Колосьев ржи, дно колодца, </a:t>
            </a:r>
            <a:r>
              <a:rPr lang="ru-RU" sz="4400" b="1" dirty="0"/>
              <a:t>в</a:t>
            </a:r>
            <a:r>
              <a:rPr lang="ru-RU" sz="4400" b="1" dirty="0" smtClean="0"/>
              <a:t>етка ели, берег моря, котом со двора, снаряд для спортсмена, кувшин из глины, особняк в три этажа, ружьё с двумя стволами, собака с гладкой шерстью.</a:t>
            </a:r>
          </a:p>
        </p:txBody>
      </p:sp>
    </p:spTree>
    <p:extLst>
      <p:ext uri="{BB962C8B-B14F-4D97-AF65-F5344CB8AC3E}">
        <p14:creationId xmlns:p14="http://schemas.microsoft.com/office/powerpoint/2010/main" val="34919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b="1" dirty="0"/>
              <a:t>Замените данные словосочетания, построенные на основе </a:t>
            </a:r>
            <a:r>
              <a:rPr lang="ru-RU" sz="4400" b="1" u="sng" dirty="0" smtClean="0"/>
              <a:t>примыкания</a:t>
            </a:r>
            <a:r>
              <a:rPr lang="ru-RU" sz="4400" b="1" dirty="0" smtClean="0"/>
              <a:t>, </a:t>
            </a:r>
            <a:r>
              <a:rPr lang="ru-RU" sz="4400" b="1" dirty="0"/>
              <a:t>синонимичным словосочетанием со связью </a:t>
            </a:r>
            <a:r>
              <a:rPr lang="ru-RU" sz="4400" b="1" u="sng" dirty="0" smtClean="0"/>
              <a:t>управление.</a:t>
            </a:r>
            <a:r>
              <a:rPr lang="ru-RU" sz="4400" b="1" dirty="0"/>
              <a:t> Напишите </a:t>
            </a:r>
            <a:r>
              <a:rPr lang="ru-RU" sz="4400" b="1" dirty="0" smtClean="0"/>
              <a:t>получившиеся </a:t>
            </a:r>
            <a:r>
              <a:rPr lang="ru-RU" sz="4400" b="1" dirty="0"/>
              <a:t>словосочетания</a:t>
            </a:r>
            <a:r>
              <a:rPr lang="ru-RU" sz="4400" b="1" dirty="0" smtClean="0"/>
              <a:t>.</a:t>
            </a:r>
          </a:p>
          <a:p>
            <a:pPr marL="0" indent="0" algn="just">
              <a:buNone/>
            </a:pPr>
            <a:r>
              <a:rPr lang="ru-RU" sz="4400" b="1" dirty="0" smtClean="0"/>
              <a:t>Вошёл не постучавшись, увлечённо читал, нежно гладит, глядел уважительно, отнестись юмористически, устало заснул, шёл не останавливаясь, пошёл покупать, вышел прогуляться.</a:t>
            </a:r>
          </a:p>
        </p:txBody>
      </p:sp>
    </p:spTree>
    <p:extLst>
      <p:ext uri="{BB962C8B-B14F-4D97-AF65-F5344CB8AC3E}">
        <p14:creationId xmlns:p14="http://schemas.microsoft.com/office/powerpoint/2010/main" val="9975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b="1" dirty="0"/>
              <a:t>Замените данные словосочетания, построенные на основе </a:t>
            </a:r>
            <a:r>
              <a:rPr lang="ru-RU" sz="3000" b="1" u="sng" dirty="0"/>
              <a:t>согласования</a:t>
            </a:r>
            <a:r>
              <a:rPr lang="ru-RU" sz="3000" b="1" dirty="0"/>
              <a:t>, синонимичным словосочетанием со связью </a:t>
            </a:r>
            <a:r>
              <a:rPr lang="ru-RU" sz="3000" b="1" u="sng" dirty="0"/>
              <a:t>управление.</a:t>
            </a:r>
            <a:r>
              <a:rPr lang="ru-RU" sz="3000" b="1" dirty="0"/>
              <a:t> Напишите получившиеся словосочетания</a:t>
            </a:r>
            <a:r>
              <a:rPr lang="ru-RU" sz="3000" b="1" dirty="0" smtClean="0"/>
              <a:t>.</a:t>
            </a:r>
          </a:p>
          <a:p>
            <a:pPr marL="0" indent="0" algn="just">
              <a:buNone/>
            </a:pPr>
            <a:r>
              <a:rPr lang="ru-RU" sz="3200" b="1" u="sng" dirty="0"/>
              <a:t>П</a:t>
            </a:r>
            <a:r>
              <a:rPr lang="ru-RU" sz="3200" b="1" u="sng" dirty="0" smtClean="0"/>
              <a:t>арижских сражений </a:t>
            </a:r>
            <a:r>
              <a:rPr lang="ru-RU" sz="3200" b="1" dirty="0" smtClean="0"/>
              <a:t>(</a:t>
            </a:r>
            <a:r>
              <a:rPr lang="ru-RU" sz="3200" dirty="0" smtClean="0"/>
              <a:t>Или </a:t>
            </a:r>
            <a:r>
              <a:rPr lang="ru-RU" sz="3200" dirty="0"/>
              <a:t>я пред­став­лял себя </a:t>
            </a:r>
            <a:r>
              <a:rPr lang="ru-RU" sz="3200" dirty="0" err="1"/>
              <a:t>Гав­ро­шем</a:t>
            </a:r>
            <a:r>
              <a:rPr lang="ru-RU" sz="3200" dirty="0"/>
              <a:t> и сви­стел, из­де­ва­ясь над сол­да­та­ми, на самом верху бар­ри­ка­ды</a:t>
            </a:r>
            <a:r>
              <a:rPr lang="ru-RU" sz="3200" dirty="0" smtClean="0"/>
              <a:t>.</a:t>
            </a:r>
            <a:r>
              <a:rPr lang="ru-RU" sz="3200" dirty="0"/>
              <a:t> Потом я ехал в род­ной город и ока­зы­вал­ся здесь, в биб­лио­теч­ном за­кут­ке, и от меня ещё пахло по­ро­хом па­риж­ских сра­же­ний</a:t>
            </a:r>
            <a:r>
              <a:rPr lang="ru-RU" sz="3200" dirty="0" smtClean="0"/>
              <a:t>.)</a:t>
            </a:r>
            <a:endParaRPr lang="ru-RU" sz="3200" b="1" dirty="0" smtClean="0"/>
          </a:p>
          <a:p>
            <a:pPr marL="0" indent="0" algn="just">
              <a:buNone/>
            </a:pPr>
            <a:r>
              <a:rPr lang="ru-RU" sz="3200" b="1" u="sng" dirty="0" smtClean="0"/>
              <a:t>Школьные будни </a:t>
            </a:r>
            <a:r>
              <a:rPr lang="ru-RU" sz="3200" b="1" dirty="0" smtClean="0"/>
              <a:t>(</a:t>
            </a:r>
            <a:r>
              <a:rPr lang="ru-RU" sz="3200" dirty="0"/>
              <a:t>Наш класс счи­тал­ся об­раз­цо­вым, в нём учи­лись во­семь от­лич­ни­ков, и было нечто за­бав­но-пи­кант­ное в том, что имен­но мы, доб­ро­по­ря­доч­ные, при­мер­ные дети, стран­ной, не­обыч­ной вы­ход­кой по­ра­зим всех учи­те­лей, укра­сив туск­лую од­но­тон­ность школь­ных буд­ней яркой вспыш­кой сен­са­ции</a:t>
            </a:r>
            <a:r>
              <a:rPr lang="ru-RU" sz="3200" dirty="0" smtClean="0"/>
              <a:t>.)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3572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7. Индивидуальные д/з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Замените данные словосочетания, построенные на основе </a:t>
            </a:r>
            <a:r>
              <a:rPr lang="ru-RU" sz="4400" b="1" u="sng" dirty="0" smtClean="0"/>
              <a:t>согласования</a:t>
            </a:r>
            <a:r>
              <a:rPr lang="ru-RU" sz="4400" b="1" dirty="0" smtClean="0"/>
              <a:t>, </a:t>
            </a:r>
            <a:r>
              <a:rPr lang="ru-RU" sz="4400" b="1" dirty="0"/>
              <a:t>синонимичным словосочетанием со связью </a:t>
            </a:r>
            <a:r>
              <a:rPr lang="ru-RU" sz="4400" b="1" u="sng" dirty="0" smtClean="0"/>
              <a:t>управление.</a:t>
            </a:r>
            <a:r>
              <a:rPr lang="ru-RU" sz="4400" b="1" dirty="0"/>
              <a:t> Напишите </a:t>
            </a:r>
            <a:r>
              <a:rPr lang="ru-RU" sz="4400" b="1" dirty="0" smtClean="0"/>
              <a:t>получившиеся </a:t>
            </a:r>
            <a:r>
              <a:rPr lang="ru-RU" sz="4400" b="1" dirty="0"/>
              <a:t>словосочетания</a:t>
            </a:r>
            <a:r>
              <a:rPr lang="ru-RU" sz="4400" b="1" dirty="0" smtClean="0"/>
              <a:t>.</a:t>
            </a:r>
          </a:p>
          <a:p>
            <a:pPr marL="0" indent="0" algn="just">
              <a:buNone/>
            </a:pPr>
            <a:r>
              <a:rPr lang="ru-RU" sz="4400" b="1" dirty="0" smtClean="0"/>
              <a:t>Подземный переход, школьный портфель, плюшевый медвежонок, приморский парк, солнечная энергия, ребенок шести лет.</a:t>
            </a:r>
          </a:p>
        </p:txBody>
      </p:sp>
    </p:spTree>
    <p:extLst>
      <p:ext uri="{BB962C8B-B14F-4D97-AF65-F5344CB8AC3E}">
        <p14:creationId xmlns:p14="http://schemas.microsoft.com/office/powerpoint/2010/main" val="9478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7. Индивидуальные д/з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Задание №1</a:t>
            </a:r>
            <a:r>
              <a:rPr lang="ru-RU" sz="4400" dirty="0" smtClean="0"/>
              <a:t>. Замените </a:t>
            </a:r>
            <a:r>
              <a:rPr lang="ru-RU" sz="4400" dirty="0"/>
              <a:t>словосочетание «закатное небо», построенное на основе </a:t>
            </a:r>
            <a:r>
              <a:rPr lang="ru-RU" sz="4400" dirty="0" smtClean="0"/>
              <a:t>согласования, </a:t>
            </a:r>
            <a:r>
              <a:rPr lang="ru-RU" sz="4400" dirty="0"/>
              <a:t>синонимичным со связью управление. Напишите полученное словосочетание. </a:t>
            </a:r>
            <a:r>
              <a:rPr lang="ru-RU" sz="4400" b="1" dirty="0" smtClean="0"/>
              <a:t>А </a:t>
            </a:r>
            <a:r>
              <a:rPr lang="ru-RU" sz="4400" b="1" dirty="0"/>
              <a:t>на твоей </a:t>
            </a:r>
            <a:r>
              <a:rPr lang="ru-RU" sz="4400" b="1" dirty="0" err="1"/>
              <a:t>планетке</a:t>
            </a:r>
            <a:r>
              <a:rPr lang="ru-RU" sz="4400" b="1" dirty="0"/>
              <a:t> тебе довольно было передвинуть стул на несколько шагов, и ты снова и снова смотрел </a:t>
            </a:r>
            <a:r>
              <a:rPr lang="ru-RU" sz="4400" b="1" u="sng" dirty="0"/>
              <a:t>на закатное небо</a:t>
            </a:r>
            <a:r>
              <a:rPr lang="ru-RU" sz="4400" b="1" dirty="0"/>
              <a:t>, стоило только захотеть</a:t>
            </a:r>
            <a:r>
              <a:rPr lang="ru-RU" sz="4400" b="1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81988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7. Индивидуальные д/з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Задание </a:t>
            </a:r>
            <a:r>
              <a:rPr lang="ru-RU" sz="4400" dirty="0"/>
              <a:t>№2. Замените словосочетание «трудно </a:t>
            </a:r>
            <a:r>
              <a:rPr lang="ru-RU" sz="4400" dirty="0" smtClean="0"/>
              <a:t>разглядеть», </a:t>
            </a:r>
            <a:r>
              <a:rPr lang="ru-RU" sz="4400" dirty="0"/>
              <a:t>построенное на основе </a:t>
            </a:r>
            <a:r>
              <a:rPr lang="ru-RU" sz="4400" dirty="0" smtClean="0"/>
              <a:t>примыкания, </a:t>
            </a:r>
            <a:r>
              <a:rPr lang="ru-RU" sz="4400" dirty="0"/>
              <a:t>синонимичным со связью управление. Напишите полученное словосочетание. </a:t>
            </a:r>
            <a:r>
              <a:rPr lang="ru-RU" sz="4400" b="1" dirty="0"/>
              <a:t>Я знал, что, кроме таких больших планет, как Земля, Юпитер, Марс, Венера, существуют сотни других, которым даже имен не дали, и среди них такие маленькие, что их и в телескоп </a:t>
            </a:r>
            <a:r>
              <a:rPr lang="ru-RU" sz="4400" b="1" u="sng" dirty="0"/>
              <a:t>трудно разглядеть.</a:t>
            </a:r>
            <a:endParaRPr lang="ru-RU" sz="4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39685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7. Индивидуальные д/з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Задание </a:t>
            </a:r>
            <a:r>
              <a:rPr lang="ru-RU" sz="4400" dirty="0" smtClean="0"/>
              <a:t>№3. </a:t>
            </a:r>
            <a:r>
              <a:rPr lang="ru-RU" sz="4400" dirty="0"/>
              <a:t>Замените словосочетание «дом из кирпича», построенное на основе управления, синонимичным со связью согласование. Напишите полученное словосочетание </a:t>
            </a:r>
            <a:r>
              <a:rPr lang="ru-RU" sz="4400" b="1" dirty="0" smtClean="0"/>
              <a:t>Когда </a:t>
            </a:r>
            <a:r>
              <a:rPr lang="ru-RU" sz="4400" b="1" dirty="0"/>
              <a:t>говоришь взрослым: «Я видел красивый </a:t>
            </a:r>
            <a:r>
              <a:rPr lang="ru-RU" sz="4400" b="1" u="sng" dirty="0"/>
              <a:t>дом из кирпича</a:t>
            </a:r>
            <a:r>
              <a:rPr lang="ru-RU" sz="4400" b="1" dirty="0"/>
              <a:t>, в окнах у него герань, а на крышах голуби», - они никак не могут представить себе этот дом</a:t>
            </a:r>
            <a:r>
              <a:rPr lang="ru-RU" sz="4400" dirty="0"/>
              <a:t>. </a:t>
            </a:r>
            <a:endParaRPr lang="ru-RU" sz="4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8570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614" y="143123"/>
            <a:ext cx="11219290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4</a:t>
            </a:r>
            <a:r>
              <a:rPr lang="ru-RU" b="1" dirty="0" smtClean="0"/>
              <a:t>. ОГЭ. Задание 7. Индивидуальные д/з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Задание №4. </a:t>
            </a:r>
            <a:r>
              <a:rPr lang="ru-RU" sz="4400" dirty="0"/>
              <a:t>Замените словосочетание «больно вспоминать», построенное на основе примыкания, синонимичным со связью управление. Напишите полученное словосочетание </a:t>
            </a:r>
            <a:r>
              <a:rPr lang="ru-RU" sz="4400" b="1" dirty="0" smtClean="0"/>
              <a:t>Слишком </a:t>
            </a:r>
            <a:r>
              <a:rPr lang="ru-RU" sz="4400" b="1" u="sng" dirty="0"/>
              <a:t>больно вспоминать </a:t>
            </a:r>
            <a:r>
              <a:rPr lang="ru-RU" sz="4400" b="1" dirty="0"/>
              <a:t>и нелегко мне об этом рассказывать. Вот уже шесть лет, как мой друг вместе со своим барашком меня покинули. </a:t>
            </a:r>
            <a:endParaRPr lang="ru-RU" sz="4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69755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101" y="143123"/>
            <a:ext cx="11624807" cy="612251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Синтаксический разбор словосочетания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01" y="818984"/>
            <a:ext cx="11624807" cy="573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4400" b="1" dirty="0" smtClean="0"/>
          </a:p>
          <a:p>
            <a:pPr marL="0" indent="0" algn="just">
              <a:buNone/>
            </a:pPr>
            <a:endParaRPr lang="ru-RU" sz="4400" b="1" dirty="0"/>
          </a:p>
          <a:p>
            <a:pPr marL="0" indent="0" algn="just">
              <a:buNone/>
            </a:pPr>
            <a:r>
              <a:rPr lang="ru-RU" sz="4800" b="1" dirty="0" smtClean="0"/>
              <a:t>Сижу </a:t>
            </a:r>
            <a:r>
              <a:rPr lang="ru-RU" sz="4800" b="1" u="dotDash" dirty="0" smtClean="0"/>
              <a:t>на уроке </a:t>
            </a:r>
            <a:r>
              <a:rPr lang="ru-RU" sz="4800" b="1" dirty="0" smtClean="0"/>
              <a:t>  (</a:t>
            </a:r>
            <a:r>
              <a:rPr lang="ru-RU" sz="4800" b="1" dirty="0" err="1" smtClean="0"/>
              <a:t>гл</a:t>
            </a:r>
            <a:r>
              <a:rPr lang="ru-RU" sz="4800" b="1" dirty="0" smtClean="0"/>
              <a:t>.+сущ., </a:t>
            </a:r>
            <a:r>
              <a:rPr lang="ru-RU" sz="4800" b="1" dirty="0" err="1" smtClean="0"/>
              <a:t>глагольн</a:t>
            </a:r>
            <a:r>
              <a:rPr lang="ru-RU" sz="4800" b="1" dirty="0" smtClean="0"/>
              <a:t>., </a:t>
            </a:r>
            <a:r>
              <a:rPr lang="ru-RU" sz="4800" b="1" dirty="0" err="1" smtClean="0"/>
              <a:t>управл</a:t>
            </a:r>
            <a:r>
              <a:rPr lang="ru-RU" sz="4800" b="1" dirty="0" smtClean="0"/>
              <a:t>.)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/>
              <p14:cNvContentPartPr/>
              <p14:nvPr/>
            </p14:nvContentPartPr>
            <p14:xfrm>
              <a:off x="996840" y="1612800"/>
              <a:ext cx="5734440" cy="133380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7480" y="1603440"/>
                <a:ext cx="5753160" cy="135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500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85" y="117231"/>
            <a:ext cx="11762153" cy="66430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Выпишите только словосочетания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5" y="711200"/>
            <a:ext cx="11887200" cy="56577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dirty="0" smtClean="0"/>
              <a:t>7. Интересный собеседник</a:t>
            </a:r>
          </a:p>
          <a:p>
            <a:pPr marL="0" indent="0" algn="just">
              <a:buNone/>
            </a:pPr>
            <a:r>
              <a:rPr lang="ru-RU" sz="5400" b="1" dirty="0" smtClean="0"/>
              <a:t>8. Зашёл и взял</a:t>
            </a:r>
          </a:p>
          <a:p>
            <a:pPr marL="0" indent="0" algn="just">
              <a:buNone/>
            </a:pPr>
            <a:r>
              <a:rPr lang="ru-RU" sz="5400" b="1" dirty="0" smtClean="0"/>
              <a:t>9. За то дерево</a:t>
            </a:r>
          </a:p>
          <a:p>
            <a:pPr marL="0" indent="0" algn="just">
              <a:buNone/>
            </a:pPr>
            <a:r>
              <a:rPr lang="ru-RU" sz="5400" b="1" dirty="0" smtClean="0"/>
              <a:t>10. Прийти поддержать</a:t>
            </a:r>
          </a:p>
          <a:p>
            <a:pPr marL="0" indent="0" algn="just">
              <a:buNone/>
            </a:pPr>
            <a:r>
              <a:rPr lang="ru-RU" sz="5400" b="1" dirty="0" smtClean="0"/>
              <a:t>11. Посмотреть вдвоём</a:t>
            </a:r>
          </a:p>
          <a:p>
            <a:pPr marL="0" indent="0" algn="just">
              <a:buNone/>
            </a:pPr>
            <a:r>
              <a:rPr lang="ru-RU" sz="5400" b="1" dirty="0" smtClean="0"/>
              <a:t>12. Очень красивый</a:t>
            </a:r>
          </a:p>
        </p:txBody>
      </p:sp>
    </p:spTree>
    <p:extLst>
      <p:ext uri="{BB962C8B-B14F-4D97-AF65-F5344CB8AC3E}">
        <p14:creationId xmlns:p14="http://schemas.microsoft.com/office/powerpoint/2010/main" val="10206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85" y="117231"/>
            <a:ext cx="11762153" cy="66430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Выпишите только словосочетания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5" y="711200"/>
            <a:ext cx="11887200" cy="56577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dirty="0" smtClean="0"/>
              <a:t>13. Чересчур ярко</a:t>
            </a:r>
          </a:p>
          <a:p>
            <a:pPr marL="0" indent="0" algn="just">
              <a:buNone/>
            </a:pPr>
            <a:r>
              <a:rPr lang="ru-RU" sz="5400" b="1" dirty="0" smtClean="0"/>
              <a:t>14. Будем учиться</a:t>
            </a:r>
          </a:p>
          <a:p>
            <a:pPr marL="0" indent="0" algn="just">
              <a:buNone/>
            </a:pPr>
            <a:r>
              <a:rPr lang="ru-RU" sz="5400" b="1" dirty="0" smtClean="0"/>
              <a:t>15. Пришла осень</a:t>
            </a:r>
          </a:p>
          <a:p>
            <a:pPr marL="0" indent="0" algn="just">
              <a:buNone/>
            </a:pPr>
            <a:r>
              <a:rPr lang="ru-RU" sz="5400" b="1" dirty="0" smtClean="0"/>
              <a:t>16. Отъезд друга</a:t>
            </a:r>
          </a:p>
          <a:p>
            <a:pPr marL="0" indent="0" algn="just">
              <a:buNone/>
            </a:pPr>
            <a:r>
              <a:rPr lang="ru-RU" sz="5400" b="1" dirty="0" smtClean="0"/>
              <a:t>17. Весьма любопытно</a:t>
            </a:r>
          </a:p>
          <a:p>
            <a:pPr marL="0" indent="0" algn="just">
              <a:buNone/>
            </a:pPr>
            <a:r>
              <a:rPr lang="ru-RU" sz="5400" b="1" dirty="0" smtClean="0"/>
              <a:t>18. Несколько неожиданно</a:t>
            </a:r>
          </a:p>
        </p:txBody>
      </p:sp>
    </p:spTree>
    <p:extLst>
      <p:ext uri="{BB962C8B-B14F-4D97-AF65-F5344CB8AC3E}">
        <p14:creationId xmlns:p14="http://schemas.microsoft.com/office/powerpoint/2010/main" val="1531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85" y="117231"/>
            <a:ext cx="11762153" cy="66430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Выпишите только словосочетания (проверка)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5" y="711200"/>
            <a:ext cx="11887200" cy="56577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dirty="0" smtClean="0"/>
              <a:t>1.Сидеть </a:t>
            </a:r>
            <a:r>
              <a:rPr lang="ru-RU" sz="5400" b="1" dirty="0"/>
              <a:t>рядом</a:t>
            </a:r>
          </a:p>
          <a:p>
            <a:pPr marL="0" indent="0" algn="just">
              <a:buNone/>
            </a:pPr>
            <a:r>
              <a:rPr lang="ru-RU" sz="5400" b="1" dirty="0" smtClean="0"/>
              <a:t>2.В </a:t>
            </a:r>
            <a:r>
              <a:rPr lang="ru-RU" sz="5400" b="1" dirty="0"/>
              <a:t>течении реки</a:t>
            </a:r>
          </a:p>
          <a:p>
            <a:pPr marL="0" indent="0" algn="just">
              <a:buNone/>
            </a:pPr>
            <a:r>
              <a:rPr lang="ru-RU" sz="5400" b="1" dirty="0" smtClean="0"/>
              <a:t>3.В </a:t>
            </a:r>
            <a:r>
              <a:rPr lang="ru-RU" sz="5400" b="1" dirty="0"/>
              <a:t>следствии по делу</a:t>
            </a:r>
          </a:p>
          <a:p>
            <a:pPr marL="0" indent="0" algn="just">
              <a:buNone/>
            </a:pPr>
            <a:r>
              <a:rPr lang="ru-RU" sz="5400" b="1" dirty="0" smtClean="0"/>
              <a:t>4.Интересный собеседник</a:t>
            </a:r>
          </a:p>
          <a:p>
            <a:pPr marL="0" indent="0" algn="just">
              <a:buNone/>
            </a:pPr>
            <a:r>
              <a:rPr lang="ru-RU" sz="5400" b="1" dirty="0" smtClean="0"/>
              <a:t>5.За </a:t>
            </a:r>
            <a:r>
              <a:rPr lang="ru-RU" sz="5400" b="1" dirty="0"/>
              <a:t>то </a:t>
            </a:r>
            <a:r>
              <a:rPr lang="ru-RU" sz="5400" b="1" dirty="0" smtClean="0"/>
              <a:t>дерево</a:t>
            </a:r>
          </a:p>
          <a:p>
            <a:pPr marL="0" indent="0" algn="just">
              <a:buNone/>
            </a:pPr>
            <a:r>
              <a:rPr lang="ru-RU" sz="5400" b="1" dirty="0" smtClean="0"/>
              <a:t>6.Прийти </a:t>
            </a:r>
            <a:r>
              <a:rPr lang="ru-RU" sz="5400" b="1" dirty="0"/>
              <a:t>поддержать</a:t>
            </a:r>
          </a:p>
          <a:p>
            <a:pPr marL="0" indent="0" algn="just">
              <a:buNone/>
            </a:pPr>
            <a:endParaRPr lang="ru-RU" sz="5400" b="1" dirty="0" smtClean="0"/>
          </a:p>
        </p:txBody>
      </p:sp>
    </p:spTree>
    <p:extLst>
      <p:ext uri="{BB962C8B-B14F-4D97-AF65-F5344CB8AC3E}">
        <p14:creationId xmlns:p14="http://schemas.microsoft.com/office/powerpoint/2010/main" val="31393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85" y="117231"/>
            <a:ext cx="11762153" cy="66430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Выпишите только словосочетания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5" y="711200"/>
            <a:ext cx="11887200" cy="56577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dirty="0" smtClean="0"/>
              <a:t>7.Посмотреть вдвоём</a:t>
            </a:r>
          </a:p>
          <a:p>
            <a:pPr marL="0" indent="0" algn="just">
              <a:buNone/>
            </a:pPr>
            <a:r>
              <a:rPr lang="ru-RU" sz="5400" b="1" dirty="0" smtClean="0"/>
              <a:t>8.Очень красивый</a:t>
            </a:r>
          </a:p>
          <a:p>
            <a:pPr marL="0" indent="0" algn="just">
              <a:buNone/>
            </a:pPr>
            <a:r>
              <a:rPr lang="ru-RU" sz="5400" b="1" dirty="0" smtClean="0"/>
              <a:t>9.Чересчур ярко</a:t>
            </a:r>
          </a:p>
          <a:p>
            <a:pPr marL="0" indent="0" algn="just">
              <a:buNone/>
            </a:pPr>
            <a:r>
              <a:rPr lang="ru-RU" sz="5400" b="1" dirty="0" smtClean="0"/>
              <a:t>10.Отъезд друга</a:t>
            </a:r>
          </a:p>
          <a:p>
            <a:pPr marL="0" indent="0" algn="just">
              <a:buNone/>
            </a:pPr>
            <a:r>
              <a:rPr lang="ru-RU" sz="5400" b="1" dirty="0" smtClean="0"/>
              <a:t>11.Весьма любопытно</a:t>
            </a:r>
          </a:p>
          <a:p>
            <a:pPr marL="0" indent="0" algn="just">
              <a:buNone/>
            </a:pPr>
            <a:r>
              <a:rPr lang="ru-RU" sz="5400" b="1" dirty="0" smtClean="0"/>
              <a:t>12.Несколько </a:t>
            </a:r>
            <a:r>
              <a:rPr lang="ru-RU" sz="5400" b="1" dirty="0"/>
              <a:t>неожиданно</a:t>
            </a:r>
          </a:p>
          <a:p>
            <a:pPr marL="0" indent="0" algn="just">
              <a:buNone/>
            </a:pPr>
            <a:endParaRPr lang="ru-RU" sz="5400" b="1" dirty="0"/>
          </a:p>
          <a:p>
            <a:pPr marL="0" indent="0" algn="just">
              <a:buNone/>
            </a:pPr>
            <a:endParaRPr lang="ru-RU" sz="5400" b="1" dirty="0"/>
          </a:p>
          <a:p>
            <a:pPr marL="0" indent="0" algn="just">
              <a:buNone/>
            </a:pPr>
            <a:endParaRPr lang="ru-RU" sz="5400" b="1" dirty="0"/>
          </a:p>
          <a:p>
            <a:pPr marL="0" indent="0" algn="just">
              <a:buNone/>
            </a:pPr>
            <a:endParaRPr lang="ru-RU" sz="5400" b="1" dirty="0" smtClean="0"/>
          </a:p>
        </p:txBody>
      </p:sp>
    </p:spTree>
    <p:extLst>
      <p:ext uri="{BB962C8B-B14F-4D97-AF65-F5344CB8AC3E}">
        <p14:creationId xmlns:p14="http://schemas.microsoft.com/office/powerpoint/2010/main" val="5089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68" y="62523"/>
            <a:ext cx="11290852" cy="719015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sz="5400" b="1" dirty="0" smtClean="0"/>
              <a:t>Типы связи слов в словосочетании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5" y="625231"/>
            <a:ext cx="11879385" cy="587098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1. Согласование</a:t>
            </a:r>
            <a:r>
              <a:rPr lang="ru-RU" sz="5400" b="1" dirty="0" smtClean="0"/>
              <a:t>. Слова согласуются между собой в роде, числе и падеже. Значит, главное и зависимое слова должны иметь одинаковые род, число, </a:t>
            </a:r>
            <a:r>
              <a:rPr lang="ru-RU" sz="5400" b="1" u="sng" dirty="0" smtClean="0">
                <a:solidFill>
                  <a:srgbClr val="FF0000"/>
                </a:solidFill>
              </a:rPr>
              <a:t>падеж</a:t>
            </a:r>
            <a:r>
              <a:rPr lang="ru-RU" sz="5400" b="1" dirty="0" smtClean="0"/>
              <a:t>. Зависимые слова должны отвечать на морфологический вопрос </a:t>
            </a:r>
            <a:r>
              <a:rPr lang="ru-RU" sz="5400" b="1" dirty="0" smtClean="0">
                <a:solidFill>
                  <a:srgbClr val="0070C0"/>
                </a:solidFill>
              </a:rPr>
              <a:t>«какой? </a:t>
            </a:r>
            <a:r>
              <a:rPr lang="ru-RU" sz="5400" b="1" dirty="0">
                <a:solidFill>
                  <a:srgbClr val="0070C0"/>
                </a:solidFill>
              </a:rPr>
              <a:t>ч</a:t>
            </a:r>
            <a:r>
              <a:rPr lang="ru-RU" sz="5400" b="1" dirty="0" smtClean="0">
                <a:solidFill>
                  <a:srgbClr val="0070C0"/>
                </a:solidFill>
              </a:rPr>
              <a:t>ей?»</a:t>
            </a:r>
            <a:r>
              <a:rPr lang="ru-RU" sz="5400" b="1" dirty="0" smtClean="0"/>
              <a:t>. Это </a:t>
            </a:r>
            <a:r>
              <a:rPr lang="ru-RU" sz="5400" b="1" dirty="0" smtClean="0">
                <a:solidFill>
                  <a:srgbClr val="7030A0"/>
                </a:solidFill>
              </a:rPr>
              <a:t>прил., </a:t>
            </a:r>
            <a:r>
              <a:rPr lang="ru-RU" sz="5400" b="1" dirty="0" err="1" smtClean="0">
                <a:solidFill>
                  <a:srgbClr val="7030A0"/>
                </a:solidFill>
              </a:rPr>
              <a:t>прич</a:t>
            </a:r>
            <a:r>
              <a:rPr lang="ru-RU" sz="5400" b="1" dirty="0" smtClean="0">
                <a:solidFill>
                  <a:srgbClr val="7030A0"/>
                </a:solidFill>
              </a:rPr>
              <a:t>, </a:t>
            </a:r>
            <a:r>
              <a:rPr lang="ru-RU" sz="5400" b="1" dirty="0" err="1" smtClean="0">
                <a:solidFill>
                  <a:srgbClr val="7030A0"/>
                </a:solidFill>
              </a:rPr>
              <a:t>порядк.числ</a:t>
            </a:r>
            <a:r>
              <a:rPr lang="ru-RU" sz="5400" b="1" dirty="0" smtClean="0">
                <a:solidFill>
                  <a:srgbClr val="7030A0"/>
                </a:solidFill>
              </a:rPr>
              <a:t>., мест-прил.</a:t>
            </a:r>
            <a:r>
              <a:rPr lang="ru-RU" sz="5400" b="1" dirty="0" smtClean="0"/>
              <a:t> Главные слова – это </a:t>
            </a:r>
            <a:r>
              <a:rPr lang="ru-RU" sz="5400" b="1" dirty="0" smtClean="0">
                <a:solidFill>
                  <a:srgbClr val="00B050"/>
                </a:solidFill>
              </a:rPr>
              <a:t>сущ.</a:t>
            </a:r>
            <a:r>
              <a:rPr lang="ru-RU" sz="5400" b="1" dirty="0" smtClean="0"/>
              <a:t> и </a:t>
            </a:r>
            <a:r>
              <a:rPr lang="ru-RU" sz="5400" b="1" dirty="0" smtClean="0">
                <a:solidFill>
                  <a:srgbClr val="00B050"/>
                </a:solidFill>
              </a:rPr>
              <a:t>все субстантивированные части речи</a:t>
            </a:r>
            <a:r>
              <a:rPr lang="ru-RU" sz="5400" b="1" dirty="0" smtClean="0"/>
              <a:t>: </a:t>
            </a:r>
            <a:r>
              <a:rPr lang="ru-RU" sz="7800" b="1" dirty="0" smtClean="0">
                <a:solidFill>
                  <a:srgbClr val="FF0000"/>
                </a:solidFill>
              </a:rPr>
              <a:t>*</a:t>
            </a:r>
            <a:r>
              <a:rPr lang="ru-RU" sz="5400" b="1" dirty="0" smtClean="0">
                <a:solidFill>
                  <a:srgbClr val="7030A0"/>
                </a:solidFill>
              </a:rPr>
              <a:t>Бравые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военные</a:t>
            </a:r>
            <a:r>
              <a:rPr lang="ru-RU" sz="5400" b="1" dirty="0" smtClean="0"/>
              <a:t> шли строем. У невесты было </a:t>
            </a:r>
            <a:r>
              <a:rPr lang="ru-RU" sz="5400" b="1" dirty="0" smtClean="0">
                <a:solidFill>
                  <a:srgbClr val="7030A0"/>
                </a:solidFill>
              </a:rPr>
              <a:t>богатое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приданое</a:t>
            </a:r>
            <a:r>
              <a:rPr lang="ru-RU" sz="5400" b="1" dirty="0" smtClean="0"/>
              <a:t>. </a:t>
            </a:r>
            <a:r>
              <a:rPr lang="ru-RU" sz="5400" b="1" dirty="0" smtClean="0">
                <a:solidFill>
                  <a:srgbClr val="7030A0"/>
                </a:solidFill>
              </a:rPr>
              <a:t>Эти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двое</a:t>
            </a:r>
            <a:r>
              <a:rPr lang="ru-RU" sz="5400" b="1" dirty="0" smtClean="0"/>
              <a:t> всегда опаздывают.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8534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68" y="62523"/>
            <a:ext cx="11290852" cy="719015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sz="5400" b="1" dirty="0" smtClean="0"/>
              <a:t>Типы связи слов в словосочетании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5" y="625231"/>
            <a:ext cx="11879385" cy="5870986"/>
          </a:xfrm>
        </p:spPr>
        <p:txBody>
          <a:bodyPr>
            <a:normAutofit/>
          </a:bodyPr>
          <a:lstStyle/>
          <a:p>
            <a:pPr marL="914400" indent="-914400" algn="just">
              <a:buAutoNum type="arabicPeriod"/>
            </a:pPr>
            <a:r>
              <a:rPr lang="ru-RU" sz="5400" b="1" dirty="0" smtClean="0">
                <a:solidFill>
                  <a:srgbClr val="FF0000"/>
                </a:solidFill>
              </a:rPr>
              <a:t>Согласование</a:t>
            </a:r>
            <a:endParaRPr lang="ru-RU" sz="5400" b="1" dirty="0"/>
          </a:p>
          <a:p>
            <a:pPr marL="0" indent="0" algn="just">
              <a:buNone/>
            </a:pPr>
            <a:r>
              <a:rPr lang="ru-RU" sz="5400" b="1" dirty="0" smtClean="0"/>
              <a:t>Солнечным днём</a:t>
            </a:r>
          </a:p>
          <a:p>
            <a:pPr marL="0" indent="0" algn="just">
              <a:buNone/>
            </a:pPr>
            <a:r>
              <a:rPr lang="ru-RU" sz="5400" b="1" dirty="0" smtClean="0"/>
              <a:t>Играющий ребёнок</a:t>
            </a:r>
          </a:p>
          <a:p>
            <a:pPr marL="0" indent="0" algn="just">
              <a:buNone/>
            </a:pPr>
            <a:r>
              <a:rPr lang="ru-RU" sz="5400" b="1" dirty="0" smtClean="0"/>
              <a:t>Твою сумку</a:t>
            </a:r>
            <a:endParaRPr lang="ru-RU" sz="5400" b="1" dirty="0"/>
          </a:p>
          <a:p>
            <a:pPr marL="0" indent="0" algn="just">
              <a:buNone/>
            </a:pPr>
            <a:r>
              <a:rPr lang="ru-RU" sz="5400" b="1" dirty="0" smtClean="0"/>
              <a:t>На второй парте</a:t>
            </a:r>
          </a:p>
        </p:txBody>
      </p:sp>
    </p:spTree>
    <p:extLst>
      <p:ext uri="{BB962C8B-B14F-4D97-AF65-F5344CB8AC3E}">
        <p14:creationId xmlns:p14="http://schemas.microsoft.com/office/powerpoint/2010/main" val="33084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3010</TotalTime>
  <Words>1206</Words>
  <Application>Microsoft Office PowerPoint</Application>
  <PresentationFormat>Широкоэкранный</PresentationFormat>
  <Paragraphs>163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Calibri Light</vt:lpstr>
      <vt:lpstr>Тема Office</vt:lpstr>
      <vt:lpstr>Словосочетание. Типы подчинительной связи</vt:lpstr>
      <vt:lpstr>1. СЛОВОСОЧЕТАНИЕ</vt:lpstr>
      <vt:lpstr>Выпишите только словосочетания</vt:lpstr>
      <vt:lpstr>Выпишите только словосочетания</vt:lpstr>
      <vt:lpstr>Выпишите только словосочетания</vt:lpstr>
      <vt:lpstr>Выпишите только словосочетания (проверка)</vt:lpstr>
      <vt:lpstr>Выпишите только словосочетания</vt:lpstr>
      <vt:lpstr>2. Типы связи слов в словосочетании</vt:lpstr>
      <vt:lpstr>2. Типы связи слов в словосочетании</vt:lpstr>
      <vt:lpstr>2. Типы связи слов в словосочетании</vt:lpstr>
      <vt:lpstr>2. Типы связи слов в словосочетании</vt:lpstr>
      <vt:lpstr>2. Типы связи слов в словосочетании</vt:lpstr>
      <vt:lpstr>2. Типы связи слов в словосочетании</vt:lpstr>
      <vt:lpstr>3. Определить тип связи слов в словосочетании, указать часть речи зависимого слова</vt:lpstr>
      <vt:lpstr>3. Определить тип связи слов в словосочетании, указать часть речи зависимого слова</vt:lpstr>
      <vt:lpstr>3. Определить тип связи слов в словосочетании, указать часть речи зависимого слова</vt:lpstr>
      <vt:lpstr>3. Определить тип связи слов в словосочетании, указать часть речи зависимого слова</vt:lpstr>
      <vt:lpstr>3. Определить тип связи слов в словосочетании, указать часть речи зависимого слова</vt:lpstr>
      <vt:lpstr>3. Выпишите словосочетания со связью согласование</vt:lpstr>
      <vt:lpstr>3. Выпишите словосочетания со связью управление</vt:lpstr>
      <vt:lpstr>3. Выпишите словосочетания со связью примыкание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</vt:lpstr>
      <vt:lpstr>4. ОГЭ. Задание 7. Индивидуальные д/з</vt:lpstr>
      <vt:lpstr>4. ОГЭ. Задание 7. Индивидуальные д/з</vt:lpstr>
      <vt:lpstr>4. ОГЭ. Задание 7. Индивидуальные д/з</vt:lpstr>
      <vt:lpstr>4. ОГЭ. Задание 7. Индивидуальные д/з</vt:lpstr>
      <vt:lpstr>4. ОГЭ. Задание 7. Индивидуальные д/з</vt:lpstr>
      <vt:lpstr>Синтаксический разбор словосочетания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1.Выпишите подлежащие, укажите, какими частями речи они являются</dc:title>
  <dc:creator>Пользователь</dc:creator>
  <cp:lastModifiedBy>teacher</cp:lastModifiedBy>
  <cp:revision>308</cp:revision>
  <dcterms:created xsi:type="dcterms:W3CDTF">2018-08-05T09:32:40Z</dcterms:created>
  <dcterms:modified xsi:type="dcterms:W3CDTF">2022-11-18T10:53:15Z</dcterms:modified>
</cp:coreProperties>
</file>