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21596154146325339"/>
          <c:y val="3.2742996865953777E-2"/>
        </c:manualLayout>
      </c:layout>
      <c:overlay val="0"/>
      <c:txPr>
        <a:bodyPr/>
        <a:lstStyle/>
        <a:p>
          <a:pPr>
            <a:defRPr sz="4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Возраст носителя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9.4953958239428274E-3"/>
                  <c:y val="-1.4491578468780165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23852136264014742"/>
                  <c:y val="-0.25155215555484511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4422811348467359E-3"/>
                  <c:y val="-8.5100221454850369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 9 до 11 лет</c:v>
                </c:pt>
                <c:pt idx="1">
                  <c:v>с 12 до 14 лет</c:v>
                </c:pt>
                <c:pt idx="2">
                  <c:v>с 15 до 17 лет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0.18000000000000002</c:v>
                </c:pt>
                <c:pt idx="1">
                  <c:v>0.46</c:v>
                </c:pt>
                <c:pt idx="2">
                  <c:v>0.36000000000000004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txPr>
        <a:bodyPr/>
        <a:lstStyle/>
        <a:p>
          <a:pPr>
            <a:defRPr sz="4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415981690800107"/>
          <c:y val="0.41738990959463401"/>
          <c:w val="0.80449882476435364"/>
          <c:h val="0.485127588218139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Есть ли в вашем гардеробе одежда с надписями на английском языке?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2800" b="1"/>
                      <a:t>Нет
4%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7.8166314853905128E-2"/>
                  <c:y val="-0.270399886903952"/>
                </c:manualLayout>
              </c:layout>
              <c:tx>
                <c:rich>
                  <a:bodyPr/>
                  <a:lstStyle/>
                  <a:p>
                    <a:r>
                      <a:rPr lang="ru-RU" sz="2800" b="1"/>
                      <a:t>Да
88%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Есть, но мало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4.0000000000000008E-2</c:v>
                </c:pt>
                <c:pt idx="1">
                  <c:v>8.0000000000000016E-2</c:v>
                </c:pt>
                <c:pt idx="2">
                  <c:v>0.88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txPr>
        <a:bodyPr/>
        <a:lstStyle/>
        <a:p>
          <a:pPr>
            <a:defRPr sz="4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перевод на вашей одежде?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3456173507389604"/>
                  <c:y val="-6.1024742569177892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20056795863783414"/>
                  <c:y val="-0.19193045342028164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/>
                      <a:t>Нет, но хотел бы узнать
53%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3.8323094895857883E-2"/>
                  <c:y val="-5.615980246888922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3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Нет, но хотел бы узнать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0.62000000000000011</c:v>
                </c:pt>
                <c:pt idx="2">
                  <c:v>0.36000000000000004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txPr>
        <a:bodyPr/>
        <a:lstStyle/>
        <a:p>
          <a:pPr>
            <a:defRPr sz="4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Почему вы носите одежду с надписями?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22688059301654656"/>
                  <c:y val="-7.94416840019052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9.938411861047697E-4"/>
                  <c:y val="-1.3240865957422356E-3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21737929656561458"/>
                  <c:y val="5.129187433835576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Модно</c:v>
                </c:pt>
                <c:pt idx="1">
                  <c:v>Английский язык очень популярен</c:v>
                </c:pt>
                <c:pt idx="2">
                  <c:v>Красиво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0.52</c:v>
                </c:pt>
                <c:pt idx="1">
                  <c:v>0.16</c:v>
                </c:pt>
                <c:pt idx="2">
                  <c:v>0.32000000000000006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txPr>
        <a:bodyPr/>
        <a:lstStyle/>
        <a:p>
          <a:pPr>
            <a:defRPr sz="4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Где уместна одежда с надписями?</c:v>
                </c:pt>
              </c:strCache>
            </c:strRef>
          </c:tx>
          <c:explosion val="25"/>
          <c:dLbls>
            <c:dLbl>
              <c:idx val="1"/>
              <c:layout/>
              <c:tx>
                <c:rich>
                  <a:bodyPr/>
                  <a:lstStyle/>
                  <a:p>
                    <a:pPr>
                      <a:defRPr sz="2800" b="1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2000" dirty="0"/>
                      <a:t>В школе, на уроке физкультуры
30%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9.8564932014547968E-2"/>
                  <c:y val="-0.2128876706007024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8229266792815813"/>
                  <c:y val="4.853169550147663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Только дома</c:v>
                </c:pt>
                <c:pt idx="1">
                  <c:v>В школе, на уроке физкультуры</c:v>
                </c:pt>
                <c:pt idx="2">
                  <c:v>На прогулке</c:v>
                </c:pt>
                <c:pt idx="3">
                  <c:v>Везде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6.0000000000000005E-2</c:v>
                </c:pt>
                <c:pt idx="1">
                  <c:v>0.30000000000000004</c:v>
                </c:pt>
                <c:pt idx="2">
                  <c:v>0.24000000000000002</c:v>
                </c:pt>
                <c:pt idx="3">
                  <c:v>0.4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4000">
                <a:latin typeface="Times New Roman" pitchFamily="18" charset="0"/>
                <a:cs typeface="Times New Roman" pitchFamily="18" charset="0"/>
              </a:defRPr>
            </a:pPr>
            <a:r>
              <a:rPr lang="ru-RU" sz="3800" dirty="0"/>
              <a:t>Какое смысловое содержание вы выбираете чаще всего?</a:t>
            </a:r>
          </a:p>
        </c:rich>
      </c:tx>
      <c:layout>
        <c:manualLayout>
          <c:xMode val="edge"/>
          <c:yMode val="edge"/>
          <c:x val="0.19947031348368696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Какое смысловое содержание вы выбираете чаще всего?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20236536218197979"/>
                  <c:y val="-0.1451207125975901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2400" dirty="0"/>
                      <a:t>Нейтральное значение 
16%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Названия брендов</c:v>
                </c:pt>
                <c:pt idx="1">
                  <c:v>Любимые герои</c:v>
                </c:pt>
                <c:pt idx="2">
                  <c:v>Нейтральное значение </c:v>
                </c:pt>
                <c:pt idx="3">
                  <c:v>Шутки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0.64000000000000012</c:v>
                </c:pt>
                <c:pt idx="1">
                  <c:v>0.1</c:v>
                </c:pt>
                <c:pt idx="2">
                  <c:v>0.16</c:v>
                </c:pt>
                <c:pt idx="3">
                  <c:v>0.1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CDAB8-9BCD-4943-9EE7-999AFD1CE9DA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111A6-E949-4BE9-BF6F-99C3B145C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092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36496" cy="1201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ru-RU" b="1" dirty="0" err="1">
                <a:latin typeface="Times New Roman"/>
                <a:ea typeface="Calibri"/>
                <a:cs typeface="Times New Roman"/>
              </a:rPr>
              <a:t>Нефтеюганское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районное муниципальное общеобразовательное учреждение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Салымская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общеобразовательная школа №1»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Школьная научно-практическая конференция «Шаг в будущее»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88578"/>
            <a:ext cx="9144000" cy="122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Смысловой аспект английских надписей, или знаешь ли ты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, что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написано на твоей одежде?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  <a:tabLst>
                <a:tab pos="2096135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Исследовательская работа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356992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60700" algn="r">
              <a:lnSpc>
                <a:spcPct val="150000"/>
              </a:lnSpc>
              <a:spcAft>
                <a:spcPts val="0"/>
              </a:spcAft>
              <a:tabLst>
                <a:tab pos="4140835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Автор: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060700" algn="r">
              <a:lnSpc>
                <a:spcPct val="150000"/>
              </a:lnSpc>
              <a:spcAft>
                <a:spcPts val="0"/>
              </a:spcAft>
              <a:tabLst>
                <a:tab pos="4140835" algn="l"/>
              </a:tabLst>
            </a:pPr>
            <a:r>
              <a:rPr lang="ru-RU" b="1" dirty="0" err="1">
                <a:latin typeface="Times New Roman"/>
                <a:ea typeface="Times New Roman"/>
                <a:cs typeface="Times New Roman"/>
              </a:rPr>
              <a:t>Гоманюк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 Кирилл Николаевич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060700" algn="r">
              <a:lnSpc>
                <a:spcPct val="150000"/>
              </a:lnSpc>
              <a:spcAft>
                <a:spcPts val="0"/>
              </a:spcAft>
              <a:tabLst>
                <a:tab pos="4140835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6Б класс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060700" algn="r">
              <a:lnSpc>
                <a:spcPct val="150000"/>
              </a:lnSpc>
              <a:spcAft>
                <a:spcPts val="0"/>
              </a:spcAft>
              <a:tabLst>
                <a:tab pos="4140835" algn="l"/>
              </a:tabLs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НРМОБУ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b="1" dirty="0" err="1">
                <a:latin typeface="Times New Roman"/>
                <a:ea typeface="Times New Roman"/>
                <a:cs typeface="Times New Roman"/>
              </a:rPr>
              <a:t>Салымская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 СОШ №1»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060700" algn="r">
              <a:lnSpc>
                <a:spcPct val="150000"/>
              </a:lnSpc>
              <a:spcAft>
                <a:spcPts val="0"/>
              </a:spcAft>
              <a:tabLst>
                <a:tab pos="2096135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Руководитель: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060700" algn="r">
              <a:lnSpc>
                <a:spcPct val="150000"/>
              </a:lnSpc>
              <a:spcAft>
                <a:spcPts val="0"/>
              </a:spcAft>
              <a:tabLst>
                <a:tab pos="2096135" algn="l"/>
              </a:tabLst>
            </a:pPr>
            <a:r>
              <a:rPr lang="ru-RU" b="1" dirty="0" err="1">
                <a:latin typeface="Times New Roman"/>
                <a:ea typeface="Times New Roman"/>
                <a:cs typeface="Times New Roman"/>
              </a:rPr>
              <a:t>Поздеева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 Мария Михайловна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  <a:tabLst>
                <a:tab pos="2096135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Учитель английского языка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  <a:tabLst>
                <a:tab pos="2096135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НРМОБУ «</a:t>
            </a:r>
            <a:r>
              <a:rPr lang="ru-RU" b="1" dirty="0" err="1">
                <a:latin typeface="Times New Roman"/>
                <a:ea typeface="Times New Roman"/>
                <a:cs typeface="Times New Roman"/>
              </a:rPr>
              <a:t>Салымская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 СОШ №1»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50112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Нейтральное значение надписи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_A8TdUxSM20.jpg"/>
          <p:cNvPicPr>
            <a:picLocks noChangeAspect="1"/>
          </p:cNvPicPr>
          <p:nvPr/>
        </p:nvPicPr>
        <p:blipFill>
          <a:blip r:embed="rId2"/>
          <a:srcRect l="3571" r="5357" b="4348"/>
          <a:stretch>
            <a:fillRect/>
          </a:stretch>
        </p:blipFill>
        <p:spPr>
          <a:xfrm>
            <a:off x="500034" y="2071678"/>
            <a:ext cx="3643338" cy="4357718"/>
          </a:xfrm>
          <a:prstGeom prst="rect">
            <a:avLst/>
          </a:prstGeom>
        </p:spPr>
      </p:pic>
      <p:pic>
        <p:nvPicPr>
          <p:cNvPr id="4" name="Рисунок 3" descr="u1TqWdO3te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000240"/>
            <a:ext cx="4116163" cy="44291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2153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Характеристика человек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f4Kw1ZG4Bbs.jpg"/>
          <p:cNvPicPr>
            <a:picLocks noChangeAspect="1"/>
          </p:cNvPicPr>
          <p:nvPr/>
        </p:nvPicPr>
        <p:blipFill>
          <a:blip r:embed="rId2"/>
          <a:srcRect l="9989" t="32292" r="13323" b="19791"/>
          <a:stretch>
            <a:fillRect/>
          </a:stretch>
        </p:blipFill>
        <p:spPr>
          <a:xfrm>
            <a:off x="571472" y="1785925"/>
            <a:ext cx="3571900" cy="4373755"/>
          </a:xfrm>
          <a:prstGeom prst="rect">
            <a:avLst/>
          </a:prstGeom>
        </p:spPr>
      </p:pic>
      <p:pic>
        <p:nvPicPr>
          <p:cNvPr id="4" name="Рисунок 3" descr="A0uSmACTmlE.jpg"/>
          <p:cNvPicPr>
            <a:picLocks noChangeAspect="1"/>
          </p:cNvPicPr>
          <p:nvPr/>
        </p:nvPicPr>
        <p:blipFill>
          <a:blip r:embed="rId3"/>
          <a:srcRect l="9375" r="8333"/>
          <a:stretch>
            <a:fillRect/>
          </a:stretch>
        </p:blipFill>
        <p:spPr>
          <a:xfrm>
            <a:off x="4857752" y="1700956"/>
            <a:ext cx="3714776" cy="451412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66"/>
            <a:ext cx="7715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Города и страны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eNlOfaacIk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42" y="1700808"/>
            <a:ext cx="3914934" cy="45365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" r="5595"/>
          <a:stretch/>
        </p:blipFill>
        <p:spPr>
          <a:xfrm>
            <a:off x="5076056" y="1738033"/>
            <a:ext cx="3714432" cy="45091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143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Любимые герои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QjpA4VLW9n4.jpg"/>
          <p:cNvPicPr>
            <a:picLocks noChangeAspect="1"/>
          </p:cNvPicPr>
          <p:nvPr/>
        </p:nvPicPr>
        <p:blipFill>
          <a:blip r:embed="rId2"/>
          <a:srcRect t="3467" b="3467"/>
          <a:stretch>
            <a:fillRect/>
          </a:stretch>
        </p:blipFill>
        <p:spPr>
          <a:xfrm>
            <a:off x="441232" y="1622090"/>
            <a:ext cx="4202206" cy="46662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622090"/>
            <a:ext cx="3222104" cy="466627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2868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адписи с ошибками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14488"/>
            <a:ext cx="3429023" cy="4378808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14488"/>
            <a:ext cx="3711356" cy="437880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221404414"/>
              </p:ext>
            </p:extLst>
          </p:nvPr>
        </p:nvGraphicFramePr>
        <p:xfrm>
          <a:off x="179513" y="923330"/>
          <a:ext cx="8712968" cy="5818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530043317"/>
              </p:ext>
            </p:extLst>
          </p:nvPr>
        </p:nvGraphicFramePr>
        <p:xfrm>
          <a:off x="251520" y="188640"/>
          <a:ext cx="8640960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34439325"/>
              </p:ext>
            </p:extLst>
          </p:nvPr>
        </p:nvGraphicFramePr>
        <p:xfrm>
          <a:off x="107504" y="116632"/>
          <a:ext cx="8856983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936290410"/>
              </p:ext>
            </p:extLst>
          </p:nvPr>
        </p:nvGraphicFramePr>
        <p:xfrm>
          <a:off x="107504" y="260648"/>
          <a:ext cx="892899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528475371"/>
              </p:ext>
            </p:extLst>
          </p:nvPr>
        </p:nvGraphicFramePr>
        <p:xfrm>
          <a:off x="179512" y="188640"/>
          <a:ext cx="8712967" cy="655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472"/>
            <a:ext cx="8928992" cy="68941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Цель моего исследования: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установить зависимость смысловой нагрузки надписей на одежде от уровня владения английским языком.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Ознакомиться с историей появления надписей;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Выявить смысловые особенности надписей на одежде;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Провести анкетирование среди учащихся;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Выявить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степень осознанности выбора одежды с надписями учащимися.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Была выдвинута следующая гипотеза: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возможно, что после исследования английских надписей на одежде, учащиеся будут серьезнее подходить к выбору одежды с текстом.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Предметом исследования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является информация, которую несут надписи на одежде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Объектом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исследования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являются надписи на одежде учащихся на английском языке.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337584370"/>
              </p:ext>
            </p:extLst>
          </p:nvPr>
        </p:nvGraphicFramePr>
        <p:xfrm>
          <a:off x="251520" y="260648"/>
          <a:ext cx="8640960" cy="633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43841"/>
            <a:ext cx="864096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62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50112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Надписи на одежде в Древней Греции в 16 веке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71612"/>
            <a:ext cx="85725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Надписи на поясах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fBd2jPso9Y (1).jpg"/>
          <p:cNvPicPr>
            <a:picLocks noChangeAspect="1"/>
          </p:cNvPicPr>
          <p:nvPr/>
        </p:nvPicPr>
        <p:blipFill>
          <a:blip r:embed="rId2"/>
          <a:srcRect t="15909" b="27273"/>
          <a:stretch>
            <a:fillRect/>
          </a:stretch>
        </p:blipFill>
        <p:spPr>
          <a:xfrm>
            <a:off x="214282" y="2643182"/>
            <a:ext cx="4143404" cy="2875393"/>
          </a:xfrm>
          <a:prstGeom prst="rect">
            <a:avLst/>
          </a:prstGeom>
        </p:spPr>
      </p:pic>
      <p:pic>
        <p:nvPicPr>
          <p:cNvPr id="5" name="Рисунок 4" descr="8pvzAXhqW6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643182"/>
            <a:ext cx="4039463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Название бренда или фирм производителя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74716397fccb6bfe2294a18072715d95.jpg"/>
          <p:cNvPicPr>
            <a:picLocks noChangeAspect="1"/>
          </p:cNvPicPr>
          <p:nvPr/>
        </p:nvPicPr>
        <p:blipFill>
          <a:blip r:embed="rId2"/>
          <a:srcRect l="3500" t="6147" r="3500" b="12893"/>
          <a:stretch>
            <a:fillRect/>
          </a:stretch>
        </p:blipFill>
        <p:spPr>
          <a:xfrm>
            <a:off x="357158" y="2071678"/>
            <a:ext cx="3752500" cy="4357742"/>
          </a:xfrm>
          <a:prstGeom prst="rect">
            <a:avLst/>
          </a:prstGeom>
        </p:spPr>
      </p:pic>
      <p:pic>
        <p:nvPicPr>
          <p:cNvPr id="7" name="Рисунок 6" descr="HTB1lRBmFVXXXXb4XpXXq6xXFXXX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000240"/>
            <a:ext cx="4036969" cy="44291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725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Название музыкальных групп, спортивных команд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pxjIh-obXI.jpg"/>
          <p:cNvPicPr>
            <a:picLocks noChangeAspect="1"/>
          </p:cNvPicPr>
          <p:nvPr/>
        </p:nvPicPr>
        <p:blipFill>
          <a:blip r:embed="rId2"/>
          <a:srcRect l="11000" r="11000"/>
          <a:stretch>
            <a:fillRect/>
          </a:stretch>
        </p:blipFill>
        <p:spPr>
          <a:xfrm>
            <a:off x="357158" y="2000240"/>
            <a:ext cx="3500462" cy="4487740"/>
          </a:xfrm>
          <a:prstGeom prst="rect">
            <a:avLst/>
          </a:prstGeom>
        </p:spPr>
      </p:pic>
      <p:pic>
        <p:nvPicPr>
          <p:cNvPr id="4" name="Рисунок 3" descr="ddns3ZMrhJ4.jpg"/>
          <p:cNvPicPr>
            <a:picLocks noChangeAspect="1"/>
          </p:cNvPicPr>
          <p:nvPr/>
        </p:nvPicPr>
        <p:blipFill>
          <a:blip r:embed="rId3"/>
          <a:srcRect l="10639" r="9765"/>
          <a:stretch>
            <a:fillRect/>
          </a:stretch>
        </p:blipFill>
        <p:spPr>
          <a:xfrm>
            <a:off x="4643438" y="2071678"/>
            <a:ext cx="4130759" cy="435769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79296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Шуточные слова или фразы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ZaDFljNWj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285992"/>
            <a:ext cx="3786214" cy="4361998"/>
          </a:xfrm>
          <a:prstGeom prst="rect">
            <a:avLst/>
          </a:prstGeom>
        </p:spPr>
      </p:pic>
      <p:pic>
        <p:nvPicPr>
          <p:cNvPr id="4" name="Рисунок 3" descr="LMzKcOkpgSM.jpg"/>
          <p:cNvPicPr>
            <a:picLocks noChangeAspect="1"/>
          </p:cNvPicPr>
          <p:nvPr/>
        </p:nvPicPr>
        <p:blipFill>
          <a:blip r:embed="rId3"/>
          <a:srcRect t="7291" r="4263" b="3125"/>
          <a:stretch>
            <a:fillRect/>
          </a:stretch>
        </p:blipFill>
        <p:spPr>
          <a:xfrm>
            <a:off x="5143504" y="2428868"/>
            <a:ext cx="3500462" cy="422990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4296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Негативные, оскорбительные надписи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Obpx-dG-3jI.jpg"/>
          <p:cNvPicPr>
            <a:picLocks noChangeAspect="1"/>
          </p:cNvPicPr>
          <p:nvPr/>
        </p:nvPicPr>
        <p:blipFill>
          <a:blip r:embed="rId2"/>
          <a:srcRect l="11458" t="6250" r="9375"/>
          <a:stretch>
            <a:fillRect/>
          </a:stretch>
        </p:blipFill>
        <p:spPr>
          <a:xfrm>
            <a:off x="2714612" y="2143116"/>
            <a:ext cx="3679864" cy="435771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Призыв, личное отношение к политике, экологии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jIA0-dI7qO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857364"/>
            <a:ext cx="3977125" cy="4738702"/>
          </a:xfrm>
          <a:prstGeom prst="rect">
            <a:avLst/>
          </a:prstGeom>
        </p:spPr>
      </p:pic>
      <p:pic>
        <p:nvPicPr>
          <p:cNvPr id="4" name="Рисунок 3" descr="bZlGb0g7GVE.jpg"/>
          <p:cNvPicPr>
            <a:picLocks noChangeAspect="1"/>
          </p:cNvPicPr>
          <p:nvPr/>
        </p:nvPicPr>
        <p:blipFill>
          <a:blip r:embed="rId3"/>
          <a:srcRect l="11000" t="8000" r="9500" b="6500"/>
          <a:stretch>
            <a:fillRect/>
          </a:stretch>
        </p:blipFill>
        <p:spPr>
          <a:xfrm>
            <a:off x="5000628" y="1928802"/>
            <a:ext cx="3822560" cy="464347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2868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Любовь, романтические отношения, дружба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XzHrg9vYidY.jpg"/>
          <p:cNvPicPr>
            <a:picLocks noChangeAspect="1"/>
          </p:cNvPicPr>
          <p:nvPr/>
        </p:nvPicPr>
        <p:blipFill>
          <a:blip r:embed="rId2"/>
          <a:srcRect l="5208" r="5208"/>
          <a:stretch>
            <a:fillRect/>
          </a:stretch>
        </p:blipFill>
        <p:spPr>
          <a:xfrm>
            <a:off x="642910" y="2000240"/>
            <a:ext cx="3500462" cy="4572008"/>
          </a:xfrm>
          <a:prstGeom prst="rect">
            <a:avLst/>
          </a:prstGeom>
        </p:spPr>
      </p:pic>
      <p:pic>
        <p:nvPicPr>
          <p:cNvPr id="4" name="Рисунок 3" descr="ZE48kmR2iV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000240"/>
            <a:ext cx="3599541" cy="450092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124</TotalTime>
  <Words>317</Words>
  <Application>Microsoft Office PowerPoint</Application>
  <PresentationFormat>Экран (4:3)</PresentationFormat>
  <Paragraphs>59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</dc:creator>
  <cp:lastModifiedBy>Крендясова</cp:lastModifiedBy>
  <cp:revision>14</cp:revision>
  <dcterms:created xsi:type="dcterms:W3CDTF">2022-04-14T16:21:17Z</dcterms:created>
  <dcterms:modified xsi:type="dcterms:W3CDTF">2022-04-15T03:42:34Z</dcterms:modified>
</cp:coreProperties>
</file>