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8" r:id="rId13"/>
    <p:sldId id="266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FF"/>
    <a:srgbClr val="DAAAE4"/>
    <a:srgbClr val="9C708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4B1156A-380E-4F78-BDF5-A606A8083BF9}" styleName="Средний стиль 4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19.04.2021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07504" y="188640"/>
            <a:ext cx="892899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Страна </a:t>
            </a:r>
            <a:r>
              <a:rPr lang="en-US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present simple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97591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6280" y="147"/>
            <a:ext cx="8712968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Слова – маркеры </a:t>
            </a:r>
            <a:r>
              <a:rPr lang="en-US" sz="4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past simple</a:t>
            </a:r>
            <a:endParaRPr lang="ru-RU" sz="4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7614860"/>
              </p:ext>
            </p:extLst>
          </p:nvPr>
        </p:nvGraphicFramePr>
        <p:xfrm>
          <a:off x="1115616" y="1397000"/>
          <a:ext cx="6912768" cy="4768304"/>
        </p:xfrm>
        <a:graphic>
          <a:graphicData uri="http://schemas.openxmlformats.org/drawingml/2006/table">
            <a:tbl>
              <a:tblPr firstRow="1" bandRow="1">
                <a:tableStyleId>{C4B1156A-380E-4F78-BDF5-A606A8083BF9}</a:tableStyleId>
              </a:tblPr>
              <a:tblGrid>
                <a:gridCol w="3456384"/>
                <a:gridCol w="3456384"/>
              </a:tblGrid>
              <a:tr h="1192076">
                <a:tc>
                  <a:txBody>
                    <a:bodyPr/>
                    <a:lstStyle/>
                    <a:p>
                      <a:pPr algn="ctr"/>
                      <a:r>
                        <a:rPr lang="en-US" sz="4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ago</a:t>
                      </a:r>
                      <a:endParaRPr lang="ru-RU" sz="4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назад</a:t>
                      </a:r>
                      <a:endParaRPr lang="ru-RU" sz="4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1192076">
                <a:tc>
                  <a:txBody>
                    <a:bodyPr/>
                    <a:lstStyle/>
                    <a:p>
                      <a:pPr algn="ctr"/>
                      <a:r>
                        <a:rPr lang="en-US" sz="4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last</a:t>
                      </a:r>
                      <a:endParaRPr lang="ru-RU" sz="4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последний</a:t>
                      </a:r>
                      <a:endParaRPr lang="ru-RU" sz="4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1192076">
                <a:tc>
                  <a:txBody>
                    <a:bodyPr/>
                    <a:lstStyle/>
                    <a:p>
                      <a:pPr algn="ctr"/>
                      <a:r>
                        <a:rPr lang="en-US" sz="4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then</a:t>
                      </a:r>
                      <a:endParaRPr lang="ru-RU" sz="4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тогда</a:t>
                      </a:r>
                      <a:endParaRPr lang="ru-RU" sz="4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1192076">
                <a:tc>
                  <a:txBody>
                    <a:bodyPr/>
                    <a:lstStyle/>
                    <a:p>
                      <a:pPr algn="ctr"/>
                      <a:r>
                        <a:rPr lang="en-US" sz="4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yesterday</a:t>
                      </a:r>
                      <a:endParaRPr lang="ru-RU" sz="4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вчера</a:t>
                      </a:r>
                      <a:endParaRPr lang="ru-RU" sz="4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25832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649" y="-171400"/>
            <a:ext cx="914400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7030A0"/>
                </a:solidFill>
              </a:rPr>
              <a:t>Поставьте в пропуски глагол </a:t>
            </a:r>
            <a:r>
              <a:rPr lang="en-US" sz="4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7030A0"/>
                </a:solidFill>
              </a:rPr>
              <a:t>was </a:t>
            </a:r>
            <a:r>
              <a:rPr lang="ru-RU" sz="4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7030A0"/>
                </a:solidFill>
              </a:rPr>
              <a:t>или </a:t>
            </a:r>
            <a:r>
              <a:rPr lang="en-US" sz="4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7030A0"/>
                </a:solidFill>
              </a:rPr>
              <a:t>were</a:t>
            </a:r>
            <a:endParaRPr lang="ru-RU" sz="48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7030A0"/>
              </a:solidFill>
              <a:effectLst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1921" y="1268760"/>
            <a:ext cx="9138351" cy="624786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742950" indent="-742950">
              <a:buAutoNum type="arabicPeriod"/>
            </a:pPr>
            <a:r>
              <a:rPr lang="en-US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>I and my friend _____ at the cinema yesterday.</a:t>
            </a:r>
          </a:p>
          <a:p>
            <a:pPr marL="742950" indent="-742950">
              <a:buAutoNum type="arabicPeriod"/>
            </a:pPr>
            <a:r>
              <a:rPr lang="en-US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He _____ in Spain last summer.</a:t>
            </a:r>
          </a:p>
          <a:p>
            <a:pPr marL="742950" indent="-742950">
              <a:buAutoNum type="arabicPeriod"/>
            </a:pPr>
            <a:r>
              <a:rPr lang="en-US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>We ______ in London a week ago.</a:t>
            </a:r>
          </a:p>
          <a:p>
            <a:pPr marL="742950" indent="-742950">
              <a:buAutoNum type="arabicPeriod"/>
            </a:pPr>
            <a:r>
              <a:rPr lang="en-US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They ______at home yesterday evening.</a:t>
            </a:r>
          </a:p>
          <a:p>
            <a:pPr marL="742950" indent="-742950">
              <a:buAutoNum type="arabicPeriod"/>
            </a:pPr>
            <a:r>
              <a:rPr lang="en-US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I ____ at my granny last summer. My friends _____ in America then.</a:t>
            </a:r>
          </a:p>
          <a:p>
            <a:pPr marL="742950" indent="-742950">
              <a:buAutoNum type="arabicPeriod"/>
            </a:pPr>
            <a:r>
              <a:rPr lang="en-US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Bob _____ at school three days ago.</a:t>
            </a:r>
          </a:p>
          <a:p>
            <a:pPr marL="742950" indent="-742950">
              <a:buAutoNum type="arabicPeriod"/>
            </a:pPr>
            <a:endParaRPr lang="ru-RU" sz="4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2974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4479632" y="2967335"/>
            <a:ext cx="184731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en-US" sz="5400" b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  <a:p>
            <a:pPr algn="ctr"/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1424" y="-282416"/>
            <a:ext cx="9144000" cy="71404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0" indent="-742950">
              <a:buFontTx/>
              <a:buAutoNum type="arabicPeriod"/>
            </a:pPr>
            <a:r>
              <a:rPr lang="en-US" sz="4000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I and my friend </a:t>
            </a:r>
            <a:r>
              <a:rPr lang="en-US" sz="5400" b="1" u="sng" dirty="0" smtClean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were</a:t>
            </a:r>
            <a:r>
              <a:rPr lang="en-US" sz="4000" b="1" dirty="0" smtClean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at </a:t>
            </a:r>
            <a:r>
              <a:rPr lang="en-US" sz="4000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the cinema yesterday.</a:t>
            </a:r>
          </a:p>
          <a:p>
            <a:pPr marL="742950" lvl="0" indent="-742950">
              <a:buFontTx/>
              <a:buAutoNum type="arabicPeriod"/>
            </a:pPr>
            <a:r>
              <a:rPr lang="en-US" sz="4000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He </a:t>
            </a:r>
            <a:r>
              <a:rPr lang="en-US" sz="5400" b="1" u="sng" dirty="0" smtClean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was</a:t>
            </a:r>
            <a:r>
              <a:rPr lang="en-US" sz="4000" b="1" dirty="0" smtClean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in </a:t>
            </a:r>
            <a:r>
              <a:rPr lang="en-US" sz="4000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Spain last summer.</a:t>
            </a:r>
          </a:p>
          <a:p>
            <a:pPr marL="742950" lvl="0" indent="-742950">
              <a:buFontTx/>
              <a:buAutoNum type="arabicPeriod"/>
            </a:pPr>
            <a:r>
              <a:rPr lang="en-US" sz="4000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We </a:t>
            </a:r>
            <a:r>
              <a:rPr lang="en-US" sz="5400" b="1" u="sng" dirty="0" smtClean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were</a:t>
            </a:r>
            <a:r>
              <a:rPr lang="en-US" sz="4000" b="1" dirty="0" smtClean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in London a week ago.</a:t>
            </a:r>
          </a:p>
          <a:p>
            <a:pPr marL="742950" lvl="0" indent="-742950">
              <a:buFontTx/>
              <a:buAutoNum type="arabicPeriod"/>
            </a:pPr>
            <a:r>
              <a:rPr lang="en-US" sz="4000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They </a:t>
            </a:r>
            <a:r>
              <a:rPr lang="en-US" sz="5400" b="1" u="sng" dirty="0" smtClean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were</a:t>
            </a:r>
            <a:r>
              <a:rPr lang="en-US" sz="4000" b="1" dirty="0" smtClean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at </a:t>
            </a:r>
            <a:r>
              <a:rPr lang="en-US" sz="4000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home yesterday evening.</a:t>
            </a:r>
          </a:p>
          <a:p>
            <a:pPr marL="742950" lvl="0" indent="-742950">
              <a:buFontTx/>
              <a:buAutoNum type="arabicPeriod"/>
            </a:pPr>
            <a:r>
              <a:rPr lang="en-US" sz="4000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I </a:t>
            </a:r>
            <a:r>
              <a:rPr lang="en-US" sz="5400" b="1" u="sng" dirty="0" smtClean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was</a:t>
            </a:r>
            <a:r>
              <a:rPr lang="en-US" sz="4000" b="1" dirty="0" smtClean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at </a:t>
            </a:r>
            <a:r>
              <a:rPr lang="en-US" sz="4000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my granny last summer. My friends </a:t>
            </a:r>
            <a:r>
              <a:rPr lang="en-US" sz="5400" b="1" u="sng" dirty="0" smtClean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were</a:t>
            </a:r>
            <a:r>
              <a:rPr lang="en-US" sz="4000" b="1" dirty="0" smtClean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in America then.</a:t>
            </a:r>
          </a:p>
          <a:p>
            <a:pPr marL="742950" lvl="0" indent="-742950">
              <a:buFontTx/>
              <a:buAutoNum type="arabicPeriod"/>
            </a:pPr>
            <a:r>
              <a:rPr lang="en-US" sz="4000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Bob </a:t>
            </a:r>
            <a:r>
              <a:rPr lang="en-US" sz="5400" b="1" u="sng" dirty="0" smtClean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was</a:t>
            </a:r>
            <a:r>
              <a:rPr lang="en-US" sz="4000" b="1" dirty="0" smtClean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at </a:t>
            </a:r>
            <a:r>
              <a:rPr lang="en-US" sz="4000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school three days ago.</a:t>
            </a:r>
          </a:p>
        </p:txBody>
      </p:sp>
    </p:spTree>
    <p:extLst>
      <p:ext uri="{BB962C8B-B14F-4D97-AF65-F5344CB8AC3E}">
        <p14:creationId xmlns:p14="http://schemas.microsoft.com/office/powerpoint/2010/main" val="435610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Правило образования предложений в </a:t>
            </a:r>
            <a:r>
              <a:rPr lang="en-US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Past simple </a:t>
            </a:r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 глаголами </a:t>
            </a:r>
            <a:r>
              <a:rPr lang="en-US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was </a:t>
            </a:r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и </a:t>
            </a:r>
            <a:r>
              <a:rPr lang="en-US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were</a:t>
            </a:r>
            <a:endParaRPr lang="ru-RU" sz="4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107504" y="2204864"/>
            <a:ext cx="1656184" cy="18002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051720" y="2204864"/>
            <a:ext cx="2520280" cy="1656184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Равнобедренный треугольник 8"/>
          <p:cNvSpPr/>
          <p:nvPr/>
        </p:nvSpPr>
        <p:spPr>
          <a:xfrm>
            <a:off x="6823992" y="2141277"/>
            <a:ext cx="2232248" cy="1656184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4860032" y="2220174"/>
            <a:ext cx="1728192" cy="1640873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129742" y="2412466"/>
            <a:ext cx="1611707" cy="138499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существительное</a:t>
            </a:r>
            <a:endParaRPr lang="ru-RU" sz="2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767136" y="2627910"/>
            <a:ext cx="3190592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Глаголы </a:t>
            </a:r>
            <a:r>
              <a:rPr lang="en-US" sz="2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was / were</a:t>
            </a:r>
            <a:endParaRPr lang="ru-RU" sz="2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734985" y="2109114"/>
            <a:ext cx="2088232" cy="181588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Остальные члены предложения</a:t>
            </a:r>
            <a:endParaRPr lang="ru-RU" sz="2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804248" y="2843354"/>
            <a:ext cx="2149427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Слова - маркеры</a:t>
            </a:r>
            <a:endParaRPr lang="ru-RU" sz="2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171306" y="4189480"/>
            <a:ext cx="883818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FF00"/>
                </a:solidFill>
              </a:rPr>
              <a:t>Ann</a:t>
            </a:r>
            <a:r>
              <a:rPr lang="en-US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7030A0"/>
                </a:solidFill>
              </a:rPr>
              <a:t> </a:t>
            </a:r>
            <a:r>
              <a:rPr lang="en-US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92D050"/>
                </a:solidFill>
              </a:rPr>
              <a:t>was</a:t>
            </a:r>
            <a:r>
              <a:rPr lang="en-US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7030A0"/>
                </a:solidFill>
              </a:rPr>
              <a:t> </a:t>
            </a:r>
            <a:r>
              <a:rPr lang="en-US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B0F0"/>
                </a:solidFill>
              </a:rPr>
              <a:t>in the park </a:t>
            </a:r>
            <a:r>
              <a:rPr lang="en-US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yesterday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  <a:effectLst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0" y="5445224"/>
            <a:ext cx="91440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FF00"/>
                </a:solidFill>
                <a:effectLst/>
              </a:rPr>
              <a:t>We</a:t>
            </a:r>
            <a:r>
              <a:rPr lang="en-US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</a:t>
            </a:r>
            <a:r>
              <a:rPr lang="en-US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92D050"/>
                </a:solidFill>
                <a:effectLst/>
              </a:rPr>
              <a:t>were</a:t>
            </a:r>
            <a:r>
              <a:rPr lang="en-US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</a:t>
            </a:r>
            <a:r>
              <a:rPr lang="en-US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B0F0"/>
                </a:solidFill>
                <a:effectLst/>
              </a:rPr>
              <a:t>in France </a:t>
            </a:r>
            <a:r>
              <a:rPr lang="en-US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effectLst/>
              </a:rPr>
              <a:t>last summer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7196168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6737"/>
            <a:ext cx="8856984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FF00"/>
                </a:solidFill>
              </a:rPr>
              <a:t>We were in the café yesterday.</a:t>
            </a:r>
            <a:endParaRPr lang="ru-RU" sz="48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FF00"/>
              </a:solidFill>
              <a:effectLst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05202" y="847734"/>
            <a:ext cx="817166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6"/>
                </a:solidFill>
                <a:effectLst/>
              </a:rPr>
              <a:t>I was at school last autumn.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accent6"/>
              </a:solidFill>
              <a:effectLst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9690" y="1608046"/>
            <a:ext cx="908441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B0F0"/>
                </a:solidFill>
                <a:effectLst/>
              </a:rPr>
              <a:t>Jill was in Africa two years ago.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B0F0"/>
              </a:solidFill>
              <a:effectLst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9690" y="2497840"/>
            <a:ext cx="8856984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4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92D050"/>
                </a:solidFill>
                <a:effectLst/>
              </a:rPr>
              <a:t>My parents were at the cinema last Friday.</a:t>
            </a:r>
            <a:endParaRPr lang="ru-RU" sz="48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92D050"/>
              </a:solidFill>
              <a:effectLst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-65523" y="4087391"/>
            <a:ext cx="931312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99FF"/>
                </a:solidFill>
                <a:effectLst/>
              </a:rPr>
              <a:t>The weather was hot yesterday.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99FF"/>
              </a:solidFill>
              <a:effectLst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49246" y="5019493"/>
            <a:ext cx="8856984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Tom and Meg were on the farm last spring.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447683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717"/>
          <a:stretch/>
        </p:blipFill>
        <p:spPr>
          <a:xfrm>
            <a:off x="23129" y="116632"/>
            <a:ext cx="2060955" cy="208823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919" t="17564" r="26889" b="8255"/>
          <a:stretch/>
        </p:blipFill>
        <p:spPr>
          <a:xfrm>
            <a:off x="179512" y="2204864"/>
            <a:ext cx="2232248" cy="200138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360" y="4496876"/>
            <a:ext cx="2423120" cy="2217108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411760" y="283585"/>
            <a:ext cx="6552728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Я доволен своей работой на уроке. На уроке было интересно и узнал много нового.</a:t>
            </a:r>
            <a:endParaRPr lang="ru-RU" sz="3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550598" y="2564904"/>
            <a:ext cx="6285280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На уроке я работал не плохо, но испытывал трудности.</a:t>
            </a:r>
            <a:endParaRPr lang="ru-RU" sz="3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550598" y="4682100"/>
            <a:ext cx="6413890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Я не доволен своей работой на уроке. Много не понял.</a:t>
            </a:r>
            <a:endParaRPr lang="ru-RU" sz="3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4943903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8718" y="3516121"/>
            <a:ext cx="2314176" cy="3341878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3186" y="702715"/>
            <a:ext cx="3115620" cy="5515774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-139535" y="188640"/>
            <a:ext cx="332831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To be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8783" y="188640"/>
            <a:ext cx="2330561" cy="288032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188783" y="2967335"/>
            <a:ext cx="2330562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am</a:t>
            </a:r>
            <a:endParaRPr lang="ru-RU" sz="4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677"/>
          <a:stretch/>
        </p:blipFill>
        <p:spPr>
          <a:xfrm>
            <a:off x="5796137" y="115417"/>
            <a:ext cx="2073513" cy="2953544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5519344" y="2967335"/>
            <a:ext cx="235030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is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920079" y="4509120"/>
            <a:ext cx="133241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are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564297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7" grpId="0"/>
      <p:bldP spid="1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903" y="925792"/>
            <a:ext cx="2277858" cy="3079272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0" y="2462"/>
            <a:ext cx="255577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am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88326" y="4581128"/>
            <a:ext cx="603354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7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I</a:t>
            </a:r>
            <a:endParaRPr lang="ru-RU" sz="7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273"/>
          <a:stretch/>
        </p:blipFill>
        <p:spPr>
          <a:xfrm>
            <a:off x="3131840" y="914518"/>
            <a:ext cx="2376264" cy="3090545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3623948" y="2462"/>
            <a:ext cx="6960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is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555776" y="4005064"/>
            <a:ext cx="2952328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He</a:t>
            </a:r>
          </a:p>
          <a:p>
            <a:pPr algn="ctr"/>
            <a:r>
              <a:rPr lang="en-US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She </a:t>
            </a:r>
            <a:endParaRPr lang="en-US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r>
              <a:rPr lang="en-US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it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176" y="679503"/>
            <a:ext cx="2304256" cy="3327552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6804248" y="18779"/>
            <a:ext cx="133241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are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915972" y="3888630"/>
            <a:ext cx="3108968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You</a:t>
            </a:r>
          </a:p>
          <a:p>
            <a:pPr algn="ctr"/>
            <a:r>
              <a:rPr lang="en-US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They</a:t>
            </a:r>
          </a:p>
          <a:p>
            <a:pPr algn="ctr"/>
            <a:r>
              <a:rPr lang="en-US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we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990185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7" grpId="0"/>
      <p:bldP spid="9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0"/>
            <a:ext cx="6858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78954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259632" y="5208176"/>
            <a:ext cx="633930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Страна </a:t>
            </a:r>
            <a:r>
              <a:rPr lang="en-US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Past simple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07673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475"/>
          <a:stretch/>
        </p:blipFill>
        <p:spPr>
          <a:xfrm>
            <a:off x="539552" y="692696"/>
            <a:ext cx="2774326" cy="396044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-180528" y="16317"/>
            <a:ext cx="361302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was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038128" y="116632"/>
            <a:ext cx="1800200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I</a:t>
            </a:r>
          </a:p>
          <a:p>
            <a:pPr algn="ctr"/>
            <a:r>
              <a:rPr lang="en-US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He</a:t>
            </a:r>
          </a:p>
          <a:p>
            <a:pPr algn="ctr"/>
            <a:r>
              <a:rPr lang="en-US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She</a:t>
            </a:r>
          </a:p>
          <a:p>
            <a:pPr algn="ctr"/>
            <a:r>
              <a:rPr lang="en-US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it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4168" y="2276872"/>
            <a:ext cx="2823282" cy="4077072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6539088" y="1363127"/>
            <a:ext cx="260491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were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110492" y="3768621"/>
            <a:ext cx="3106592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You</a:t>
            </a:r>
          </a:p>
          <a:p>
            <a:pPr algn="ctr"/>
            <a:r>
              <a:rPr lang="en-US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They</a:t>
            </a:r>
          </a:p>
          <a:p>
            <a:pPr algn="ctr"/>
            <a:r>
              <a:rPr lang="en-US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we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641013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88640"/>
            <a:ext cx="8496944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Прошедшее время</a:t>
            </a:r>
          </a:p>
          <a:p>
            <a:pPr algn="ctr"/>
            <a:r>
              <a:rPr lang="en-US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Past simple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27584" y="2204865"/>
            <a:ext cx="770485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85800" indent="-685800">
              <a:buFont typeface="Arial" panose="020B0604020202020204" pitchFamily="34" charset="0"/>
              <a:buChar char="•"/>
            </a:pP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Простое прошедшее время обозначает действия , которые произошли в прошлом.</a:t>
            </a:r>
          </a:p>
        </p:txBody>
      </p:sp>
    </p:spTree>
    <p:extLst>
      <p:ext uri="{BB962C8B-B14F-4D97-AF65-F5344CB8AC3E}">
        <p14:creationId xmlns:p14="http://schemas.microsoft.com/office/powerpoint/2010/main" val="4157540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6008" y="260648"/>
            <a:ext cx="867198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Глагол </a:t>
            </a:r>
            <a:r>
              <a:rPr lang="en-US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to be </a:t>
            </a:r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 </a:t>
            </a:r>
            <a:r>
              <a:rPr lang="en-US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past simple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3183810" y="1183978"/>
            <a:ext cx="3384376" cy="2101006"/>
          </a:xfrm>
          <a:prstGeom prst="ellipse">
            <a:avLst/>
          </a:prstGeom>
          <a:solidFill>
            <a:srgbClr val="FF9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99FF"/>
              </a:solidFill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467544" y="3573016"/>
            <a:ext cx="3312368" cy="2664296"/>
          </a:xfrm>
          <a:prstGeom prst="ellipse">
            <a:avLst/>
          </a:prstGeom>
          <a:solidFill>
            <a:srgbClr val="FF9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5220072" y="3573016"/>
            <a:ext cx="3528392" cy="2664296"/>
          </a:xfrm>
          <a:prstGeom prst="ellipse">
            <a:avLst/>
          </a:prstGeom>
          <a:solidFill>
            <a:srgbClr val="FF9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2" name="Прямая со стрелкой 11"/>
          <p:cNvCxnSpPr>
            <a:stCxn id="6" idx="3"/>
          </p:cNvCxnSpPr>
          <p:nvPr/>
        </p:nvCxnSpPr>
        <p:spPr>
          <a:xfrm flipH="1">
            <a:off x="3039794" y="2977299"/>
            <a:ext cx="639646" cy="73973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>
            <a:stCxn id="6" idx="5"/>
          </p:cNvCxnSpPr>
          <p:nvPr/>
        </p:nvCxnSpPr>
        <p:spPr>
          <a:xfrm>
            <a:off x="6072556" y="2977299"/>
            <a:ext cx="495630" cy="59571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Прямоугольник 14"/>
          <p:cNvSpPr/>
          <p:nvPr/>
        </p:nvSpPr>
        <p:spPr>
          <a:xfrm>
            <a:off x="3161532" y="1772816"/>
            <a:ext cx="328267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To be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287524" y="3982997"/>
            <a:ext cx="3672408" cy="178510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Was</a:t>
            </a:r>
          </a:p>
          <a:p>
            <a:pPr algn="ctr"/>
            <a:r>
              <a:rPr lang="en-US" sz="2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(</a:t>
            </a:r>
            <a:r>
              <a:rPr lang="ru-RU" sz="2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единственное число)</a:t>
            </a:r>
            <a:endParaRPr lang="ru-RU" sz="2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5221738" y="3982997"/>
            <a:ext cx="3528392" cy="178510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Were</a:t>
            </a:r>
          </a:p>
          <a:p>
            <a:pPr algn="ctr"/>
            <a:r>
              <a:rPr lang="ru-RU" sz="2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(множественное число)</a:t>
            </a:r>
            <a:endParaRPr lang="ru-RU" sz="2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23335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1355187"/>
              </p:ext>
            </p:extLst>
          </p:nvPr>
        </p:nvGraphicFramePr>
        <p:xfrm>
          <a:off x="611560" y="548680"/>
          <a:ext cx="7920880" cy="5835392"/>
        </p:xfrm>
        <a:graphic>
          <a:graphicData uri="http://schemas.openxmlformats.org/drawingml/2006/table">
            <a:tbl>
              <a:tblPr firstRow="1" bandRow="1">
                <a:tableStyleId>{C4B1156A-380E-4F78-BDF5-A606A8083BF9}</a:tableStyleId>
              </a:tblPr>
              <a:tblGrid>
                <a:gridCol w="3960440"/>
                <a:gridCol w="3960440"/>
              </a:tblGrid>
              <a:tr h="1506942">
                <a:tc>
                  <a:txBody>
                    <a:bodyPr/>
                    <a:lstStyle/>
                    <a:p>
                      <a:pPr algn="ctr"/>
                      <a:r>
                        <a:rPr lang="en-US" sz="4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Was</a:t>
                      </a:r>
                      <a:endParaRPr lang="ru-RU" sz="44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4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(был,</a:t>
                      </a:r>
                      <a:r>
                        <a:rPr lang="ru-RU" sz="4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была)</a:t>
                      </a:r>
                      <a:endParaRPr lang="ru-RU" sz="4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Were</a:t>
                      </a:r>
                      <a:endParaRPr lang="ru-RU" sz="44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4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(были)</a:t>
                      </a:r>
                      <a:endParaRPr lang="ru-RU" sz="4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4328450">
                <a:tc>
                  <a:txBody>
                    <a:bodyPr/>
                    <a:lstStyle/>
                    <a:p>
                      <a:pPr algn="ctr"/>
                      <a:r>
                        <a:rPr lang="en-US" sz="6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</a:p>
                    <a:p>
                      <a:pPr algn="ctr"/>
                      <a:r>
                        <a:rPr lang="en-US" sz="6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He</a:t>
                      </a:r>
                    </a:p>
                    <a:p>
                      <a:pPr algn="ctr"/>
                      <a:r>
                        <a:rPr lang="en-US" sz="6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She</a:t>
                      </a:r>
                    </a:p>
                    <a:p>
                      <a:pPr algn="ctr"/>
                      <a:r>
                        <a:rPr lang="en-US" sz="6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It</a:t>
                      </a:r>
                      <a:endParaRPr lang="ru-RU" sz="6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You</a:t>
                      </a:r>
                    </a:p>
                    <a:p>
                      <a:pPr algn="ctr"/>
                      <a:r>
                        <a:rPr lang="en-US" sz="6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They</a:t>
                      </a:r>
                    </a:p>
                    <a:p>
                      <a:pPr algn="ctr"/>
                      <a:r>
                        <a:rPr lang="en-US" sz="6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We</a:t>
                      </a:r>
                      <a:endParaRPr lang="ru-RU" sz="6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76611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210</TotalTime>
  <Words>330</Words>
  <Application>Microsoft Office PowerPoint</Application>
  <PresentationFormat>Экран (4:3)</PresentationFormat>
  <Paragraphs>83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нр</dc:creator>
  <cp:lastModifiedBy>Крендясова</cp:lastModifiedBy>
  <cp:revision>18</cp:revision>
  <dcterms:created xsi:type="dcterms:W3CDTF">2021-04-18T12:44:01Z</dcterms:created>
  <dcterms:modified xsi:type="dcterms:W3CDTF">2021-04-19T13:04:58Z</dcterms:modified>
</cp:coreProperties>
</file>