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3" r:id="rId8"/>
    <p:sldId id="261" r:id="rId9"/>
    <p:sldId id="262" r:id="rId10"/>
    <p:sldId id="266" r:id="rId11"/>
    <p:sldId id="263" r:id="rId12"/>
    <p:sldId id="267" r:id="rId13"/>
    <p:sldId id="264" r:id="rId14"/>
    <p:sldId id="268" r:id="rId15"/>
    <p:sldId id="265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A19F-89DE-48BF-BC04-65E4171B744E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005F6-B1B5-41E8-926A-F19996111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1665-9AAA-4B2F-A526-221133DC2E2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050A-2E7B-4C60-840A-57267A87B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30CE-C193-4BA7-BB75-2C1156D8432F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D0E-CE86-4120-84E3-815274BA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4A6F-5F90-4B09-A784-AE7D96F326F7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D9D4-9453-454F-B11B-E6B75D00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2127-F0FC-4155-B66B-BC075B3290EA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04F3-3AF0-4AF2-96C3-EBF3EBB0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C71-7D24-4FAD-877C-DEC06D308022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DAF4-9368-40BE-AA87-FB646BB37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19C2-8BF1-4262-9005-9F807102B5C7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90B0-6427-4AB6-8842-11C827D4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71B2-EEDA-45A3-9A2C-14EEE8DC8782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5B70-8111-4B06-A97E-A7A36106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D48F-048D-44E2-BDDE-6A40491ABC51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0139-2747-4BD0-AC59-7938AA45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A5C7D-F9D9-4CFE-ABE8-F3B9C54B6FDD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220-58F9-4A99-8687-FC82ABB2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A06-44D6-4605-8C0F-021DDFC993DD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9B35-4E23-41B6-A494-078EE0C4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8238EC-221B-4F1B-9E3E-C9D268DD88AE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79D54-2521-4605-BE17-6C30585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571736" y="3929066"/>
            <a:ext cx="6264275" cy="1152525"/>
          </a:xfrm>
        </p:spPr>
        <p:txBody>
          <a:bodyPr/>
          <a:lstStyle/>
          <a:p>
            <a:r>
              <a:rPr lang="ru-RU" sz="6600" dirty="0" smtClean="0">
                <a:latin typeface="Comic Sans MS" pitchFamily="66" charset="0"/>
              </a:rPr>
              <a:t>Местоимения</a:t>
            </a:r>
            <a:br>
              <a:rPr lang="ru-RU" sz="6600" dirty="0" smtClean="0">
                <a:latin typeface="Comic Sans MS" pitchFamily="66" charset="0"/>
              </a:rPr>
            </a:br>
            <a:r>
              <a:rPr lang="en-US" sz="6600" dirty="0" smtClean="0">
                <a:solidFill>
                  <a:srgbClr val="00B050"/>
                </a:solidFill>
                <a:latin typeface="Comic Sans MS" pitchFamily="66" charset="0"/>
              </a:rPr>
              <a:t>some</a:t>
            </a:r>
            <a:r>
              <a:rPr lang="ru-RU" sz="6600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  <a:t>any</a:t>
            </a:r>
            <a:r>
              <a:rPr lang="ru-RU" sz="66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6600" dirty="0" smtClean="0">
                <a:solidFill>
                  <a:srgbClr val="0070C0"/>
                </a:solidFill>
                <a:latin typeface="Comic Sans MS" pitchFamily="66" charset="0"/>
              </a:rPr>
              <a:t>no</a:t>
            </a:r>
            <a:r>
              <a:rPr lang="ru-RU" sz="66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6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00B050"/>
                </a:solidFill>
              </a:rPr>
              <a:t/>
            </a:r>
            <a:br>
              <a:rPr lang="ru-RU" sz="6600" dirty="0" smtClean="0">
                <a:solidFill>
                  <a:srgbClr val="00B050"/>
                </a:solidFill>
              </a:rPr>
            </a:br>
            <a:endParaRPr lang="ru-RU" sz="6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071938" y="1000125"/>
            <a:ext cx="684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ключ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21788" cy="6892925"/>
          </a:xfrm>
        </p:spPr>
      </p:pic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714750" y="500063"/>
            <a:ext cx="207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28750" y="1285875"/>
            <a:ext cx="6929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They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doesn’t read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need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and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</a:t>
            </a:r>
            <a:r>
              <a:rPr lang="en-US" sz="2800">
                <a:latin typeface="Calibri" pitchFamily="34" charset="0"/>
              </a:rPr>
              <a:t>e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Kate doesn’t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Pete and Ann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Mary hasn’t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mistakes in her test.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2071688" y="571500"/>
            <a:ext cx="5810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is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are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428750" y="1357313"/>
            <a:ext cx="6572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butter in the basket.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no apples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ten  pears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two oranges in my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porridge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books on the desk.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some bread in a bin.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……. no water in the jug.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 no  sweets in the vase.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…… some fish in the fridge.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0"/>
            <a:ext cx="9132887" cy="6835775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3643313" y="500063"/>
            <a:ext cx="169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1285875"/>
            <a:ext cx="71437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butter in the basket.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apples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ten  pears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two oranges in my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porridge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some books on the desk.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bread in a bin.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no water in the jug.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 sweets in the vase.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fish in the fridge.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1285875" y="714375"/>
            <a:ext cx="614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no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not any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1428750" y="1571625"/>
            <a:ext cx="82581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……. honey 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aren’t ……. apples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isn’t ……. 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……. 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aren’t ……. 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……. 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……. any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is ………. any pepper 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……… lemonade in the bottle.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There are ……….any bars of chocolate in the cupboard.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0"/>
            <a:ext cx="9132887" cy="6892925"/>
          </a:xfrm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3929063" y="714375"/>
            <a:ext cx="197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57375" y="1428750"/>
            <a:ext cx="67865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</a:t>
            </a:r>
            <a:r>
              <a:rPr lang="en-US" sz="2800">
                <a:latin typeface="Calibri" pitchFamily="34" charset="0"/>
              </a:rPr>
              <a:t> honey 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</a:t>
            </a:r>
            <a:r>
              <a:rPr lang="en-US" sz="2800">
                <a:latin typeface="Calibri" pitchFamily="34" charset="0"/>
              </a:rPr>
              <a:t>apples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isn’t any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 </a:t>
            </a:r>
            <a:r>
              <a:rPr lang="en-US" sz="2800">
                <a:latin typeface="Calibri" pitchFamily="34" charset="0"/>
              </a:rPr>
              <a:t>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</a:t>
            </a:r>
            <a:r>
              <a:rPr lang="en-US" sz="2800">
                <a:latin typeface="Calibri" pitchFamily="34" charset="0"/>
              </a:rPr>
              <a:t>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 </a:t>
            </a:r>
            <a:r>
              <a:rPr lang="en-US" sz="2800">
                <a:latin typeface="Calibri" pitchFamily="34" charset="0"/>
              </a:rPr>
              <a:t>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</a:t>
            </a:r>
            <a:r>
              <a:rPr lang="en-US" sz="2800">
                <a:latin typeface="Calibri" pitchFamily="34" charset="0"/>
              </a:rPr>
              <a:t>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not </a:t>
            </a:r>
            <a:r>
              <a:rPr lang="en-US" sz="2800">
                <a:latin typeface="Calibri" pitchFamily="34" charset="0"/>
              </a:rPr>
              <a:t>any pepper 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is no </a:t>
            </a:r>
            <a:r>
              <a:rPr lang="en-US" sz="2800">
                <a:latin typeface="Calibri" pitchFamily="34" charset="0"/>
              </a:rPr>
              <a:t>lemonade in the bottle.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 not any </a:t>
            </a:r>
            <a:r>
              <a:rPr lang="en-US" sz="2800">
                <a:latin typeface="Calibri" pitchFamily="34" charset="0"/>
              </a:rPr>
              <a:t>bars of chocolate in the cupboard.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571625" y="642938"/>
            <a:ext cx="8083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Перевести на английский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428750" y="1428750"/>
            <a:ext cx="6789738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меня есть несколько яблок.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меня нет воды.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тебя есть какие – нибудь книги?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холодильнике нет молока.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На столе несколько стаканов.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кармане нет конфет.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моего брата есть несколько друзей.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У Анны нет компьютера.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В сумке нет тетрадей.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>
                <a:latin typeface="Calibri" pitchFamily="34" charset="0"/>
              </a:rPr>
              <a:t>На столе есть несколько книг.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92925"/>
          </a:xfrm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3786188" y="357188"/>
            <a:ext cx="150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71625" y="1071563"/>
            <a:ext cx="8562975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apples.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books?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milk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glasses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aren’t any  (are no) </a:t>
            </a:r>
            <a:r>
              <a:rPr lang="en-US" sz="2800">
                <a:latin typeface="Calibri" pitchFamily="34" charset="0"/>
              </a:rPr>
              <a:t>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has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friends.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Ann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doesn’t have any </a:t>
            </a:r>
            <a:r>
              <a:rPr lang="en-US" sz="2800">
                <a:latin typeface="Calibri" pitchFamily="34" charset="0"/>
              </a:rPr>
              <a:t>computer.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 (not any) </a:t>
            </a:r>
            <a:r>
              <a:rPr lang="en-US" sz="2800">
                <a:latin typeface="Calibri" pitchFamily="34" charset="0"/>
              </a:rPr>
              <a:t>copybooks in the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books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Some</a:t>
            </a:r>
            <a:r>
              <a:rPr lang="en-US" smtClean="0"/>
              <a:t> </a:t>
            </a:r>
            <a:r>
              <a:rPr lang="ru-RU" smtClean="0"/>
              <a:t> - утвердительные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FF0000"/>
                </a:solidFill>
              </a:rPr>
              <a:t>Any</a:t>
            </a:r>
            <a:r>
              <a:rPr lang="en-US" smtClean="0"/>
              <a:t> – </a:t>
            </a:r>
            <a:r>
              <a:rPr lang="ru-RU" smtClean="0"/>
              <a:t>вопросительные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0070C0"/>
                </a:solidFill>
              </a:rPr>
              <a:t>No </a:t>
            </a:r>
            <a:r>
              <a:rPr lang="ru-RU" b="1" smtClean="0">
                <a:solidFill>
                  <a:srgbClr val="0070C0"/>
                </a:solidFill>
              </a:rPr>
              <a:t>= </a:t>
            </a:r>
            <a:r>
              <a:rPr lang="en-US" b="1" smtClean="0">
                <a:solidFill>
                  <a:srgbClr val="0070C0"/>
                </a:solidFill>
              </a:rPr>
              <a:t>not any </a:t>
            </a:r>
            <a:r>
              <a:rPr lang="en-US" smtClean="0"/>
              <a:t>- </a:t>
            </a:r>
            <a:r>
              <a:rPr lang="ru-RU" smtClean="0"/>
              <a:t>отрицательные предложения</a:t>
            </a:r>
          </a:p>
          <a:p>
            <a:endParaRPr lang="ru-RU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692150"/>
            <a:ext cx="26162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1052513"/>
            <a:ext cx="3671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peaches.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2420938"/>
            <a:ext cx="1724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068638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apricots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508500"/>
            <a:ext cx="19431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43213" y="5084763"/>
            <a:ext cx="37480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friends.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friends.</a:t>
            </a:r>
          </a:p>
          <a:p>
            <a:r>
              <a:rPr lang="en-US" sz="2800">
                <a:latin typeface="Calibri" pitchFamily="34" charset="0"/>
              </a:rPr>
              <a:t>I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don’t have any </a:t>
            </a:r>
            <a:r>
              <a:rPr lang="en-US" sz="2800">
                <a:latin typeface="Calibri" pitchFamily="34" charset="0"/>
              </a:rPr>
              <a:t>friends.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14375" y="1428750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latin typeface="Calibri" pitchFamily="34" charset="0"/>
              </a:rPr>
              <a:t>исчисляемыми</a:t>
            </a:r>
            <a:r>
              <a:rPr lang="ru-RU" sz="3600">
                <a:latin typeface="Calibri" pitchFamily="34" charset="0"/>
              </a:rPr>
              <a:t> существительными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08625" y="620713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несколько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1476375" y="620713"/>
            <a:ext cx="165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pic>
        <p:nvPicPr>
          <p:cNvPr id="15366" name="Picture 10" descr="http://im0-tub-ru.yandex.net/i?id=271348073-07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205038"/>
            <a:ext cx="19446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31913" y="3643313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bananas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87450" y="5857875"/>
            <a:ext cx="267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tomatoes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29313" y="3643313"/>
            <a:ext cx="250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oranges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51500" y="5857875"/>
            <a:ext cx="252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apples</a:t>
            </a:r>
            <a:endParaRPr lang="ru-RU" sz="2800">
              <a:latin typeface="Calibri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16238" y="981075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2146300"/>
            <a:ext cx="18732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4221163"/>
            <a:ext cx="2039938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365625"/>
            <a:ext cx="189706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http://im0-tub-ru.yandex.net/i?id=434191687-05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724400"/>
            <a:ext cx="1409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1500188" y="785813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56325" y="765175"/>
            <a:ext cx="2592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85813" y="3284538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sausage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72188" y="4221163"/>
            <a:ext cx="189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cake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8625" y="5929313"/>
            <a:ext cx="309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cheese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03350" y="5903913"/>
            <a:ext cx="2881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milk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543300" y="1484313"/>
            <a:ext cx="4916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не</a:t>
            </a:r>
            <a:r>
              <a:rPr lang="ru-RU" sz="3600" b="1">
                <a:latin typeface="Calibri" pitchFamily="34" charset="0"/>
              </a:rPr>
              <a:t>исчисляемыми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348038" y="1125538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8313" y="1484313"/>
            <a:ext cx="2667000" cy="1843087"/>
          </a:xfrm>
        </p:spPr>
      </p:pic>
      <p:pic>
        <p:nvPicPr>
          <p:cNvPr id="1639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149725"/>
            <a:ext cx="17287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2133600"/>
            <a:ext cx="2759075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im0-tub-ru.yandex.net/i?id=335788871-18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26841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im0-tub-ru.yandex.net/i?id=508133783-33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9290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im0-tub-ru.yandex.net/i?id=457874896-32-72&amp;n=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1969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http://im0-tub-ru.yandex.net/i?id=361970282-65-72&amp;n=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3933825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4213" y="333375"/>
            <a:ext cx="33543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несколько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15000" y="333375"/>
            <a:ext cx="29606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2852738"/>
            <a:ext cx="3429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pears on a tree</a:t>
            </a:r>
            <a:r>
              <a:rPr lang="en-US" sz="2000">
                <a:latin typeface="Calibri" pitchFamily="34" charset="0"/>
              </a:rPr>
              <a:t>.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72125" y="2852738"/>
            <a:ext cx="30464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jam in a jug.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0063" y="5516563"/>
            <a:ext cx="3714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on a table.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72063" y="5516563"/>
            <a:ext cx="3500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meat on a plate.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179388" y="260350"/>
            <a:ext cx="87852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omic Sans MS" pitchFamily="66" charset="0"/>
              </a:rPr>
              <a:t>Вопросительные предложения</a:t>
            </a:r>
          </a:p>
          <a:p>
            <a:pPr algn="ctr"/>
            <a:r>
              <a:rPr lang="ru-RU" sz="4400">
                <a:latin typeface="Comic Sans MS" pitchFamily="66" charset="0"/>
              </a:rPr>
              <a:t>с исчисляемыми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4300" y="2205038"/>
            <a:ext cx="48244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lemons on a table?</a:t>
            </a:r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Yes, </a:t>
            </a:r>
            <a:r>
              <a:rPr lang="en-US" sz="3200" b="1">
                <a:latin typeface="Calibri" pitchFamily="34" charset="0"/>
              </a:rPr>
              <a:t>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some.</a:t>
            </a:r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8038" y="4365625"/>
            <a:ext cx="57959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buns at home?</a:t>
            </a:r>
          </a:p>
          <a:p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</a:t>
            </a:r>
            <a:r>
              <a:rPr lang="en-US" sz="3200" b="1">
                <a:latin typeface="Calibri" pitchFamily="34" charset="0"/>
              </a:rPr>
              <a:t>, 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80288" y="1412875"/>
            <a:ext cx="1368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C00000"/>
                </a:solidFill>
                <a:latin typeface="Comic Sans MS" pitchFamily="66" charset="0"/>
              </a:rPr>
              <a:t>any</a:t>
            </a:r>
            <a:endParaRPr lang="ru-RU" sz="4800" b="1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84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49213" y="1700213"/>
            <a:ext cx="3716338" cy="2089150"/>
          </a:xfrm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21163"/>
            <a:ext cx="31051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Comic Sans MS" pitchFamily="66" charset="0"/>
              </a:rPr>
              <a:t>С неисчисляемыми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557338"/>
            <a:ext cx="3506788" cy="2336800"/>
          </a:xfrm>
        </p:spPr>
      </p:pic>
      <p:pic>
        <p:nvPicPr>
          <p:cNvPr id="19460" name="Picture 2" descr="http://im0-tub-ru.yandex.net/i?id=467276161-41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365625"/>
            <a:ext cx="295116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851275" y="1628775"/>
            <a:ext cx="51133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 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soup in the plate?</a:t>
            </a:r>
            <a:endParaRPr lang="ru-RU" sz="3200">
              <a:latin typeface="Calibri" pitchFamily="34" charset="0"/>
            </a:endParaRPr>
          </a:p>
          <a:p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           Yes, </a:t>
            </a:r>
            <a:r>
              <a:rPr lang="en-US" sz="3200" b="1">
                <a:latin typeface="Calibri" pitchFamily="34" charset="0"/>
              </a:rPr>
              <a:t>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635375" y="4652963"/>
            <a:ext cx="5113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salad in a plate?</a:t>
            </a:r>
          </a:p>
          <a:p>
            <a:r>
              <a:rPr lang="en-US" sz="3200">
                <a:latin typeface="Calibri" pitchFamily="34" charset="0"/>
              </a:rPr>
              <a:t>       </a:t>
            </a:r>
          </a:p>
          <a:p>
            <a:r>
              <a:rPr lang="en-US" sz="3200">
                <a:latin typeface="Calibri" pitchFamily="34" charset="0"/>
              </a:rPr>
              <a:t>           Yes</a:t>
            </a:r>
            <a:r>
              <a:rPr lang="en-US" sz="3200" b="1">
                <a:latin typeface="Calibri" pitchFamily="34" charset="0"/>
              </a:rPr>
              <a:t>, 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0483" name="TextBox 8"/>
          <p:cNvSpPr txBox="1">
            <a:spLocks noChangeArrowheads="1"/>
          </p:cNvSpPr>
          <p:nvPr/>
        </p:nvSpPr>
        <p:spPr bwMode="auto">
          <a:xfrm>
            <a:off x="539750" y="642938"/>
            <a:ext cx="8604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latin typeface="Comic Sans MS" pitchFamily="66" charset="0"/>
              </a:rPr>
              <a:t>Отрицательные предложения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57250" y="4724400"/>
            <a:ext cx="688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the basket.</a:t>
            </a:r>
            <a:endParaRPr lang="ru-RU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650" y="5732463"/>
            <a:ext cx="69119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the basket.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35375" y="3068638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isn’t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35375" y="3929063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0488" name="TextBox 13"/>
          <p:cNvSpPr txBox="1">
            <a:spLocks noChangeArrowheads="1"/>
          </p:cNvSpPr>
          <p:nvPr/>
        </p:nvSpPr>
        <p:spPr bwMode="auto">
          <a:xfrm>
            <a:off x="1500188" y="1500188"/>
            <a:ext cx="3863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0070C0"/>
                </a:solidFill>
                <a:latin typeface="Calibri" pitchFamily="34" charset="0"/>
              </a:rPr>
              <a:t>Not any = no</a:t>
            </a:r>
            <a:endParaRPr lang="ru-RU" sz="4000" b="1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048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2276475"/>
            <a:ext cx="2547937" cy="2257425"/>
          </a:xfrm>
        </p:spPr>
      </p:pic>
      <p:pic>
        <p:nvPicPr>
          <p:cNvPr id="2049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341438"/>
            <a:ext cx="250031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214438" y="1785938"/>
            <a:ext cx="6721475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They have…..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doesn’t read …….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…….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need ……. eggs and …….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don’t have ……. 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……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don’t have …….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Kate doesn’t have …….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Pete and Ann have …….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Mary hasn’t …… mistakes in her test.</a:t>
            </a:r>
          </a:p>
          <a:p>
            <a:pPr marL="342900" indent="-342900"/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>
              <a:latin typeface="Calibri" pitchFamily="34" charset="0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71625" y="476250"/>
            <a:ext cx="755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some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any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1509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866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Местоимения some  any  no   </vt:lpstr>
      <vt:lpstr>Слайд 2</vt:lpstr>
      <vt:lpstr>Слайд 3</vt:lpstr>
      <vt:lpstr>Слайд 4</vt:lpstr>
      <vt:lpstr>Слайд 5</vt:lpstr>
      <vt:lpstr>Слайд 6</vt:lpstr>
      <vt:lpstr>С неисчисляемыми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Stud</cp:lastModifiedBy>
  <cp:revision>56</cp:revision>
  <dcterms:modified xsi:type="dcterms:W3CDTF">2022-11-13T09:56:58Z</dcterms:modified>
</cp:coreProperties>
</file>