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2" r:id="rId3"/>
    <p:sldId id="273" r:id="rId4"/>
    <p:sldId id="275" r:id="rId5"/>
    <p:sldId id="274" r:id="rId6"/>
    <p:sldId id="276" r:id="rId7"/>
    <p:sldId id="289" r:id="rId8"/>
    <p:sldId id="288" r:id="rId9"/>
    <p:sldId id="292" r:id="rId10"/>
    <p:sldId id="304" r:id="rId11"/>
    <p:sldId id="294" r:id="rId12"/>
    <p:sldId id="299" r:id="rId13"/>
    <p:sldId id="30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865C"/>
    <a:srgbClr val="E3A38D"/>
    <a:srgbClr val="A094FA"/>
    <a:srgbClr val="EDB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45" autoAdjust="0"/>
    <p:restoredTop sz="94660"/>
  </p:normalViewPr>
  <p:slideViewPr>
    <p:cSldViewPr snapToGrid="0">
      <p:cViewPr>
        <p:scale>
          <a:sx n="66" d="100"/>
          <a:sy n="66" d="100"/>
        </p:scale>
        <p:origin x="1382" y="5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5073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45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883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066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19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802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359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486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466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388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14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923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microsoft.com/office/2007/relationships/hdphoto" Target="../media/hdphoto4.wdp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одзаголовок 35">
            <a:extLst>
              <a:ext uri="{FF2B5EF4-FFF2-40B4-BE49-F238E27FC236}">
                <a16:creationId xmlns:a16="http://schemas.microsoft.com/office/drawing/2014/main" id="{69C29178-3A51-4949-B4DE-E4C9359423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5054" y="409661"/>
            <a:ext cx="10017123" cy="103310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средняя общеобразовательная школа №29 г. Сургута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DF0870-366B-414E-B1E5-EBE0407049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9" y="1752605"/>
            <a:ext cx="10715615" cy="381919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>
            <a:normAutofit/>
          </a:bodyPr>
          <a:lstStyle/>
          <a:p>
            <a:pPr algn="ctr"/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ЦВЕТНАЯ ЛИНОГРАВЮРА, КАК СПОСОБ СОЗДАНИЯ ИНДИВИДУАЛЬНОГО РИСУНКА НА ТЕКСТИЛЬНОЙ ПРОДУКЦИИ </a:t>
            </a:r>
          </a:p>
        </p:txBody>
      </p:sp>
      <p:sp>
        <p:nvSpPr>
          <p:cNvPr id="37" name="Подзаголовок 2">
            <a:extLst>
              <a:ext uri="{FF2B5EF4-FFF2-40B4-BE49-F238E27FC236}">
                <a16:creationId xmlns:a16="http://schemas.microsoft.com/office/drawing/2014/main" id="{75899EF3-BBCA-4BF4-B317-DF03C1507F1E}"/>
              </a:ext>
            </a:extLst>
          </p:cNvPr>
          <p:cNvSpPr txBox="1">
            <a:spLocks/>
          </p:cNvSpPr>
          <p:nvPr/>
        </p:nvSpPr>
        <p:spPr>
          <a:xfrm>
            <a:off x="221383" y="3912899"/>
            <a:ext cx="11702762" cy="271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4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4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4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4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Выполнила:     Ермилина Ярослава</a:t>
            </a:r>
          </a:p>
          <a:p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Класс:               9 «Е»</a:t>
            </a:r>
          </a:p>
          <a:p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Руководитель:  Светлова П.А.</a:t>
            </a:r>
          </a:p>
          <a:p>
            <a:endParaRPr lang="ru-RU" sz="3200" dirty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44DA1BD8-9AB2-40BE-9906-82CED51E7162}"/>
              </a:ext>
            </a:extLst>
          </p:cNvPr>
          <p:cNvSpPr/>
          <p:nvPr/>
        </p:nvSpPr>
        <p:spPr>
          <a:xfrm>
            <a:off x="5686162" y="6339209"/>
            <a:ext cx="14590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Сургут, 2021</a:t>
            </a:r>
          </a:p>
        </p:txBody>
      </p:sp>
    </p:spTree>
    <p:extLst>
      <p:ext uri="{BB962C8B-B14F-4D97-AF65-F5344CB8AC3E}">
        <p14:creationId xmlns:p14="http://schemas.microsoft.com/office/powerpoint/2010/main" val="303039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389"/>
            <a:ext cx="12194473" cy="685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76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389"/>
            <a:ext cx="12194473" cy="685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2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7AADFF04-CB5F-4E2B-A1D4-77FF591A5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936" y="-25947"/>
            <a:ext cx="10168128" cy="1179576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ln>
                  <a:solidFill>
                    <a:sysClr val="windowText" lastClr="000000"/>
                  </a:solidFill>
                </a:ln>
                <a:solidFill>
                  <a:srgbClr val="EE86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r>
              <a:rPr lang="ru-RU" sz="5400" dirty="0"/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219B05-BF3F-4C7B-8290-BFB1AC1AE4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913"/>
          <a:stretch/>
        </p:blipFill>
        <p:spPr>
          <a:xfrm>
            <a:off x="8487188" y="825500"/>
            <a:ext cx="3395814" cy="583834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08B848-3424-478C-9C8E-1709661A3A9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497" b="13060"/>
          <a:stretch/>
        </p:blipFill>
        <p:spPr>
          <a:xfrm>
            <a:off x="618713" y="1352809"/>
            <a:ext cx="3086100" cy="5311037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B32FF04-1729-4630-BB56-B466E81DCD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22" b="14259"/>
          <a:stretch/>
        </p:blipFill>
        <p:spPr bwMode="auto">
          <a:xfrm>
            <a:off x="6015304" y="1182239"/>
            <a:ext cx="2113761" cy="321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6A19CE6-FA76-4223-B3F2-1EED733233C6}"/>
              </a:ext>
            </a:extLst>
          </p:cNvPr>
          <p:cNvSpPr/>
          <p:nvPr/>
        </p:nvSpPr>
        <p:spPr>
          <a:xfrm>
            <a:off x="5893785" y="4322318"/>
            <a:ext cx="980270" cy="7840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BA05C63-8A35-464D-81EF-5A019AEA02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3746" y="1352809"/>
            <a:ext cx="1349590" cy="241457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2A2F40-94C5-4142-884F-CC78E233EA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81031" y="3996026"/>
            <a:ext cx="1292880" cy="233617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FD3CC61-2B85-4509-AF8B-D5638039F3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17910" y="4567804"/>
            <a:ext cx="1193478" cy="219200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CB85811-75F9-46F4-A479-FF56BA0D216A}"/>
              </a:ext>
            </a:extLst>
          </p:cNvPr>
          <p:cNvSpPr txBox="1"/>
          <p:nvPr/>
        </p:nvSpPr>
        <p:spPr>
          <a:xfrm>
            <a:off x="8530241" y="5860534"/>
            <a:ext cx="15356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559р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A90DAC-17EC-40C2-9C0A-3D11BC1B6C9E}"/>
              </a:ext>
            </a:extLst>
          </p:cNvPr>
          <p:cNvSpPr txBox="1"/>
          <p:nvPr/>
        </p:nvSpPr>
        <p:spPr>
          <a:xfrm>
            <a:off x="1473607" y="6076536"/>
            <a:ext cx="15356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1199р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1893D35-92A9-4774-95CC-5AB537FE1333}"/>
              </a:ext>
            </a:extLst>
          </p:cNvPr>
          <p:cNvSpPr/>
          <p:nvPr/>
        </p:nvSpPr>
        <p:spPr>
          <a:xfrm>
            <a:off x="2733169" y="6621967"/>
            <a:ext cx="980270" cy="7840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3093D1A-2572-45EE-9542-7A083312458D}"/>
              </a:ext>
            </a:extLst>
          </p:cNvPr>
          <p:cNvSpPr/>
          <p:nvPr/>
        </p:nvSpPr>
        <p:spPr>
          <a:xfrm>
            <a:off x="4411132" y="3760926"/>
            <a:ext cx="980270" cy="7840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4FE1BF3-FF09-45A1-88EE-B8A284462D91}"/>
              </a:ext>
            </a:extLst>
          </p:cNvPr>
          <p:cNvSpPr/>
          <p:nvPr/>
        </p:nvSpPr>
        <p:spPr>
          <a:xfrm>
            <a:off x="4400807" y="6357373"/>
            <a:ext cx="980270" cy="7840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70A47B6-76FF-4CB0-953E-8B8A6569FE58}"/>
              </a:ext>
            </a:extLst>
          </p:cNvPr>
          <p:cNvSpPr/>
          <p:nvPr/>
        </p:nvSpPr>
        <p:spPr>
          <a:xfrm>
            <a:off x="6218167" y="6720608"/>
            <a:ext cx="980270" cy="78404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id="{37B82EB2-17EC-4C8D-99AD-EED19221C976}"/>
              </a:ext>
            </a:extLst>
          </p:cNvPr>
          <p:cNvSpPr/>
          <p:nvPr/>
        </p:nvSpPr>
        <p:spPr>
          <a:xfrm rot="909885">
            <a:off x="7301830" y="3243957"/>
            <a:ext cx="1230960" cy="370086"/>
          </a:xfrm>
          <a:prstGeom prst="right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: вправо 21">
            <a:extLst>
              <a:ext uri="{FF2B5EF4-FFF2-40B4-BE49-F238E27FC236}">
                <a16:creationId xmlns:a16="http://schemas.microsoft.com/office/drawing/2014/main" id="{EAEEACB5-1D9A-4176-9BEB-C6FBB6059C86}"/>
              </a:ext>
            </a:extLst>
          </p:cNvPr>
          <p:cNvSpPr/>
          <p:nvPr/>
        </p:nvSpPr>
        <p:spPr>
          <a:xfrm rot="921664">
            <a:off x="5699454" y="3573498"/>
            <a:ext cx="2745458" cy="307129"/>
          </a:xfrm>
          <a:prstGeom prst="right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: вправо 22">
            <a:extLst>
              <a:ext uri="{FF2B5EF4-FFF2-40B4-BE49-F238E27FC236}">
                <a16:creationId xmlns:a16="http://schemas.microsoft.com/office/drawing/2014/main" id="{139F9B85-DBCF-4664-94D7-C353D2F33E36}"/>
              </a:ext>
            </a:extLst>
          </p:cNvPr>
          <p:cNvSpPr/>
          <p:nvPr/>
        </p:nvSpPr>
        <p:spPr>
          <a:xfrm rot="21187984">
            <a:off x="5554154" y="4373110"/>
            <a:ext cx="2745458" cy="307129"/>
          </a:xfrm>
          <a:prstGeom prst="right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: вправо 23">
            <a:extLst>
              <a:ext uri="{FF2B5EF4-FFF2-40B4-BE49-F238E27FC236}">
                <a16:creationId xmlns:a16="http://schemas.microsoft.com/office/drawing/2014/main" id="{7534A9A2-3508-4FD3-B819-A483E2220840}"/>
              </a:ext>
            </a:extLst>
          </p:cNvPr>
          <p:cNvSpPr/>
          <p:nvPr/>
        </p:nvSpPr>
        <p:spPr>
          <a:xfrm rot="20938557">
            <a:off x="7593235" y="5261642"/>
            <a:ext cx="1230960" cy="370086"/>
          </a:xfrm>
          <a:prstGeom prst="right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95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29EFB4-A8C1-439E-BB64-B0083BF78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ln>
                  <a:solidFill>
                    <a:sysClr val="windowText" lastClr="000000"/>
                  </a:solidFill>
                </a:ln>
                <a:solidFill>
                  <a:srgbClr val="EE86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литературы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1EA27B-5F01-468B-9AEB-76F9263FE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115" y="2367419"/>
            <a:ext cx="11267742" cy="45804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.Зорин Л. Эстамп. Руководство по графическим и печатным техникам М.: АСТ; Акварель, </a:t>
            </a: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2004. — 1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10 с.</a:t>
            </a:r>
          </a:p>
          <a:p>
            <a:pPr marL="0" indent="0">
              <a:buNone/>
            </a:pP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.Катафал Й., Олива К. «Гравюра. Техники и приемы высокой и глубокой печати».-  Москва : </a:t>
            </a:r>
            <a:r>
              <a:rPr lang="ru-RU" b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Худож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.-пед. изд-во, </a:t>
            </a: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2010. – 157 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с.  </a:t>
            </a:r>
          </a:p>
          <a:p>
            <a:pPr marL="0" indent="0">
              <a:buNone/>
            </a:pP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.Черемушкин ГВ. «Гравюра. Учебное пособие». — М.: Логос, </a:t>
            </a: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2012.— 240 c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    </a:t>
            </a:r>
          </a:p>
          <a:p>
            <a:pPr marL="0" indent="0">
              <a:buNone/>
            </a:pP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.Мирошина М.Ю. - Линогравюра: её виды в печатной графике - </a:t>
            </a: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https://cyberleninka.ru/article/v/linogravyura-eyo-vidy-v-pechatnoy-grafike </a:t>
            </a:r>
            <a:endParaRPr lang="ru-RU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35136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3C20F4-1F1D-4DB0-8788-F7AD5B8D4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761" y="0"/>
            <a:ext cx="11189153" cy="2046514"/>
          </a:xfr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EE86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endParaRPr lang="ru-RU" sz="5400" b="1" dirty="0">
              <a:ln>
                <a:solidFill>
                  <a:sysClr val="windowText" lastClr="000000"/>
                </a:solidFill>
              </a:ln>
              <a:solidFill>
                <a:srgbClr val="EE865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0BD32C-4BED-4B65-B168-D385BA663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761" y="2046515"/>
            <a:ext cx="11189153" cy="44374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Создать при помощи цветной печатной графики индивидуальный рисунок на текстильной продукции.</a:t>
            </a:r>
          </a:p>
        </p:txBody>
      </p:sp>
    </p:spTree>
    <p:extLst>
      <p:ext uri="{BB962C8B-B14F-4D97-AF65-F5344CB8AC3E}">
        <p14:creationId xmlns:p14="http://schemas.microsoft.com/office/powerpoint/2010/main" val="1576206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3C20F4-1F1D-4DB0-8788-F7AD5B8D4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761" y="0"/>
            <a:ext cx="11189153" cy="2046514"/>
          </a:xfr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rgbClr val="EE86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0BD32C-4BED-4B65-B168-D385BA663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436" y="2046514"/>
            <a:ext cx="11003478" cy="4197268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Изучить историю и литературу цветной линогравюры;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Изучить и освоить на практике этапы создания цветной линогравюры;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Создать цветной индивидуальный рисунок на текстильной продукции  при помощи технике печатной графики.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Провести сравнительный анализ цен рыночной текстильной продукции с рисунками и нашего конечного продукта.</a:t>
            </a:r>
          </a:p>
        </p:txBody>
      </p:sp>
    </p:spTree>
    <p:extLst>
      <p:ext uri="{BB962C8B-B14F-4D97-AF65-F5344CB8AC3E}">
        <p14:creationId xmlns:p14="http://schemas.microsoft.com/office/powerpoint/2010/main" val="53590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94EDD1C-2F7F-4722-B95D-DC77D59738A2}"/>
              </a:ext>
            </a:extLst>
          </p:cNvPr>
          <p:cNvSpPr txBox="1"/>
          <p:nvPr/>
        </p:nvSpPr>
        <p:spPr>
          <a:xfrm>
            <a:off x="576203" y="379443"/>
            <a:ext cx="10901779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Объектом </a:t>
            </a:r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данной проектной работы цветная 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линогравюра.</a:t>
            </a:r>
          </a:p>
          <a:p>
            <a:pPr algn="just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	Предмет </a:t>
            </a:r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цветной линогравюры на текстильной продукции.</a:t>
            </a:r>
          </a:p>
        </p:txBody>
      </p:sp>
    </p:spTree>
    <p:extLst>
      <p:ext uri="{BB962C8B-B14F-4D97-AF65-F5344CB8AC3E}">
        <p14:creationId xmlns:p14="http://schemas.microsoft.com/office/powerpoint/2010/main" val="1111214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66CB3E-F9DE-404C-B156-4D21B1392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ln>
                  <a:solidFill>
                    <a:sysClr val="windowText" lastClr="000000"/>
                  </a:solidFill>
                </a:ln>
                <a:solidFill>
                  <a:srgbClr val="EE86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76188D-EE5D-4B15-AA36-084198442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777" y="2041236"/>
            <a:ext cx="11203709" cy="3983182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</a:t>
            </a:r>
            <a:r>
              <a:rPr lang="ru-RU" sz="4700" b="1" dirty="0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Совсем не обязательно ходить по магазинам в поисках интересной футболки с принтом. Горазда интереснее создать свой цветной рисунок и перенести его на любую футболку при помощи техники печати цветной линогравюры. </a:t>
            </a:r>
          </a:p>
        </p:txBody>
      </p:sp>
    </p:spTree>
    <p:extLst>
      <p:ext uri="{BB962C8B-B14F-4D97-AF65-F5344CB8AC3E}">
        <p14:creationId xmlns:p14="http://schemas.microsoft.com/office/powerpoint/2010/main" val="1943393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29EFB4-A8C1-439E-BB64-B0083BF78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dirty="0">
                <a:ln>
                  <a:solidFill>
                    <a:sysClr val="windowText" lastClr="000000"/>
                  </a:solidFill>
                </a:ln>
                <a:solidFill>
                  <a:srgbClr val="EE86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ценность работы: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1EA27B-5F01-468B-9AEB-76F9263FE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527" y="2041236"/>
            <a:ext cx="11231418" cy="41309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Практическая значимость моей </a:t>
            </a:r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проектной работы заключается 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том, что в результате освоения техники печати цветной линогравюры я смогу перенести индивидуальный рисунок на любую текстильную поверхность. </a:t>
            </a:r>
          </a:p>
        </p:txBody>
      </p:sp>
    </p:spTree>
    <p:extLst>
      <p:ext uri="{BB962C8B-B14F-4D97-AF65-F5344CB8AC3E}">
        <p14:creationId xmlns:p14="http://schemas.microsoft.com/office/powerpoint/2010/main" val="1813594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3FBA647E-745D-4628-84FA-B06206858C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5" y="3885656"/>
            <a:ext cx="4486101" cy="265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50DF08-E7E6-4911-AFEC-2FA8194C61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97" y="3986402"/>
            <a:ext cx="3382283" cy="2254855"/>
          </a:xfrm>
          <a:prstGeom prst="rect">
            <a:avLst/>
          </a:prstGeom>
        </p:spPr>
      </p:pic>
      <p:sp>
        <p:nvSpPr>
          <p:cNvPr id="4" name="Объект 2">
            <a:extLst>
              <a:ext uri="{FF2B5EF4-FFF2-40B4-BE49-F238E27FC236}">
                <a16:creationId xmlns:a16="http://schemas.microsoft.com/office/drawing/2014/main" id="{BB2D19DA-9956-48EC-8A3A-9126F7D5F8D4}"/>
              </a:ext>
            </a:extLst>
          </p:cNvPr>
          <p:cNvSpPr txBox="1">
            <a:spLocks/>
          </p:cNvSpPr>
          <p:nvPr/>
        </p:nvSpPr>
        <p:spPr>
          <a:xfrm>
            <a:off x="555626" y="292226"/>
            <a:ext cx="11087099" cy="369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Цветная линогравюра 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</a:t>
            </a:r>
            <a:r>
              <a:rPr lang="ru-RU" sz="3600" dirty="0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это более сложная техника, чем черно-белая линогравюра поскольку выполняется с нескольких «досок». В этом случае, для каждого цвета создается отдельный слой с вырезанным эскизом, а затем слои объединяются, путем последовательного наложения на основной лист </a:t>
            </a:r>
          </a:p>
        </p:txBody>
      </p:sp>
    </p:spTree>
    <p:extLst>
      <p:ext uri="{BB962C8B-B14F-4D97-AF65-F5344CB8AC3E}">
        <p14:creationId xmlns:p14="http://schemas.microsoft.com/office/powerpoint/2010/main" val="1683012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29EFB4-A8C1-439E-BB64-B0083BF78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936" y="179833"/>
            <a:ext cx="10168128" cy="11795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>
                <a:ln>
                  <a:solidFill>
                    <a:sysClr val="windowText" lastClr="000000"/>
                  </a:solidFill>
                </a:ln>
                <a:solidFill>
                  <a:srgbClr val="EE86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цветной линогравюры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1EA27B-5F01-468B-9AEB-76F9263FE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84" y="5378738"/>
            <a:ext cx="3597316" cy="12994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5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Кацусика</a:t>
            </a:r>
            <a:r>
              <a:rPr lang="ru-RU" sz="15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Хокусай, «Большая волна в Канагаве», 1823—1831г.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04FCECE4-E63A-4073-9673-1726B8015E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83" y="2219962"/>
            <a:ext cx="3606957" cy="247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826337E3-5460-4A61-9953-017D1CD04E3D}"/>
              </a:ext>
            </a:extLst>
          </p:cNvPr>
          <p:cNvSpPr txBox="1">
            <a:spLocks/>
          </p:cNvSpPr>
          <p:nvPr/>
        </p:nvSpPr>
        <p:spPr>
          <a:xfrm>
            <a:off x="4500055" y="5514001"/>
            <a:ext cx="3170746" cy="836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ru-RU" sz="2200" b="1" i="0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Тосюсай</a:t>
            </a:r>
            <a:r>
              <a:rPr lang="ru-RU" sz="2200" b="1" i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200" b="1" i="0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Сяраку</a:t>
            </a:r>
            <a:r>
              <a:rPr lang="ru-RU" sz="2200" b="1" i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«</a:t>
            </a:r>
            <a:r>
              <a:rPr lang="ru-RU" sz="2200" b="1" i="0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Отани</a:t>
            </a:r>
            <a:r>
              <a:rPr lang="ru-RU" sz="2200" b="1" i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200" b="1" i="0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Онидзи</a:t>
            </a:r>
            <a:r>
              <a:rPr lang="ru-RU" sz="2200" b="1" i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1900" b="1" i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III</a:t>
            </a:r>
            <a:r>
              <a:rPr lang="ru-RU" sz="2200" b="1" i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в роли слуги </a:t>
            </a:r>
            <a:r>
              <a:rPr lang="ru-RU" sz="2200" b="1" i="0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Эдохэя</a:t>
            </a:r>
            <a:r>
              <a:rPr lang="ru-RU" sz="2200" b="1" i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», </a:t>
            </a:r>
            <a:r>
              <a:rPr lang="ru-RU" sz="1700" b="1" i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1794</a:t>
            </a:r>
            <a:r>
              <a:rPr lang="ru-RU" sz="1900" b="1" i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</a:t>
            </a:r>
            <a:r>
              <a:rPr lang="ru-RU" sz="2200" b="1" i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ru-RU" b="1" i="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0C2D7E-3D3E-4189-8A75-47BC0C1C3B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67214" y="1712129"/>
            <a:ext cx="2276440" cy="34491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406FFB-0867-4811-AD09-481A0A2B626B}"/>
              </a:ext>
            </a:extLst>
          </p:cNvPr>
          <p:cNvSpPr txBox="1"/>
          <p:nvPr/>
        </p:nvSpPr>
        <p:spPr>
          <a:xfrm>
            <a:off x="8642811" y="5517318"/>
            <a:ext cx="3466061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5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Судзуки </a:t>
            </a:r>
            <a:r>
              <a:rPr lang="ru-RU" sz="1500" b="1" i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Харунобу</a:t>
            </a:r>
            <a:r>
              <a:rPr lang="ru-RU" sz="15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«Молодая женщина любуется белым кроликом», 1752г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2A52329-8E36-48C5-AA0B-5D8E630AB1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4412" y="1740553"/>
            <a:ext cx="2580361" cy="343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45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6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29EFB4-A8C1-439E-BB64-B0083BF78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574" y="162163"/>
            <a:ext cx="10168128" cy="11795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>
                <a:ln>
                  <a:solidFill>
                    <a:sysClr val="windowText" lastClr="000000"/>
                  </a:solidFill>
                </a:ln>
                <a:solidFill>
                  <a:srgbClr val="EE86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цветной линогравюры в России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1EA27B-5F01-468B-9AEB-76F9263FE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075" y="5744214"/>
            <a:ext cx="2959237" cy="12106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К.К. Чеботарёв, «Революция»,1921г.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AB657B-045D-411D-A5C2-678F18D019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075" y="2104245"/>
            <a:ext cx="2896469" cy="2813195"/>
          </a:xfrm>
          <a:prstGeom prst="rect">
            <a:avLst/>
          </a:prstGeom>
        </p:spPr>
      </p:pic>
      <p:sp>
        <p:nvSpPr>
          <p:cNvPr id="10" name="Объект 2">
            <a:extLst>
              <a:ext uri="{FF2B5EF4-FFF2-40B4-BE49-F238E27FC236}">
                <a16:creationId xmlns:a16="http://schemas.microsoft.com/office/drawing/2014/main" id="{6821E30A-C76C-46AA-AE7C-B34F1BB47CE2}"/>
              </a:ext>
            </a:extLst>
          </p:cNvPr>
          <p:cNvSpPr txBox="1">
            <a:spLocks/>
          </p:cNvSpPr>
          <p:nvPr/>
        </p:nvSpPr>
        <p:spPr>
          <a:xfrm>
            <a:off x="4094876" y="5737227"/>
            <a:ext cx="3220324" cy="112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5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П.Н.Староносов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«Северный пейзаж» 1936 г.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9F8336-A3F5-4C1F-B45D-7A50F33AB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420" y="1821834"/>
            <a:ext cx="2932104" cy="339024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12B9A5F-DC38-4365-9D3D-231AD3B9FD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1623" y="2320913"/>
            <a:ext cx="3593803" cy="2891168"/>
          </a:xfrm>
          <a:prstGeom prst="rect">
            <a:avLst/>
          </a:prstGeom>
        </p:spPr>
      </p:pic>
      <p:sp>
        <p:nvSpPr>
          <p:cNvPr id="12" name="Объект 2">
            <a:extLst>
              <a:ext uri="{FF2B5EF4-FFF2-40B4-BE49-F238E27FC236}">
                <a16:creationId xmlns:a16="http://schemas.microsoft.com/office/drawing/2014/main" id="{4D0807D7-95F2-47BE-B2FB-2CF70AFBD128}"/>
              </a:ext>
            </a:extLst>
          </p:cNvPr>
          <p:cNvSpPr txBox="1">
            <a:spLocks/>
          </p:cNvSpPr>
          <p:nvPr/>
        </p:nvSpPr>
        <p:spPr>
          <a:xfrm>
            <a:off x="8118764" y="5647312"/>
            <a:ext cx="3426662" cy="12106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5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Г.Захаров</a:t>
            </a:r>
            <a:r>
              <a:rPr lang="ru-RU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«Натюрморт с папоротниками» 1964г. </a:t>
            </a:r>
          </a:p>
        </p:txBody>
      </p:sp>
    </p:spTree>
    <p:extLst>
      <p:ext uri="{BB962C8B-B14F-4D97-AF65-F5344CB8AC3E}">
        <p14:creationId xmlns:p14="http://schemas.microsoft.com/office/powerpoint/2010/main" val="53498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ccentBoxVTI">
  <a:themeElements>
    <a:clrScheme name="AccentBoxVTI">
      <a:dk1>
        <a:srgbClr val="000000"/>
      </a:dk1>
      <a:lt1>
        <a:sysClr val="window" lastClr="FFFFFF"/>
      </a:lt1>
      <a:dk2>
        <a:srgbClr val="262626"/>
      </a:dk2>
      <a:lt2>
        <a:srgbClr val="FFFFFF"/>
      </a:lt2>
      <a:accent1>
        <a:srgbClr val="F5A700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Avenir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4213</TotalTime>
  <Words>270</Words>
  <Application>Microsoft Office PowerPoint</Application>
  <PresentationFormat>Широкоэкранный</PresentationFormat>
  <Paragraphs>37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Neue Haas Grotesk Text Pro</vt:lpstr>
      <vt:lpstr>Times New Roman</vt:lpstr>
      <vt:lpstr>Wingdings</vt:lpstr>
      <vt:lpstr>AccentBoxVTI</vt:lpstr>
      <vt:lpstr>ЦВЕТНАЯ ЛИНОГРАВЮРА, КАК СПОСОБ СОЗДАНИЯ ИНДИВИДУАЛЬНОГО РИСУНКА НА ТЕКСТИЛЬНОЙ ПРОДУКЦИИ </vt:lpstr>
      <vt:lpstr>Цель: </vt:lpstr>
      <vt:lpstr>Задачи:</vt:lpstr>
      <vt:lpstr>Презентация PowerPoint</vt:lpstr>
      <vt:lpstr>Актуальность</vt:lpstr>
      <vt:lpstr>Практическая ценность работы: </vt:lpstr>
      <vt:lpstr>Презентация PowerPoint</vt:lpstr>
      <vt:lpstr>История цветной линогравюры</vt:lpstr>
      <vt:lpstr>История цветной линогравюры в России</vt:lpstr>
      <vt:lpstr>Презентация PowerPoint</vt:lpstr>
      <vt:lpstr>Презентация PowerPoint</vt:lpstr>
      <vt:lpstr>Вывод </vt:lpstr>
      <vt:lpstr>Список литературы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ЛИНОГРАВЮРА В ТЕКСТИЛЬНОЙ ПРОДУКЦИИ</dc:title>
  <dc:creator>Polina Svetlova</dc:creator>
  <cp:lastModifiedBy>RePack by Diakov</cp:lastModifiedBy>
  <cp:revision>100</cp:revision>
  <dcterms:created xsi:type="dcterms:W3CDTF">2021-02-15T11:47:04Z</dcterms:created>
  <dcterms:modified xsi:type="dcterms:W3CDTF">2022-11-18T10:30:21Z</dcterms:modified>
</cp:coreProperties>
</file>