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61" r:id="rId2"/>
    <p:sldId id="257" r:id="rId3"/>
    <p:sldId id="259" r:id="rId4"/>
    <p:sldId id="264" r:id="rId5"/>
    <p:sldId id="265" r:id="rId6"/>
    <p:sldId id="263" r:id="rId7"/>
    <p:sldId id="262" r:id="rId8"/>
    <p:sldId id="258" r:id="rId9"/>
    <p:sldId id="260" r:id="rId10"/>
    <p:sldId id="256" r:id="rId11"/>
    <p:sldId id="267" r:id="rId12"/>
    <p:sldId id="269" r:id="rId13"/>
    <p:sldId id="266" r:id="rId14"/>
    <p:sldId id="268" r:id="rId15"/>
    <p:sldId id="271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7418"/>
    <a:srgbClr val="00CC66"/>
    <a:srgbClr val="00CC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73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E1C1E3-235D-46F3-A249-08C05E826494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D83099-C2A4-4F5D-893B-F78F0CC864F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D83099-C2A4-4F5D-893B-F78F0CC864FF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D83099-C2A4-4F5D-893B-F78F0CC864FF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D83099-C2A4-4F5D-893B-F78F0CC864FF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D83099-C2A4-4F5D-893B-F78F0CC864FF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D83099-C2A4-4F5D-893B-F78F0CC864FF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D83099-C2A4-4F5D-893B-F78F0CC864FF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4365104"/>
            <a:ext cx="2859087" cy="23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D2B00-0BF1-4F1F-9AC3-F7EAB850CB9C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C936E-21CE-4A3D-B58F-9FEB5CFE21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05609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D2B00-0BF1-4F1F-9AC3-F7EAB850CB9C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C936E-21CE-4A3D-B58F-9FEB5CFE21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98719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D2B00-0BF1-4F1F-9AC3-F7EAB850CB9C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C936E-21CE-4A3D-B58F-9FEB5CFE21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23174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D2B00-0BF1-4F1F-9AC3-F7EAB850CB9C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C936E-21CE-4A3D-B58F-9FEB5CFE21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6748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D2B00-0BF1-4F1F-9AC3-F7EAB850CB9C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C936E-21CE-4A3D-B58F-9FEB5CFE21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00847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D2B00-0BF1-4F1F-9AC3-F7EAB850CB9C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C936E-21CE-4A3D-B58F-9FEB5CFE21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54137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D2B00-0BF1-4F1F-9AC3-F7EAB850CB9C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C936E-21CE-4A3D-B58F-9FEB5CFE21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115914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D2B00-0BF1-4F1F-9AC3-F7EAB850CB9C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C936E-21CE-4A3D-B58F-9FEB5CFE21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58539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D2B00-0BF1-4F1F-9AC3-F7EAB850CB9C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C936E-21CE-4A3D-B58F-9FEB5CFE21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29864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D2B00-0BF1-4F1F-9AC3-F7EAB850CB9C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C936E-21CE-4A3D-B58F-9FEB5CFE21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811456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D2B00-0BF1-4F1F-9AC3-F7EAB850CB9C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C936E-21CE-4A3D-B58F-9FEB5CFE21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16862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51000">
              <a:srgbClr val="FFFF00"/>
            </a:gs>
            <a:gs pos="100000">
              <a:srgbClr val="00B050"/>
            </a:gs>
            <a:gs pos="0">
              <a:srgbClr val="FF0000"/>
            </a:gs>
            <a:gs pos="100000">
              <a:srgbClr val="FF820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8071270" y="6611779"/>
            <a:ext cx="10727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i="1" dirty="0" smtClean="0"/>
              <a:t>Ekaterina050466</a:t>
            </a:r>
            <a:endParaRPr lang="ru-RU" sz="1000" i="1" dirty="0"/>
          </a:p>
        </p:txBody>
      </p:sp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13" cstate="email">
            <a:extLst>
              <a:ext uri="{BEBA8EAE-BF5A-486C-A8C5-ECC9F3942E4B}">
                <a14:imgProps xmlns="" xmlns:a14="http://schemas.microsoft.com/office/drawing/2010/main">
                  <a14:imgLayer r:embed="rId14">
                    <a14:imgEffect>
                      <a14:backgroundRemoval t="0" b="100000" l="0" r="100000">
                        <a14:backgroundMark x1="90714" y1="8929" x2="90714" y2="8929"/>
                        <a14:backgroundMark x1="69286" y1="14955" x2="69286" y2="14955"/>
                        <a14:backgroundMark x1="86786" y1="60491" x2="86786" y2="60491"/>
                        <a14:backgroundMark x1="91429" y1="91071" x2="91429" y2="91071"/>
                        <a14:backgroundMark x1="14286" y1="82143" x2="14286" y2="82143"/>
                        <a14:backgroundMark x1="20000" y1="64063" x2="20000" y2="64063"/>
                        <a14:backgroundMark x1="12143" y1="38839" x2="12143" y2="38839"/>
                        <a14:backgroundMark x1="11786" y1="12500" x2="11786" y2="12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49689" y="116632"/>
            <a:ext cx="1413579" cy="2261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1D2B00-0BF1-4F1F-9AC3-F7EAB850CB9C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5C936E-21CE-4A3D-B58F-9FEB5CFE214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99087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7884368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Monotype Corsiva" pitchFamily="66" charset="0"/>
              </a:rPr>
              <a:t/>
            </a:r>
            <a:br>
              <a:rPr lang="ru-RU" dirty="0" smtClean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rgbClr val="FFFF00"/>
                </a:solidFill>
                <a:latin typeface="Monotype Corsiva" pitchFamily="66" charset="0"/>
              </a:rPr>
              <a:t/>
            </a:r>
            <a:br>
              <a:rPr lang="ru-RU" dirty="0" smtClean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Педагогический опыт на тему:</a:t>
            </a:r>
            <a:b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rgbClr val="92D050"/>
                </a:solidFill>
                <a:latin typeface="Monotype Corsiva" pitchFamily="66" charset="0"/>
              </a:rPr>
              <a:t> </a:t>
            </a:r>
            <a:r>
              <a:rPr lang="ru-RU" sz="4000" b="1" dirty="0" smtClean="0">
                <a:solidFill>
                  <a:srgbClr val="FFFF00"/>
                </a:solidFill>
                <a:latin typeface="Monotype Corsiva" pitchFamily="66" charset="0"/>
              </a:rPr>
              <a:t>«Формирование у дошкольников безопасного поведения на улицах и дорогах»</a:t>
            </a:r>
            <a:endParaRPr lang="ru-RU" sz="40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6" name="Содержимое 5" descr="SDC1548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95536" y="2780928"/>
            <a:ext cx="2952328" cy="3483281"/>
          </a:xfrm>
          <a:prstGeom prst="ellipse">
            <a:avLst/>
          </a:prstGeom>
          <a:ln>
            <a:solidFill>
              <a:srgbClr val="FF0000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3779912" y="2780928"/>
            <a:ext cx="48245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Сведение об авторе: Попова      </a:t>
            </a:r>
          </a:p>
          <a:p>
            <a:r>
              <a:rPr lang="ru-RU" sz="2400" b="1" dirty="0" smtClean="0">
                <a:solidFill>
                  <a:srgbClr val="0070C0"/>
                </a:solidFill>
              </a:rPr>
              <a:t>     Светлана Леонидовна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79912" y="3573016"/>
            <a:ext cx="51845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Стаж работы: 20лет </a:t>
            </a:r>
          </a:p>
          <a:p>
            <a:r>
              <a:rPr lang="ru-RU" sz="2400" b="1" dirty="0" smtClean="0">
                <a:solidFill>
                  <a:srgbClr val="0070C0"/>
                </a:solidFill>
              </a:rPr>
              <a:t>Образование: среднее специальное</a:t>
            </a:r>
          </a:p>
          <a:p>
            <a:r>
              <a:rPr lang="ru-RU" sz="2400" b="1" dirty="0" smtClean="0">
                <a:solidFill>
                  <a:srgbClr val="0070C0"/>
                </a:solidFill>
              </a:rPr>
              <a:t>Место работы: МБДОУ детский </a:t>
            </a:r>
          </a:p>
          <a:p>
            <a:r>
              <a:rPr lang="ru-RU" sz="2400" b="1" dirty="0" smtClean="0">
                <a:solidFill>
                  <a:srgbClr val="0070C0"/>
                </a:solidFill>
              </a:rPr>
              <a:t>сад № 10 сл. </a:t>
            </a:r>
            <a:r>
              <a:rPr lang="ru-RU" sz="2400" b="1" dirty="0" err="1" smtClean="0">
                <a:solidFill>
                  <a:srgbClr val="0070C0"/>
                </a:solidFill>
              </a:rPr>
              <a:t>Маньково-Березовской</a:t>
            </a:r>
            <a:endParaRPr lang="ru-RU" sz="2400" b="1" dirty="0" smtClean="0">
              <a:solidFill>
                <a:srgbClr val="0070C0"/>
              </a:solidFill>
            </a:endParaRPr>
          </a:p>
          <a:p>
            <a:r>
              <a:rPr lang="ru-RU" sz="2400" b="1" dirty="0" smtClean="0">
                <a:solidFill>
                  <a:srgbClr val="0070C0"/>
                </a:solidFill>
              </a:rPr>
              <a:t>Должность: воспитатель</a:t>
            </a:r>
            <a:endParaRPr lang="ru-RU" sz="2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16632"/>
            <a:ext cx="74888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ru-RU" sz="4000" b="1" dirty="0" smtClean="0">
                <a:solidFill>
                  <a:srgbClr val="FFFF00"/>
                </a:solidFill>
                <a:latin typeface="Monotype Corsiva" pitchFamily="66" charset="0"/>
              </a:rPr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0"/>
            <a:ext cx="7272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B050"/>
                </a:solidFill>
                <a:latin typeface="Monotype Corsiva" pitchFamily="66" charset="0"/>
              </a:rPr>
              <a:t>Двигательная  деятельность </a:t>
            </a:r>
            <a:endParaRPr lang="ru-RU" sz="2800" dirty="0"/>
          </a:p>
        </p:txBody>
      </p:sp>
      <p:pic>
        <p:nvPicPr>
          <p:cNvPr id="6" name="Рисунок 5" descr="Рисунок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764704"/>
            <a:ext cx="8496944" cy="5904656"/>
          </a:xfrm>
          <a:prstGeom prst="rect">
            <a:avLst/>
          </a:prstGeom>
        </p:spPr>
      </p:pic>
      <p:pic>
        <p:nvPicPr>
          <p:cNvPr id="11" name="Рисунок 10" descr="SDC149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764704"/>
            <a:ext cx="8640960" cy="5904656"/>
          </a:xfrm>
          <a:prstGeom prst="rect">
            <a:avLst/>
          </a:prstGeom>
        </p:spPr>
      </p:pic>
      <p:pic>
        <p:nvPicPr>
          <p:cNvPr id="12" name="Рисунок 11" descr="SDC1489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692696"/>
            <a:ext cx="8712968" cy="59766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89821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1781" y="31158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F0"/>
                </a:solidFill>
                <a:latin typeface="Monotype Corsiva" pitchFamily="66" charset="0"/>
              </a:rPr>
              <a:t>Формы  работы </a:t>
            </a:r>
            <a:br>
              <a:rPr lang="ru-RU" b="1" dirty="0" smtClean="0">
                <a:solidFill>
                  <a:srgbClr val="00B0F0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rgbClr val="00B0F0"/>
                </a:solidFill>
                <a:latin typeface="Monotype Corsiva" pitchFamily="66" charset="0"/>
              </a:rPr>
              <a:t>с родителями</a:t>
            </a:r>
            <a:r>
              <a:rPr lang="ru-RU" b="1" dirty="0" smtClean="0"/>
              <a:t>    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DSC0288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340768"/>
            <a:ext cx="8352928" cy="5256584"/>
          </a:xfrm>
          <a:prstGeom prst="rect">
            <a:avLst/>
          </a:prstGeom>
        </p:spPr>
      </p:pic>
      <p:pic>
        <p:nvPicPr>
          <p:cNvPr id="4" name="Рисунок 3" descr="DSC0594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412776"/>
            <a:ext cx="8352928" cy="5256584"/>
          </a:xfrm>
          <a:prstGeom prst="rect">
            <a:avLst/>
          </a:prstGeom>
        </p:spPr>
      </p:pic>
      <p:pic>
        <p:nvPicPr>
          <p:cNvPr id="6" name="Рисунок 5" descr="SDC1495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1340768"/>
            <a:ext cx="8352928" cy="5328592"/>
          </a:xfrm>
          <a:prstGeom prst="rect">
            <a:avLst/>
          </a:prstGeom>
        </p:spPr>
      </p:pic>
      <p:pic>
        <p:nvPicPr>
          <p:cNvPr id="7" name="Рисунок 6" descr="SDC1500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28" y="1268760"/>
            <a:ext cx="8352928" cy="54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5656" y="260648"/>
            <a:ext cx="57423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B050"/>
                </a:solidFill>
                <a:latin typeface="Monotype Corsiva" pitchFamily="66" charset="0"/>
              </a:rPr>
              <a:t>Применение ИКТ</a:t>
            </a:r>
            <a:endParaRPr lang="ru-RU" sz="4000" dirty="0"/>
          </a:p>
        </p:txBody>
      </p:sp>
      <p:pic>
        <p:nvPicPr>
          <p:cNvPr id="4" name="Рисунок 3" descr="SDC155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1052735"/>
            <a:ext cx="7056784" cy="5292587"/>
          </a:xfrm>
          <a:prstGeom prst="rect">
            <a:avLst/>
          </a:prstGeom>
        </p:spPr>
      </p:pic>
      <p:pic>
        <p:nvPicPr>
          <p:cNvPr id="7" name="Рисунок 6" descr="SDC1549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908720"/>
            <a:ext cx="7740352" cy="5805264"/>
          </a:xfrm>
          <a:prstGeom prst="rect">
            <a:avLst/>
          </a:prstGeom>
        </p:spPr>
      </p:pic>
      <p:pic>
        <p:nvPicPr>
          <p:cNvPr id="8" name="Рисунок 7" descr="SDC1550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908720"/>
            <a:ext cx="7704856" cy="5760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Monotype Corsiva" pitchFamily="66" charset="0"/>
              </a:rPr>
              <a:t>Предметно-развивающая среда</a:t>
            </a:r>
            <a:r>
              <a:rPr lang="ru-RU" dirty="0" smtClean="0">
                <a:latin typeface="Monotype Corsiva" pitchFamily="66" charset="0"/>
              </a:rPr>
              <a:t/>
            </a:r>
            <a:br>
              <a:rPr lang="ru-RU" dirty="0" smtClean="0">
                <a:latin typeface="Monotype Corsiva" pitchFamily="66" charset="0"/>
              </a:rPr>
            </a:br>
            <a:endParaRPr lang="ru-RU" dirty="0">
              <a:latin typeface="Monotype Corsiva" pitchFamily="66" charset="0"/>
            </a:endParaRPr>
          </a:p>
        </p:txBody>
      </p:sp>
      <p:pic>
        <p:nvPicPr>
          <p:cNvPr id="4" name="Picture 14" descr="H:\ПДД\фоты пдд\P81002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836712"/>
            <a:ext cx="8568952" cy="5760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SDC1527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9064" y="908720"/>
            <a:ext cx="8029400" cy="5616624"/>
          </a:xfrm>
          <a:prstGeom prst="rect">
            <a:avLst/>
          </a:prstGeom>
        </p:spPr>
      </p:pic>
      <p:pic>
        <p:nvPicPr>
          <p:cNvPr id="7" name="Рисунок 6" descr="SDC1527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47665" y="908720"/>
            <a:ext cx="7200800" cy="5400600"/>
          </a:xfrm>
          <a:prstGeom prst="rect">
            <a:avLst/>
          </a:prstGeom>
        </p:spPr>
      </p:pic>
      <p:pic>
        <p:nvPicPr>
          <p:cNvPr id="8" name="Рисунок 7" descr="DSC0660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5" y="908720"/>
            <a:ext cx="8280920" cy="5510092"/>
          </a:xfrm>
          <a:prstGeom prst="rect">
            <a:avLst/>
          </a:prstGeom>
        </p:spPr>
      </p:pic>
      <p:pic>
        <p:nvPicPr>
          <p:cNvPr id="13" name="Рисунок 12" descr="Рисунок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3528" y="908720"/>
            <a:ext cx="8496944" cy="55995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188640"/>
            <a:ext cx="70567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B0F0"/>
                </a:solidFill>
                <a:latin typeface="Monotype Corsiva" pitchFamily="66" charset="0"/>
              </a:rPr>
              <a:t>Акции,    Досуги,   Конкурсы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504" y="116632"/>
            <a:ext cx="84249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B050"/>
                </a:solidFill>
                <a:latin typeface="Monotype Corsiva" pitchFamily="66" charset="0"/>
              </a:rPr>
              <a:t>Результативность проделанной </a:t>
            </a:r>
          </a:p>
          <a:p>
            <a:r>
              <a:rPr lang="ru-RU" sz="4000" b="1" dirty="0" smtClean="0">
                <a:solidFill>
                  <a:srgbClr val="00B050"/>
                </a:solidFill>
                <a:latin typeface="Monotype Corsiva" pitchFamily="66" charset="0"/>
              </a:rPr>
              <a:t>работы</a:t>
            </a:r>
            <a:endParaRPr lang="ru-RU" sz="4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412776"/>
            <a:ext cx="704359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ru-RU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Наши воспитанники закрепили знания правил пешеходов и пассажиров, о работе светофора;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запомнили основные дорожные знаки; 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стали применять на практике технику  безопасного    перехода улицы;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2852936"/>
            <a:ext cx="77768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  улучшилась их зрительно-двигательная координация;</a:t>
            </a:r>
          </a:p>
          <a:p>
            <a:pPr algn="just">
              <a:buFont typeface="Arial" pitchFamily="34" charset="0"/>
              <a:buChar char="•"/>
            </a:pPr>
            <a:r>
              <a:rPr lang="ru-RU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 повысилась компетентность родителей </a:t>
            </a:r>
          </a:p>
          <a:p>
            <a:pPr algn="just"/>
            <a:r>
              <a:rPr lang="ru-RU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  в данной теме.</a:t>
            </a:r>
            <a:endParaRPr lang="ru-RU" dirty="0"/>
          </a:p>
        </p:txBody>
      </p:sp>
      <p:pic>
        <p:nvPicPr>
          <p:cNvPr id="6" name="Рисунок 5" descr="536112-016-015-ser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3284984"/>
            <a:ext cx="2310897" cy="3265372"/>
          </a:xfrm>
          <a:prstGeom prst="rect">
            <a:avLst/>
          </a:prstGeom>
        </p:spPr>
      </p:pic>
      <p:pic>
        <p:nvPicPr>
          <p:cNvPr id="8" name="Рисунок 7" descr="545301-016-015-ser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63888" y="3428999"/>
            <a:ext cx="2426697" cy="3429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0" y="29673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Monotype Corsiva" pitchFamily="66" charset="0"/>
              </a:rPr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347864" y="306896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333375" y="560563"/>
            <a:ext cx="7118945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Библиография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Авдеева Н.Н., Князева О.Л.,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Стёркина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Р.Б. Безопасность: Учебное пособие по основам безопасности жизнедеятельности детей старшего дошкольного возраста. – М.: ООО «Издательство АСТ-ЛТД», 2004.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Авдеева Н.Н., Князева О.Л.,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Стёркина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Р.Б. Безопасность на улицах и дорогах: Методическое пособие для работы с детьми дошкольного возраста. – М.: ООО «Издательство АСТ-ЛТД», 2003.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Методические рекомендации по организации работы с детьми дошкольного возраста по безопасности жизнедеятельности/ Авт.-сост.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М.Р.Максиняева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Т.Ю.Филиппова,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С.В.Обоева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. – М., 1999.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Саулина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Т.Ф. Три сигнала светофора/ Т.Ф.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Саулина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-М. «Просвещение» 1989 г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Шорыгина Т.А. Беседа о правилах дорожного движения с детьми 5-8 лет. / Т.А. Шорыгина– М.: ТЦ Сфера, 2009.- 80с.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Черепанова С.Н. Правила дорожного движения дошкольникам. - Москва, 2008 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0"/>
            <a:ext cx="59766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B050"/>
                </a:solidFill>
                <a:latin typeface="Monotype Corsiva" pitchFamily="66" charset="0"/>
              </a:rPr>
              <a:t>Актуальность  опыта:</a:t>
            </a:r>
            <a:endParaRPr lang="ru-RU" sz="4000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4005064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b="1" dirty="0" smtClean="0">
                <a:solidFill>
                  <a:srgbClr val="00B050"/>
                </a:solidFill>
                <a:latin typeface="Monotype Corsiva" pitchFamily="66" charset="0"/>
              </a:rPr>
              <a:t>Новизна опыта:</a:t>
            </a:r>
            <a:endParaRPr lang="ru-RU" sz="4000" dirty="0">
              <a:solidFill>
                <a:srgbClr val="00B050"/>
              </a:solidFill>
            </a:endParaRPr>
          </a:p>
        </p:txBody>
      </p:sp>
      <p:pic>
        <p:nvPicPr>
          <p:cNvPr id="6" name="Рисунок 5" descr="img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980728"/>
            <a:ext cx="2592288" cy="210674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843808" y="764704"/>
            <a:ext cx="4968552" cy="233910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Интенсивность автомобильного движения увеличивается с каждым днем. Растет количество ДТП. При этом дети самая уязвимая категория участников дорожного движения, потому что они не имеют достаточно знаний о способах сбережения собственного здоровья и жизни. У них отсутствуют навыки безопасного поведения на улицах.</a:t>
            </a:r>
            <a:endParaRPr lang="ru-RU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4581128"/>
            <a:ext cx="67687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67418"/>
                </a:solidFill>
              </a:rPr>
              <a:t>Новизна опыта заключается в эффективном применении существующих и создании оригинальных интерактивных форм обучения детей и родителей, способствующих повышению подготовленности детей к безопасному участию в дорожно-транспортном процессе, а также активизации и вовлечению родителей в процесс обучения своих детей. </a:t>
            </a:r>
            <a:endParaRPr lang="ru-RU" b="1" dirty="0">
              <a:solidFill>
                <a:srgbClr val="067418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2996952"/>
            <a:ext cx="878497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B050"/>
                </a:solidFill>
                <a:latin typeface="Monotype Corsiva" pitchFamily="66" charset="0"/>
              </a:rPr>
              <a:t> </a:t>
            </a:r>
            <a:r>
              <a:rPr lang="ru-RU" sz="3600" b="1" dirty="0" smtClean="0">
                <a:solidFill>
                  <a:srgbClr val="00B050"/>
                </a:solidFill>
                <a:latin typeface="Monotype Corsiva" pitchFamily="66" charset="0"/>
              </a:rPr>
              <a:t>Ведущая педагогическая идея </a:t>
            </a:r>
            <a:r>
              <a:rPr lang="ru-RU" sz="3600" b="1" dirty="0" smtClean="0">
                <a:solidFill>
                  <a:srgbClr val="067418"/>
                </a:solidFill>
                <a:latin typeface="Monotype Corsiva" pitchFamily="66" charset="0"/>
              </a:rPr>
              <a:t>:</a:t>
            </a:r>
            <a:r>
              <a:rPr lang="ru-RU" sz="3600" dirty="0" smtClean="0">
                <a:solidFill>
                  <a:srgbClr val="067418"/>
                </a:solidFill>
              </a:rPr>
              <a:t> </a:t>
            </a:r>
            <a:r>
              <a:rPr lang="ru-RU" dirty="0" smtClean="0">
                <a:solidFill>
                  <a:srgbClr val="067418"/>
                </a:solidFill>
              </a:rPr>
              <a:t>формирование у детей  дошкольного возраста навыков осознанного безопасного поведения на улице на основе двустороннего взаимодействия педагогов с родителями.</a:t>
            </a:r>
            <a:endParaRPr lang="ru-RU" dirty="0">
              <a:solidFill>
                <a:srgbClr val="067418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6073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088534" y="3244334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b="1" dirty="0" smtClean="0">
              <a:solidFill>
                <a:srgbClr val="00B050"/>
              </a:solidFill>
              <a:latin typeface="Monotype Corsiva" pitchFamily="66" charset="0"/>
            </a:endParaRPr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4850" y="224408"/>
            <a:ext cx="18468489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>
              <a:solidFill>
                <a:srgbClr val="067418"/>
              </a:solidFill>
            </a:endParaRPr>
          </a:p>
          <a:p>
            <a:r>
              <a:rPr lang="ru-RU" sz="2800" b="1" dirty="0" smtClean="0">
                <a:solidFill>
                  <a:srgbClr val="067418"/>
                </a:solidFill>
              </a:rPr>
              <a:t>Цель</a:t>
            </a:r>
            <a:r>
              <a:rPr lang="ru-RU" sz="2000" b="1" dirty="0" smtClean="0">
                <a:solidFill>
                  <a:srgbClr val="067418"/>
                </a:solidFill>
              </a:rPr>
              <a:t>:</a:t>
            </a:r>
            <a:r>
              <a:rPr lang="ru-RU" sz="2000" b="1" i="1" dirty="0" smtClean="0">
                <a:solidFill>
                  <a:srgbClr val="067418"/>
                </a:solidFill>
              </a:rPr>
              <a:t> формирование у детей  дошкольного возраста </a:t>
            </a:r>
          </a:p>
          <a:p>
            <a:r>
              <a:rPr lang="ru-RU" sz="2000" b="1" i="1" dirty="0" smtClean="0">
                <a:solidFill>
                  <a:srgbClr val="067418"/>
                </a:solidFill>
              </a:rPr>
              <a:t>               </a:t>
            </a:r>
            <a:r>
              <a:rPr lang="ru-RU" sz="2000" b="1" dirty="0" smtClean="0">
                <a:solidFill>
                  <a:srgbClr val="067418"/>
                </a:solidFill>
              </a:rPr>
              <a:t>навыков</a:t>
            </a:r>
            <a:r>
              <a:rPr lang="ru-RU" sz="2000" b="1" i="1" dirty="0" smtClean="0">
                <a:solidFill>
                  <a:srgbClr val="067418"/>
                </a:solidFill>
              </a:rPr>
              <a:t> </a:t>
            </a:r>
            <a:r>
              <a:rPr lang="ru-RU" sz="2000" b="1" dirty="0" smtClean="0">
                <a:solidFill>
                  <a:srgbClr val="067418"/>
                </a:solidFill>
              </a:rPr>
              <a:t>осознанного</a:t>
            </a:r>
            <a:r>
              <a:rPr lang="ru-RU" sz="2000" b="1" i="1" dirty="0" smtClean="0">
                <a:solidFill>
                  <a:srgbClr val="067418"/>
                </a:solidFill>
              </a:rPr>
              <a:t> безопасного поведения на улице </a:t>
            </a:r>
          </a:p>
          <a:p>
            <a:r>
              <a:rPr lang="ru-RU" sz="2000" b="1" i="1" dirty="0" smtClean="0">
                <a:solidFill>
                  <a:srgbClr val="067418"/>
                </a:solidFill>
              </a:rPr>
              <a:t>               на </a:t>
            </a:r>
            <a:r>
              <a:rPr lang="ru-RU" sz="2000" i="1" dirty="0" smtClean="0">
                <a:solidFill>
                  <a:srgbClr val="067418"/>
                </a:solidFill>
              </a:rPr>
              <a:t>основе</a:t>
            </a:r>
            <a:r>
              <a:rPr lang="ru-RU" sz="2000" b="1" i="1" dirty="0" smtClean="0">
                <a:solidFill>
                  <a:srgbClr val="067418"/>
                </a:solidFill>
              </a:rPr>
              <a:t> двустороннего взаимодействия педагогов</a:t>
            </a:r>
          </a:p>
          <a:p>
            <a:r>
              <a:rPr lang="ru-RU" sz="2000" b="1" i="1" dirty="0" smtClean="0">
                <a:solidFill>
                  <a:srgbClr val="067418"/>
                </a:solidFill>
              </a:rPr>
              <a:t>               с родителями</a:t>
            </a:r>
            <a:r>
              <a:rPr lang="ru-RU" sz="2000" i="1" dirty="0" smtClean="0">
                <a:solidFill>
                  <a:srgbClr val="067418"/>
                </a:solidFill>
              </a:rPr>
              <a:t>.</a:t>
            </a:r>
            <a:endParaRPr lang="ru-RU" sz="2000" dirty="0" smtClean="0">
              <a:solidFill>
                <a:srgbClr val="067418"/>
              </a:solidFill>
            </a:endParaRPr>
          </a:p>
          <a:p>
            <a:endParaRPr lang="ru-RU" b="1" dirty="0" smtClean="0">
              <a:solidFill>
                <a:srgbClr val="067418"/>
              </a:solidFill>
            </a:endParaRPr>
          </a:p>
          <a:p>
            <a:r>
              <a:rPr lang="ru-RU" sz="2400" b="1" dirty="0" smtClean="0">
                <a:solidFill>
                  <a:srgbClr val="067418"/>
                </a:solidFill>
              </a:rPr>
              <a:t>Задачи</a:t>
            </a:r>
            <a:r>
              <a:rPr lang="ru-RU" sz="2400" dirty="0" smtClean="0">
                <a:solidFill>
                  <a:srgbClr val="067418"/>
                </a:solidFill>
              </a:rPr>
              <a:t>: </a:t>
            </a:r>
          </a:p>
          <a:p>
            <a:r>
              <a:rPr lang="ru-RU" b="1" dirty="0" smtClean="0">
                <a:solidFill>
                  <a:srgbClr val="067418"/>
                </a:solidFill>
              </a:rPr>
              <a:t>проанализировать знания детей и уровень компетентности </a:t>
            </a:r>
          </a:p>
          <a:p>
            <a:r>
              <a:rPr lang="ru-RU" b="1" dirty="0" smtClean="0">
                <a:solidFill>
                  <a:srgbClr val="067418"/>
                </a:solidFill>
              </a:rPr>
              <a:t>родителей по формированию навыков безопасного поведения на улице, знание правил </a:t>
            </a:r>
          </a:p>
          <a:p>
            <a:r>
              <a:rPr lang="ru-RU" b="1" dirty="0" smtClean="0">
                <a:solidFill>
                  <a:srgbClr val="067418"/>
                </a:solidFill>
              </a:rPr>
              <a:t>дорожного  в группе необходимые условия для обучения детей</a:t>
            </a:r>
          </a:p>
          <a:p>
            <a:r>
              <a:rPr lang="ru-RU" b="1" dirty="0" smtClean="0">
                <a:solidFill>
                  <a:srgbClr val="067418"/>
                </a:solidFill>
              </a:rPr>
              <a:t> правилам дорожного движения;  стимулировать развитие психофизиологических качеств</a:t>
            </a:r>
          </a:p>
          <a:p>
            <a:r>
              <a:rPr lang="ru-RU" b="1" dirty="0" smtClean="0">
                <a:solidFill>
                  <a:srgbClr val="067418"/>
                </a:solidFill>
              </a:rPr>
              <a:t> ребенка, обеспечивающих его безопасность в процессе дорожного движения;</a:t>
            </a:r>
          </a:p>
          <a:p>
            <a:r>
              <a:rPr lang="ru-RU" b="1" dirty="0" smtClean="0">
                <a:solidFill>
                  <a:srgbClr val="067418"/>
                </a:solidFill>
              </a:rPr>
              <a:t>формировать у детей самооценку, самоконтроль и самоорганизацию в сфере дорожного</a:t>
            </a:r>
          </a:p>
          <a:p>
            <a:r>
              <a:rPr lang="ru-RU" b="1" dirty="0" smtClean="0">
                <a:solidFill>
                  <a:srgbClr val="067418"/>
                </a:solidFill>
              </a:rPr>
              <a:t> движения; научить детей правильно и безопасно вести себя на улицах и дорогах города;</a:t>
            </a:r>
          </a:p>
          <a:p>
            <a:r>
              <a:rPr lang="ru-RU" b="1" dirty="0" smtClean="0">
                <a:solidFill>
                  <a:srgbClr val="067418"/>
                </a:solidFill>
              </a:rPr>
              <a:t>разработать формы активного взаимодействия с детьми и родителями по формированию</a:t>
            </a:r>
          </a:p>
          <a:p>
            <a:r>
              <a:rPr lang="ru-RU" b="1" dirty="0" smtClean="0">
                <a:solidFill>
                  <a:srgbClr val="067418"/>
                </a:solidFill>
              </a:rPr>
              <a:t> знаний по дорожному движению. Чтобы грамотно построить работу по обучению детей</a:t>
            </a:r>
          </a:p>
          <a:p>
            <a:r>
              <a:rPr lang="ru-RU" b="1" dirty="0" smtClean="0">
                <a:solidFill>
                  <a:srgbClr val="067418"/>
                </a:solidFill>
              </a:rPr>
              <a:t> безопасному поведению на улице, изучила специальную методическую литературу, </a:t>
            </a:r>
          </a:p>
          <a:p>
            <a:r>
              <a:rPr lang="ru-RU" b="1" dirty="0" smtClean="0">
                <a:solidFill>
                  <a:srgbClr val="067418"/>
                </a:solidFill>
              </a:rPr>
              <a:t>работу ДОУ по данной проблеме.</a:t>
            </a:r>
          </a:p>
          <a:p>
            <a:endParaRPr lang="ru-RU" sz="2400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907836" y="2906485"/>
            <a:ext cx="3269805" cy="1524000"/>
          </a:xfrm>
          <a:prstGeom prst="ellipse">
            <a:avLst/>
          </a:prstGeom>
          <a:solidFill>
            <a:srgbClr val="EEFA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Виды</a:t>
            </a:r>
          </a:p>
          <a:p>
            <a:pPr algn="ctr"/>
            <a:r>
              <a:rPr lang="ru-RU" sz="24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еятельности</a:t>
            </a:r>
          </a:p>
          <a:p>
            <a:pPr algn="ctr"/>
            <a:r>
              <a:rPr lang="ru-RU" sz="24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детьми</a:t>
            </a:r>
            <a:endParaRPr lang="ru-RU" sz="24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107504" y="1700808"/>
            <a:ext cx="2861788" cy="990600"/>
          </a:xfrm>
          <a:prstGeom prst="wedgeRectCallout">
            <a:avLst>
              <a:gd name="adj1" fmla="val 48469"/>
              <a:gd name="adj2" fmla="val 103866"/>
            </a:avLst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Познавательно –исследовательская</a:t>
            </a:r>
            <a:endParaRPr lang="ru-RU" sz="2400" b="1" i="1" dirty="0">
              <a:solidFill>
                <a:srgbClr val="006600"/>
              </a:solidFill>
            </a:endParaRPr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3419872" y="1196752"/>
            <a:ext cx="2414588" cy="1001627"/>
          </a:xfrm>
          <a:prstGeom prst="wedgeRectCallout">
            <a:avLst>
              <a:gd name="adj1" fmla="val 767"/>
              <a:gd name="adj2" fmla="val 104585"/>
            </a:avLst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>
                <a:solidFill>
                  <a:srgbClr val="0066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Продуктивная </a:t>
            </a:r>
            <a:r>
              <a:rPr lang="ru-RU" sz="2400" b="1" i="1" dirty="0" smtClean="0">
                <a:solidFill>
                  <a:srgbClr val="0066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деятельность</a:t>
            </a:r>
            <a:endParaRPr lang="ru-RU" sz="2400" b="1" i="1" dirty="0">
              <a:solidFill>
                <a:srgbClr val="0066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6286500" y="2208610"/>
            <a:ext cx="2566988" cy="753268"/>
          </a:xfrm>
          <a:prstGeom prst="wedgeRectCallout">
            <a:avLst>
              <a:gd name="adj1" fmla="val -56704"/>
              <a:gd name="adj2" fmla="val 141217"/>
            </a:avLst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Игровая</a:t>
            </a:r>
            <a:endParaRPr lang="ru-RU" sz="2400" b="1" i="1" dirty="0">
              <a:solidFill>
                <a:srgbClr val="006600"/>
              </a:solidFill>
            </a:endParaRP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auto">
          <a:xfrm>
            <a:off x="6400800" y="4648200"/>
            <a:ext cx="2566988" cy="715169"/>
          </a:xfrm>
          <a:prstGeom prst="wedgeRectCallout">
            <a:avLst>
              <a:gd name="adj1" fmla="val -58188"/>
              <a:gd name="adj2" fmla="val -135243"/>
            </a:avLst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 b="1" i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Двигательная</a:t>
            </a:r>
            <a:endParaRPr lang="ru-RU" sz="2400" b="1" i="1" dirty="0">
              <a:solidFill>
                <a:srgbClr val="006600"/>
              </a:solidFill>
            </a:endParaRPr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3349051" y="5257800"/>
            <a:ext cx="2807492" cy="1306512"/>
          </a:xfrm>
          <a:prstGeom prst="wedgeRectCallout">
            <a:avLst>
              <a:gd name="adj1" fmla="val 864"/>
              <a:gd name="adj2" fmla="val -93830"/>
            </a:avLst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>
                <a:solidFill>
                  <a:srgbClr val="0066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Чтение художественной литературы </a:t>
            </a:r>
            <a:endParaRPr lang="ru-RU" sz="2400" b="1" i="1" dirty="0">
              <a:solidFill>
                <a:srgbClr val="0066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AutoShape 5"/>
          <p:cNvSpPr>
            <a:spLocks noChangeArrowheads="1"/>
          </p:cNvSpPr>
          <p:nvPr/>
        </p:nvSpPr>
        <p:spPr bwMode="auto">
          <a:xfrm>
            <a:off x="304800" y="4596567"/>
            <a:ext cx="2787481" cy="865265"/>
          </a:xfrm>
          <a:prstGeom prst="wedgeRectCallout">
            <a:avLst>
              <a:gd name="adj1" fmla="val 46394"/>
              <a:gd name="adj2" fmla="val -117815"/>
            </a:avLst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sz="2400" b="1" i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Коммуникативная</a:t>
            </a:r>
            <a:endParaRPr lang="ru-RU" sz="2400" b="1" i="1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F0"/>
                </a:solidFill>
                <a:latin typeface="Monotype Corsiva" pitchFamily="66" charset="0"/>
              </a:rPr>
              <a:t>Познавательно-исследовательская деятельность</a:t>
            </a:r>
            <a:r>
              <a:rPr lang="ru-RU" sz="3100" b="1" dirty="0" smtClean="0">
                <a:solidFill>
                  <a:srgbClr val="00B0F0"/>
                </a:solidFill>
                <a:latin typeface="Monotype Corsiva" pitchFamily="66" charset="0"/>
              </a:rPr>
              <a:t>:</a:t>
            </a:r>
            <a:endParaRPr lang="ru-RU" sz="3100" b="1" dirty="0">
              <a:solidFill>
                <a:srgbClr val="00B0F0"/>
              </a:solidFill>
              <a:latin typeface="Monotype Corsiva" pitchFamily="66" charset="0"/>
            </a:endParaRPr>
          </a:p>
        </p:txBody>
      </p:sp>
      <p:pic>
        <p:nvPicPr>
          <p:cNvPr id="3" name="Рисунок 2" descr="Рисунок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340768"/>
            <a:ext cx="7344816" cy="5328591"/>
          </a:xfrm>
          <a:prstGeom prst="rect">
            <a:avLst/>
          </a:prstGeom>
        </p:spPr>
      </p:pic>
      <p:pic>
        <p:nvPicPr>
          <p:cNvPr id="4" name="Рисунок 3" descr="Моментальный снимок 7 (05.08.2015 13-07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984" y="1124744"/>
            <a:ext cx="8046455" cy="5544615"/>
          </a:xfrm>
          <a:prstGeom prst="rect">
            <a:avLst/>
          </a:prstGeom>
        </p:spPr>
      </p:pic>
      <p:pic>
        <p:nvPicPr>
          <p:cNvPr id="5" name="Рисунок 4" descr="SAM_237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734446"/>
            <a:ext cx="8568952" cy="5934914"/>
          </a:xfrm>
          <a:prstGeom prst="rect">
            <a:avLst/>
          </a:prstGeom>
        </p:spPr>
      </p:pic>
      <p:pic>
        <p:nvPicPr>
          <p:cNvPr id="6" name="Рисунок 5" descr="SAM_237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764704"/>
            <a:ext cx="8424936" cy="59046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B0F0"/>
                </a:solidFill>
                <a:latin typeface="Monotype Corsiva" pitchFamily="66" charset="0"/>
              </a:rPr>
              <a:t>Продуктивная деятельность</a:t>
            </a:r>
            <a:endParaRPr lang="ru-RU" sz="4000" b="1" dirty="0">
              <a:solidFill>
                <a:srgbClr val="00B0F0"/>
              </a:solidFill>
              <a:latin typeface="Monotype Corsiva" pitchFamily="66" charset="0"/>
            </a:endParaRPr>
          </a:p>
        </p:txBody>
      </p:sp>
      <p:pic>
        <p:nvPicPr>
          <p:cNvPr id="5" name="Рисунок 4" descr="Рисунок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980728"/>
            <a:ext cx="7699298" cy="5616624"/>
          </a:xfrm>
          <a:prstGeom prst="rect">
            <a:avLst/>
          </a:prstGeom>
        </p:spPr>
      </p:pic>
      <p:pic>
        <p:nvPicPr>
          <p:cNvPr id="7" name="Рисунок 6" descr="Рисунок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980728"/>
            <a:ext cx="7733434" cy="5616624"/>
          </a:xfrm>
          <a:prstGeom prst="rect">
            <a:avLst/>
          </a:prstGeom>
        </p:spPr>
      </p:pic>
      <p:pic>
        <p:nvPicPr>
          <p:cNvPr id="8" name="Рисунок 7" descr="Рисунок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980728"/>
            <a:ext cx="7776864" cy="56219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  <a:latin typeface="Monotype Corsiva" pitchFamily="66" charset="0"/>
              </a:rPr>
              <a:t>Коммуникативная деятельность</a:t>
            </a:r>
            <a:endParaRPr lang="ru-RU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pic>
        <p:nvPicPr>
          <p:cNvPr id="5" name="Рисунок 4" descr="SAM_23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124744"/>
            <a:ext cx="8496944" cy="5477369"/>
          </a:xfrm>
          <a:prstGeom prst="rect">
            <a:avLst/>
          </a:prstGeom>
        </p:spPr>
      </p:pic>
      <p:pic>
        <p:nvPicPr>
          <p:cNvPr id="8" name="Рисунок 7" descr="SAM_24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052736"/>
            <a:ext cx="8496944" cy="5616624"/>
          </a:xfrm>
          <a:prstGeom prst="rect">
            <a:avLst/>
          </a:prstGeom>
        </p:spPr>
      </p:pic>
      <p:pic>
        <p:nvPicPr>
          <p:cNvPr id="9" name="Рисунок 8" descr="SDC1530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1" y="1052736"/>
            <a:ext cx="8452859" cy="5616624"/>
          </a:xfrm>
          <a:prstGeom prst="rect">
            <a:avLst/>
          </a:prstGeom>
        </p:spPr>
      </p:pic>
      <p:pic>
        <p:nvPicPr>
          <p:cNvPr id="10" name="Рисунок 9" descr="DSC0642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1052736"/>
            <a:ext cx="8496944" cy="56166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691680" y="0"/>
            <a:ext cx="86044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rgbClr val="0070C0"/>
                </a:solidFill>
                <a:latin typeface="Monotype Corsiva" pitchFamily="66" charset="0"/>
              </a:rPr>
              <a:t>Игровая деятельность </a:t>
            </a:r>
            <a:endParaRPr lang="ru-RU" sz="40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  <p:pic>
        <p:nvPicPr>
          <p:cNvPr id="3" name="Рисунок 2" descr="SDC1487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908720"/>
            <a:ext cx="8496944" cy="5616624"/>
          </a:xfrm>
          <a:prstGeom prst="rect">
            <a:avLst/>
          </a:prstGeom>
        </p:spPr>
      </p:pic>
      <p:pic>
        <p:nvPicPr>
          <p:cNvPr id="4" name="Рисунок 3" descr="SAM_238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836712"/>
            <a:ext cx="8448939" cy="5760640"/>
          </a:xfrm>
          <a:prstGeom prst="rect">
            <a:avLst/>
          </a:prstGeom>
        </p:spPr>
      </p:pic>
      <p:pic>
        <p:nvPicPr>
          <p:cNvPr id="5" name="Рисунок 4" descr="SAM_239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764704"/>
            <a:ext cx="8472941" cy="5688632"/>
          </a:xfrm>
          <a:prstGeom prst="rect">
            <a:avLst/>
          </a:prstGeom>
        </p:spPr>
      </p:pic>
      <p:pic>
        <p:nvPicPr>
          <p:cNvPr id="6" name="Рисунок 5" descr="DSC0397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520" y="836712"/>
            <a:ext cx="8568952" cy="5706634"/>
          </a:xfrm>
          <a:prstGeom prst="rect">
            <a:avLst/>
          </a:prstGeom>
        </p:spPr>
      </p:pic>
      <p:pic>
        <p:nvPicPr>
          <p:cNvPr id="8" name="Рисунок 7" descr="DSC0397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51520" y="764704"/>
            <a:ext cx="8640960" cy="5832648"/>
          </a:xfrm>
          <a:prstGeom prst="rect">
            <a:avLst/>
          </a:prstGeom>
        </p:spPr>
      </p:pic>
      <p:pic>
        <p:nvPicPr>
          <p:cNvPr id="10" name="Рисунок 9" descr="SAM_240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476656" y="7173416"/>
            <a:ext cx="4320480" cy="3222207"/>
          </a:xfrm>
          <a:prstGeom prst="rect">
            <a:avLst/>
          </a:prstGeom>
        </p:spPr>
      </p:pic>
      <p:pic>
        <p:nvPicPr>
          <p:cNvPr id="11" name="Рисунок 10" descr="SAM_2399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51520" y="790680"/>
            <a:ext cx="8496944" cy="578108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19369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0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Monotype Corsiva" pitchFamily="66" charset="0"/>
              </a:rPr>
              <a:t>Чтение художественной  литературы</a:t>
            </a:r>
            <a:endParaRPr lang="ru-RU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pic>
        <p:nvPicPr>
          <p:cNvPr id="3" name="Рисунок 2" descr="SDC155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1124744"/>
            <a:ext cx="7416824" cy="5562618"/>
          </a:xfrm>
          <a:prstGeom prst="rect">
            <a:avLst/>
          </a:prstGeom>
        </p:spPr>
      </p:pic>
      <p:pic>
        <p:nvPicPr>
          <p:cNvPr id="5" name="Рисунок 4" descr="SDC1550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5" y="970280"/>
            <a:ext cx="7632847" cy="5724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3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7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1158</TotalTime>
  <Words>531</Words>
  <Application>Microsoft Office PowerPoint</Application>
  <PresentationFormat>Экран (4:3)</PresentationFormat>
  <Paragraphs>74</Paragraphs>
  <Slides>16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  Педагогический опыт на тему:  «Формирование у дошкольников безопасного поведения на улицах и дорогах»</vt:lpstr>
      <vt:lpstr>Слайд 2</vt:lpstr>
      <vt:lpstr>Слайд 3</vt:lpstr>
      <vt:lpstr>Слайд 4</vt:lpstr>
      <vt:lpstr>Познавательно-исследовательская деятельность:</vt:lpstr>
      <vt:lpstr>Продуктивная деятельность</vt:lpstr>
      <vt:lpstr>Коммуникативная деятельность</vt:lpstr>
      <vt:lpstr>Слайд 8</vt:lpstr>
      <vt:lpstr>Чтение художественной  литературы</vt:lpstr>
      <vt:lpstr>Слайд 10</vt:lpstr>
      <vt:lpstr>Формы  работы  с родителями       </vt:lpstr>
      <vt:lpstr>Слайд 12</vt:lpstr>
      <vt:lpstr>Предметно-развивающая среда </vt:lpstr>
      <vt:lpstr>Слайд 14</vt:lpstr>
      <vt:lpstr>Слайд 15</vt:lpstr>
      <vt:lpstr>Слайд 16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Екатерина</dc:creator>
  <cp:lastModifiedBy>pk</cp:lastModifiedBy>
  <cp:revision>91</cp:revision>
  <dcterms:created xsi:type="dcterms:W3CDTF">2015-03-31T01:28:13Z</dcterms:created>
  <dcterms:modified xsi:type="dcterms:W3CDTF">2016-02-18T07:19:30Z</dcterms:modified>
</cp:coreProperties>
</file>