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649" r:id="rId3"/>
    <p:sldId id="650" r:id="rId4"/>
    <p:sldId id="651" r:id="rId5"/>
    <p:sldId id="652" r:id="rId6"/>
    <p:sldId id="653" r:id="rId7"/>
    <p:sldId id="654" r:id="rId8"/>
    <p:sldId id="655" r:id="rId9"/>
    <p:sldId id="656" r:id="rId10"/>
    <p:sldId id="657" r:id="rId11"/>
    <p:sldId id="658" r:id="rId12"/>
    <p:sldId id="659" r:id="rId13"/>
    <p:sldId id="660" r:id="rId14"/>
    <p:sldId id="661" r:id="rId15"/>
    <p:sldId id="662" r:id="rId16"/>
    <p:sldId id="66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663300"/>
    <a:srgbClr val="DBE5F1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1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4C2E27-B91A-427F-9EC2-5B0CFFBD7CE7}" type="datetimeFigureOut">
              <a:rPr lang="ru-RU" smtClean="0"/>
              <a:t>04.09.2018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A6FB34-B8AE-422B-A7D1-700BA5F948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701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CE9E8D2-CFBB-4D49-96DD-1907986AD371}" type="slidenum">
              <a:rPr lang="ru-RU" smtClean="0">
                <a:latin typeface="Calibri" pitchFamily="34" charset="0"/>
              </a:rPr>
              <a:pPr eaLnBrk="1" hangingPunct="1"/>
              <a:t>11</a:t>
            </a:fld>
            <a:endParaRPr 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7"/>
          <p:cNvSpPr>
            <a:spLocks noChangeArrowheads="1"/>
          </p:cNvSpPr>
          <p:nvPr/>
        </p:nvSpPr>
        <p:spPr bwMode="auto">
          <a:xfrm>
            <a:off x="0" y="836613"/>
            <a:ext cx="9144000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/>
            <a:r>
              <a:rPr lang="ru-RU" sz="4000" dirty="0" smtClean="0">
                <a:cs typeface="Arial" charset="0"/>
              </a:rPr>
              <a:t>Классная работа</a:t>
            </a:r>
            <a:endParaRPr lang="ru-RU" sz="4000" dirty="0">
              <a:cs typeface="Arial" charset="0"/>
            </a:endParaRPr>
          </a:p>
        </p:txBody>
      </p:sp>
      <p:sp>
        <p:nvSpPr>
          <p:cNvPr id="6" name="Округлений прямокутник 2"/>
          <p:cNvSpPr/>
          <p:nvPr/>
        </p:nvSpPr>
        <p:spPr>
          <a:xfrm>
            <a:off x="7239000" y="6172200"/>
            <a:ext cx="1863292" cy="64807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3200" b="1" i="1" dirty="0">
                <a:solidFill>
                  <a:schemeClr val="bg2"/>
                </a:solidFill>
              </a:rPr>
              <a:t>Урок </a:t>
            </a:r>
            <a:r>
              <a:rPr lang="uk-UA" sz="3200" b="1" i="1" dirty="0" smtClean="0">
                <a:solidFill>
                  <a:schemeClr val="bg2"/>
                </a:solidFill>
              </a:rPr>
              <a:t>1</a:t>
            </a:r>
            <a:endParaRPr lang="uk-UA" sz="3200" b="1" i="1" dirty="0">
              <a:solidFill>
                <a:schemeClr val="bg2"/>
              </a:solidFill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591891" y="0"/>
            <a:ext cx="5724525" cy="757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/>
            <a:fld id="{E0503F98-B4C0-4C74-BA7E-896E0073A527}" type="datetime4">
              <a:rPr lang="ru-RU" sz="4000">
                <a:cs typeface="Arial" charset="0"/>
              </a:rPr>
              <a:pPr algn="ctr" eaLnBrk="0" hangingPunct="0"/>
              <a:t>4 сентября 2018 г.</a:t>
            </a:fld>
            <a:endParaRPr lang="ru-RU" sz="4000" dirty="0">
              <a:cs typeface="Arial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6000700" y="18256"/>
            <a:ext cx="2171700" cy="72072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0" y="1704975"/>
            <a:ext cx="9144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48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Информация вокруг нас</a:t>
            </a:r>
            <a:endParaRPr lang="ru-RU" sz="4800" b="1" dirty="0">
              <a:solidFill>
                <a:srgbClr val="3333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pic>
        <p:nvPicPr>
          <p:cNvPr id="10" name="Picture 11" descr="C:\Users\Сергей\Desktop\ТБ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200400"/>
            <a:ext cx="2286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480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eaLnBrk="1" hangingPunct="1">
              <a:lnSpc>
                <a:spcPts val="4000"/>
              </a:lnSpc>
              <a:defRPr/>
            </a:pPr>
            <a:r>
              <a:rPr lang="ru-RU" b="1" kern="12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Что такое информация?</a:t>
            </a:r>
          </a:p>
        </p:txBody>
      </p:sp>
      <p:grpSp>
        <p:nvGrpSpPr>
          <p:cNvPr id="6" name="Овал 5"/>
          <p:cNvGrpSpPr>
            <a:grpSpLocks/>
          </p:cNvGrpSpPr>
          <p:nvPr/>
        </p:nvGrpSpPr>
        <p:grpSpPr bwMode="auto">
          <a:xfrm>
            <a:off x="212725" y="1414463"/>
            <a:ext cx="1352550" cy="1322387"/>
            <a:chOff x="219" y="891"/>
            <a:chExt cx="852" cy="833"/>
          </a:xfrm>
        </p:grpSpPr>
        <p:pic>
          <p:nvPicPr>
            <p:cNvPr id="11272" name="Овал 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" y="891"/>
              <a:ext cx="852" cy="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88" name="Text Box 4"/>
            <p:cNvSpPr txBox="1">
              <a:spLocks noChangeArrowheads="1"/>
            </p:cNvSpPr>
            <p:nvPr/>
          </p:nvSpPr>
          <p:spPr bwMode="auto">
            <a:xfrm>
              <a:off x="407" y="1127"/>
              <a:ext cx="446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defRPr/>
              </a:pPr>
              <a:r>
                <a:rPr lang="ru-RU" sz="60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!</a:t>
              </a:r>
            </a:p>
          </p:txBody>
        </p:sp>
      </p:grpSp>
      <p:sp>
        <p:nvSpPr>
          <p:cNvPr id="7" name="Rectangle 6"/>
          <p:cNvSpPr txBox="1">
            <a:spLocks/>
          </p:cNvSpPr>
          <p:nvPr/>
        </p:nvSpPr>
        <p:spPr bwMode="auto">
          <a:xfrm>
            <a:off x="228600" y="5943600"/>
            <a:ext cx="8839200" cy="685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3200" b="1" i="1" dirty="0">
                <a:solidFill>
                  <a:schemeClr val="accent6">
                    <a:lumMod val="75000"/>
                  </a:schemeClr>
                </a:solidFill>
              </a:rPr>
              <a:t>Окружающий нас мир – </a:t>
            </a:r>
            <a:r>
              <a:rPr lang="ru-RU" sz="3200" b="1" i="1" dirty="0" err="1">
                <a:solidFill>
                  <a:schemeClr val="accent6">
                    <a:lumMod val="75000"/>
                  </a:schemeClr>
                </a:solidFill>
              </a:rPr>
              <a:t>мир</a:t>
            </a:r>
            <a:r>
              <a:rPr lang="ru-RU" sz="3200" b="1" i="1" dirty="0">
                <a:solidFill>
                  <a:schemeClr val="accent6">
                    <a:lumMod val="75000"/>
                  </a:schemeClr>
                </a:solidFill>
              </a:rPr>
              <a:t> информации.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 3" pitchFamily="18" charset="2"/>
              <a:buNone/>
              <a:defRPr/>
            </a:pPr>
            <a:endParaRPr lang="ru-RU" sz="3200" dirty="0"/>
          </a:p>
        </p:txBody>
      </p:sp>
      <p:pic>
        <p:nvPicPr>
          <p:cNvPr id="11269" name="Picture 10" descr="http://www.koipkro.kostroma.ru/galich/school3/eu/so/DocLib/_w/%D0%92%D0%BE%D0%BF%D1%80%D0%BE%D1%81_jpg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0" y="3189288"/>
            <a:ext cx="2628900" cy="259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14" descr="http://www.kartka.com.ua/pic/announses/673c7cbcab52a0d0ee0312e28cdaf23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25" y="3357563"/>
            <a:ext cx="2357438" cy="245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6"/>
          <p:cNvSpPr txBox="1">
            <a:spLocks/>
          </p:cNvSpPr>
          <p:nvPr/>
        </p:nvSpPr>
        <p:spPr bwMode="auto">
          <a:xfrm>
            <a:off x="1676400" y="1295400"/>
            <a:ext cx="7315200" cy="1676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sz="2400" u="sng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Информация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это знания, получаемые вами в школе; сведения, которые вы черпаете 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книг, телепередач; новости, которые 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 слышите по радио или от людей.</a:t>
            </a:r>
            <a:endParaRPr lang="ru-RU" sz="2400" dirty="0"/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 3" pitchFamily="18" charset="2"/>
              <a:buNone/>
              <a:defRPr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5106235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0" y="188913"/>
            <a:ext cx="9144000" cy="801687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ts val="4000"/>
              </a:lnSpc>
              <a:defRPr/>
            </a:pPr>
            <a:r>
              <a:rPr lang="ru-RU" sz="4000" b="1" kern="12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5 органов </a:t>
            </a:r>
            <a:r>
              <a:rPr lang="ru-RU" sz="4000" b="1" kern="12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чувств человека </a:t>
            </a:r>
            <a:br>
              <a:rPr lang="ru-RU" sz="4000" b="1" kern="12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</a:br>
            <a:r>
              <a:rPr lang="ru-RU" sz="4000" b="1" kern="12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и </a:t>
            </a:r>
            <a:r>
              <a:rPr lang="ru-RU" sz="4000" b="1" kern="12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5 видов информации</a:t>
            </a:r>
            <a:endParaRPr lang="ru-RU" sz="4000" b="1" kern="1200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pic>
        <p:nvPicPr>
          <p:cNvPr id="12291" name="Рисунок 2" descr="f_4a9285718a0cc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63" y="1643063"/>
            <a:ext cx="5500687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929188" y="1643063"/>
            <a:ext cx="2376487" cy="52228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Зрительная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1500" y="2214563"/>
            <a:ext cx="1800225" cy="5238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Звуковая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85813" y="5048250"/>
            <a:ext cx="1800225" cy="5238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Вкусовая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480175" y="3262313"/>
            <a:ext cx="2520950" cy="5238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Обонятельная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335713" y="5048250"/>
            <a:ext cx="2665412" cy="5238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Осязательная</a:t>
            </a:r>
          </a:p>
        </p:txBody>
      </p:sp>
    </p:spTree>
    <p:extLst>
      <p:ext uri="{BB962C8B-B14F-4D97-AF65-F5344CB8AC3E}">
        <p14:creationId xmlns:p14="http://schemas.microsoft.com/office/powerpoint/2010/main" val="1902681147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  <p:bldP spid="11" grpId="0" animBg="1" autoUpdateAnimBg="0"/>
      <p:bldP spid="12" grpId="0" animBg="1" autoUpdateAnimBg="0"/>
      <p:bldP spid="13" grpId="0" animBg="1" autoUpdateAnimBg="0"/>
      <p:bldP spid="14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трелка вправо 14"/>
          <p:cNvSpPr/>
          <p:nvPr/>
        </p:nvSpPr>
        <p:spPr>
          <a:xfrm rot="8109019">
            <a:off x="4911725" y="3797300"/>
            <a:ext cx="1654175" cy="5000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5400000">
            <a:off x="3758406" y="3472657"/>
            <a:ext cx="1698625" cy="5000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2572513">
            <a:off x="2668588" y="3840163"/>
            <a:ext cx="1616075" cy="5000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7767944">
            <a:off x="5684044" y="4834731"/>
            <a:ext cx="1285875" cy="50006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2614037">
            <a:off x="2281238" y="4875213"/>
            <a:ext cx="1285875" cy="5000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/>
          <a:lstStyle/>
          <a:p>
            <a:pPr eaLnBrk="1" hangingPunct="1">
              <a:lnSpc>
                <a:spcPts val="4000"/>
              </a:lnSpc>
              <a:defRPr/>
            </a:pPr>
            <a:r>
              <a:rPr lang="ru-RU" sz="4000" b="1" kern="12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Виды информации </a:t>
            </a:r>
            <a:br>
              <a:rPr lang="ru-RU" sz="4000" b="1" kern="12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</a:br>
            <a:r>
              <a:rPr lang="ru-RU" sz="4000" b="1" kern="12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по форме представления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00438" y="4714875"/>
            <a:ext cx="2286000" cy="135731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информации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42938" y="2428875"/>
            <a:ext cx="2500312" cy="126047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Числовая 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информация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42938" y="4000500"/>
            <a:ext cx="2500312" cy="126047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Текстовая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информация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429000" y="1714500"/>
            <a:ext cx="2357438" cy="126047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Графическая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информация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072188" y="4000500"/>
            <a:ext cx="2500312" cy="126047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Видеоинформация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000750" y="2428875"/>
            <a:ext cx="2428875" cy="126047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Звуковая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информация</a:t>
            </a:r>
          </a:p>
        </p:txBody>
      </p:sp>
    </p:spTree>
    <p:extLst>
      <p:ext uri="{BB962C8B-B14F-4D97-AF65-F5344CB8AC3E}">
        <p14:creationId xmlns:p14="http://schemas.microsoft.com/office/powerpoint/2010/main" val="258070844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4" grpId="0" animBg="1"/>
      <p:bldP spid="13" grpId="0" animBg="1"/>
      <p:bldP spid="12" grpId="0" animBg="1"/>
      <p:bldP spid="9" grpId="0" animBg="1"/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>
              <a:lnSpc>
                <a:spcPts val="4000"/>
              </a:lnSpc>
              <a:defRPr/>
            </a:pPr>
            <a:r>
              <a:rPr lang="ru-RU" sz="4000" b="1" kern="12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Действия с информацией</a:t>
            </a:r>
          </a:p>
        </p:txBody>
      </p:sp>
      <p:sp>
        <p:nvSpPr>
          <p:cNvPr id="4" name="Содержимое 5"/>
          <p:cNvSpPr txBox="1">
            <a:spLocks/>
          </p:cNvSpPr>
          <p:nvPr/>
        </p:nvSpPr>
        <p:spPr bwMode="auto">
          <a:xfrm>
            <a:off x="1571625" y="1314450"/>
            <a:ext cx="7286625" cy="3257550"/>
          </a:xfrm>
          <a:prstGeom prst="rect">
            <a:avLst/>
          </a:prstGeom>
          <a:ln w="9525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73050" fontAlgn="auto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3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Человек постоянно совершает действия, связанные с </a:t>
            </a:r>
            <a:r>
              <a:rPr lang="ru-RU" sz="32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получением,</a:t>
            </a:r>
            <a:br>
              <a:rPr lang="ru-RU" sz="32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</a:br>
            <a:r>
              <a:rPr lang="ru-RU" sz="32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передачей</a:t>
            </a:r>
            <a:r>
              <a:rPr lang="ru-RU" sz="3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, </a:t>
            </a:r>
            <a:br>
              <a:rPr lang="ru-RU" sz="3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</a:br>
            <a:r>
              <a:rPr lang="ru-RU" sz="32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хранением,</a:t>
            </a:r>
            <a:r>
              <a:rPr lang="ru-RU" sz="3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</a:t>
            </a:r>
            <a:br>
              <a:rPr lang="ru-RU" sz="3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</a:br>
            <a:r>
              <a:rPr lang="ru-RU" sz="32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обработкой</a:t>
            </a:r>
            <a:r>
              <a:rPr lang="ru-RU" sz="3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информации.</a:t>
            </a:r>
          </a:p>
        </p:txBody>
      </p:sp>
      <p:sp>
        <p:nvSpPr>
          <p:cNvPr id="5" name="Овал 4"/>
          <p:cNvSpPr/>
          <p:nvPr/>
        </p:nvSpPr>
        <p:spPr>
          <a:xfrm>
            <a:off x="500063" y="2143125"/>
            <a:ext cx="1000125" cy="1000125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  <p:pic>
        <p:nvPicPr>
          <p:cNvPr id="14341" name="Picture 10" descr="1schoolgirl10-med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8" y="4197350"/>
            <a:ext cx="3071812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34239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pPr eaLnBrk="1" hangingPunct="1">
              <a:lnSpc>
                <a:spcPts val="4000"/>
              </a:lnSpc>
              <a:defRPr/>
            </a:pPr>
            <a:r>
              <a:rPr lang="ru-RU" sz="4000" b="1" kern="12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ru-RU" sz="4000" b="1" kern="12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Вопрос</a:t>
            </a:r>
            <a:endParaRPr lang="ru-RU" sz="4000" b="1" kern="1200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072438" y="0"/>
            <a:ext cx="1000125" cy="1000125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/>
              </a:rPr>
              <a:t>?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71525" y="6143625"/>
            <a:ext cx="1728788" cy="571500"/>
          </a:xfrm>
          <a:prstGeom prst="round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Зрение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43213" y="6143625"/>
            <a:ext cx="1728787" cy="571500"/>
          </a:xfrm>
          <a:prstGeom prst="round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Слух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988175" y="6143625"/>
            <a:ext cx="1727200" cy="571500"/>
          </a:xfrm>
          <a:prstGeom prst="round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2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Осязание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916488" y="6143625"/>
            <a:ext cx="1727200" cy="571500"/>
          </a:xfrm>
          <a:prstGeom prst="round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Обоняние</a:t>
            </a:r>
          </a:p>
        </p:txBody>
      </p:sp>
      <p:pic>
        <p:nvPicPr>
          <p:cNvPr id="35851" name="орёл" descr="http://www.princetonparts.com/Editor_Multimedia/Eagle-AF-1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071563"/>
            <a:ext cx="1966913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62" name="волк" descr="http://www.28thcambridgescouts.org.uk/images/raksha_big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3571875"/>
            <a:ext cx="2636838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74" name="дельфин" descr="http://img-fotki.yandex.ru/get/5300/lulu0501.40/0_5912b_5cf92eb3_XL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3313" y="3357563"/>
            <a:ext cx="2960687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78" name="крот" descr="http://www.blogster.com/media/albums/users/a/n/a/anacoana/post-photos/.view/1molepd.jpg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DFB"/>
              </a:clrFrom>
              <a:clrTo>
                <a:srgbClr val="FEFD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3" y="3857625"/>
            <a:ext cx="242887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80" name="мышь" descr="http://www.geo.ru/sites/default/files/imagecache/rubric_main_item/shutterstock_52976467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1357313"/>
            <a:ext cx="2892425" cy="19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Скругленный прямоугольник 30"/>
          <p:cNvSpPr/>
          <p:nvPr/>
        </p:nvSpPr>
        <p:spPr>
          <a:xfrm>
            <a:off x="2843213" y="6129338"/>
            <a:ext cx="1728787" cy="571500"/>
          </a:xfrm>
          <a:prstGeom prst="round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Слух</a:t>
            </a: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5059363" y="2786063"/>
            <a:ext cx="1727200" cy="571500"/>
          </a:xfrm>
          <a:prstGeom prst="round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Зрение</a:t>
            </a: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4914900" y="6143625"/>
            <a:ext cx="1728788" cy="571500"/>
          </a:xfrm>
          <a:prstGeom prst="round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Обоняние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1143000" y="5429250"/>
            <a:ext cx="1727200" cy="571500"/>
          </a:xfrm>
          <a:prstGeom prst="round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Обоняние</a:t>
            </a: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3929063" y="5000625"/>
            <a:ext cx="1728787" cy="571500"/>
          </a:xfrm>
          <a:prstGeom prst="round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Обоняние</a:t>
            </a: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2357438" y="2786063"/>
            <a:ext cx="1727200" cy="571500"/>
          </a:xfrm>
          <a:prstGeom prst="round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Слух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6215063" y="5429250"/>
            <a:ext cx="1728787" cy="571500"/>
          </a:xfrm>
          <a:prstGeom prst="round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Слух</a:t>
            </a:r>
          </a:p>
        </p:txBody>
      </p:sp>
      <p:sp>
        <p:nvSpPr>
          <p:cNvPr id="35842" name="Содержимое 8"/>
          <p:cNvSpPr>
            <a:spLocks noGrp="1"/>
          </p:cNvSpPr>
          <p:nvPr>
            <p:ph idx="1"/>
          </p:nvPr>
        </p:nvSpPr>
        <p:spPr>
          <a:xfrm>
            <a:off x="74613" y="914400"/>
            <a:ext cx="8994775" cy="5715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charset="0"/>
              <a:buNone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  Какое чувство у какого животного наиболее развито?</a:t>
            </a:r>
          </a:p>
        </p:txBody>
      </p:sp>
    </p:spTree>
    <p:extLst>
      <p:ext uri="{BB962C8B-B14F-4D97-AF65-F5344CB8AC3E}">
        <p14:creationId xmlns:p14="http://schemas.microsoft.com/office/powerpoint/2010/main" val="164805808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8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8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58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5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58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9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6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58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7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58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9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74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31" grpId="0" animBg="1"/>
      <p:bldP spid="32" grpId="0" animBg="1"/>
      <p:bldP spid="33" grpId="0" animBg="1"/>
      <p:bldP spid="34" grpId="0" animBg="1"/>
      <p:bldP spid="37" grpId="0" animBg="1"/>
      <p:bldP spid="38" grpId="0" animBg="1"/>
      <p:bldP spid="3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52400" y="152400"/>
            <a:ext cx="8839200" cy="715963"/>
          </a:xfrm>
        </p:spPr>
        <p:txBody>
          <a:bodyPr/>
          <a:lstStyle/>
          <a:p>
            <a:pPr eaLnBrk="1" hangingPunct="1">
              <a:lnSpc>
                <a:spcPts val="4000"/>
              </a:lnSpc>
              <a:defRPr/>
            </a:pPr>
            <a:r>
              <a:rPr lang="ru-RU" b="1" kern="12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За компьютером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4294967295"/>
          </p:nvPr>
        </p:nvSpPr>
        <p:spPr>
          <a:xfrm>
            <a:off x="152400" y="1600200"/>
            <a:ext cx="89154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4000" b="1" smtClean="0">
                <a:solidFill>
                  <a:srgbClr val="002060"/>
                </a:solidFill>
                <a:latin typeface="Arial Black" pitchFamily="34" charset="0"/>
              </a:rPr>
              <a:t>Пуск</a:t>
            </a:r>
            <a:r>
              <a:rPr lang="en-US" b="1" smtClean="0">
                <a:solidFill>
                  <a:srgbClr val="002060"/>
                </a:solidFill>
              </a:rPr>
              <a:t> </a:t>
            </a:r>
            <a:r>
              <a:rPr lang="en-US" b="1" smtClean="0"/>
              <a:t>►</a:t>
            </a:r>
            <a:endParaRPr lang="ru-RU" b="1" smtClean="0"/>
          </a:p>
          <a:p>
            <a:pPr eaLnBrk="1" hangingPunct="1">
              <a:buFontTx/>
              <a:buNone/>
            </a:pPr>
            <a:r>
              <a:rPr lang="ru-RU" b="1" smtClean="0"/>
              <a:t>	</a:t>
            </a:r>
            <a:r>
              <a:rPr lang="ru-RU" sz="4000" b="1" smtClean="0">
                <a:solidFill>
                  <a:srgbClr val="002060"/>
                </a:solidFill>
                <a:latin typeface="Arial Black" pitchFamily="34" charset="0"/>
              </a:rPr>
              <a:t>Программы</a:t>
            </a:r>
            <a:r>
              <a:rPr lang="en-US" b="1" smtClean="0">
                <a:solidFill>
                  <a:srgbClr val="002060"/>
                </a:solidFill>
              </a:rPr>
              <a:t> </a:t>
            </a:r>
            <a:r>
              <a:rPr lang="en-US" b="1" smtClean="0"/>
              <a:t>►</a:t>
            </a:r>
            <a:endParaRPr lang="ru-RU" b="1" smtClean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r>
              <a:rPr lang="ru-RU" b="1" smtClean="0">
                <a:solidFill>
                  <a:srgbClr val="002060"/>
                </a:solidFill>
              </a:rPr>
              <a:t>   </a:t>
            </a:r>
            <a:r>
              <a:rPr lang="en-US" b="1" smtClean="0">
                <a:solidFill>
                  <a:srgbClr val="002060"/>
                </a:solidFill>
              </a:rPr>
              <a:t>		</a:t>
            </a:r>
            <a:r>
              <a:rPr lang="ru-RU" sz="3800" b="1" smtClean="0">
                <a:solidFill>
                  <a:srgbClr val="002060"/>
                </a:solidFill>
                <a:latin typeface="Arial Black" pitchFamily="34" charset="0"/>
              </a:rPr>
              <a:t>С</a:t>
            </a:r>
            <a:r>
              <a:rPr lang="uk-UA" sz="3800" b="1" smtClean="0">
                <a:solidFill>
                  <a:srgbClr val="002060"/>
                </a:solidFill>
                <a:latin typeface="Arial Black" pitchFamily="34" charset="0"/>
              </a:rPr>
              <a:t>ходинки до інформатики</a:t>
            </a:r>
            <a:r>
              <a:rPr lang="en-US" sz="4000" b="1" smtClean="0">
                <a:solidFill>
                  <a:srgbClr val="FF0000"/>
                </a:solidFill>
              </a:rPr>
              <a:t> </a:t>
            </a:r>
            <a:r>
              <a:rPr lang="en-US" b="1" smtClean="0"/>
              <a:t>►</a:t>
            </a:r>
            <a:endParaRPr lang="ru-RU" sz="4000" b="1" smtClean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r>
              <a:rPr lang="en-US" b="1" smtClean="0">
                <a:solidFill>
                  <a:srgbClr val="002060"/>
                </a:solidFill>
              </a:rPr>
              <a:t>			</a:t>
            </a:r>
            <a:r>
              <a:rPr lang="uk-UA" sz="3600" b="1" smtClean="0">
                <a:solidFill>
                  <a:srgbClr val="CC3300"/>
                </a:solidFill>
              </a:rPr>
              <a:t>Як поводитися з комп</a:t>
            </a:r>
            <a:r>
              <a:rPr lang="en-US" sz="3600" b="1" smtClean="0">
                <a:solidFill>
                  <a:srgbClr val="CC3300"/>
                </a:solidFill>
              </a:rPr>
              <a:t>’</a:t>
            </a:r>
            <a:r>
              <a:rPr lang="uk-UA" sz="3600" b="1" smtClean="0">
                <a:solidFill>
                  <a:srgbClr val="CC3300"/>
                </a:solidFill>
              </a:rPr>
              <a:t>ютером</a:t>
            </a:r>
            <a:r>
              <a:rPr lang="en-US" sz="3600" b="1" smtClean="0">
                <a:solidFill>
                  <a:srgbClr val="002060"/>
                </a:solidFill>
              </a:rPr>
              <a:t> </a:t>
            </a:r>
          </a:p>
          <a:p>
            <a:pPr eaLnBrk="1" hangingPunct="1">
              <a:buFontTx/>
              <a:buNone/>
            </a:pPr>
            <a:r>
              <a:rPr lang="en-US" b="1" smtClean="0">
                <a:solidFill>
                  <a:srgbClr val="002060"/>
                </a:solidFill>
              </a:rPr>
              <a:t>				</a:t>
            </a:r>
            <a:endParaRPr lang="ru-RU" b="1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906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1600200" y="304800"/>
            <a:ext cx="6096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>
              <a:defRPr/>
            </a:pPr>
            <a:r>
              <a:rPr lang="uk-UA" sz="4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 свидания!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286000"/>
            <a:ext cx="3717925" cy="369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3195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5613" y="273050"/>
            <a:ext cx="8226425" cy="7905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6600" b="1" i="1" smtClean="0">
                <a:solidFill>
                  <a:srgbClr val="FF0000"/>
                </a:solidFill>
              </a:rPr>
              <a:t>Помни!</a:t>
            </a: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3733800" y="1219200"/>
            <a:ext cx="5157788" cy="545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4400">
                <a:solidFill>
                  <a:srgbClr val="000000"/>
                </a:solidFill>
              </a:rPr>
              <a:t>Компьютер – это сложное устройство,</a:t>
            </a:r>
            <a:br>
              <a:rPr lang="ru-RU" sz="4400">
                <a:solidFill>
                  <a:srgbClr val="000000"/>
                </a:solidFill>
              </a:rPr>
            </a:br>
            <a:r>
              <a:rPr lang="ru-RU" sz="4400">
                <a:solidFill>
                  <a:srgbClr val="000000"/>
                </a:solidFill>
              </a:rPr>
              <a:t>и работая с ним надо выполнять определённые правила поведения.</a:t>
            </a:r>
          </a:p>
        </p:txBody>
      </p:sp>
      <p:pic>
        <p:nvPicPr>
          <p:cNvPr id="3076" name="Picture 7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00200"/>
            <a:ext cx="3286125" cy="394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242061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152400" y="188913"/>
            <a:ext cx="8991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ru-RU" sz="3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Зачем нужно соблюдать правила?</a:t>
            </a:r>
            <a:r>
              <a:rPr lang="ru-RU" sz="36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412750" y="896938"/>
            <a:ext cx="8140700" cy="3201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631825" indent="-111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uk-UA" sz="3600" b="1">
                <a:solidFill>
                  <a:schemeClr val="accent2"/>
                </a:solidFill>
              </a:rPr>
              <a:t>Чтоб</a:t>
            </a:r>
            <a:r>
              <a:rPr lang="ru-RU" sz="3600" b="1">
                <a:solidFill>
                  <a:schemeClr val="accent2"/>
                </a:solidFill>
              </a:rPr>
              <a:t>ы:</a:t>
            </a:r>
          </a:p>
          <a:p>
            <a:pPr lvl="1">
              <a:lnSpc>
                <a:spcPct val="5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ru-RU" sz="3600"/>
              <a:t>сберечь жизнь и здоровье</a:t>
            </a:r>
          </a:p>
          <a:p>
            <a:pPr lvl="1">
              <a:lnSpc>
                <a:spcPct val="5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ru-RU" sz="3600"/>
              <a:t>сберечь компьютер</a:t>
            </a:r>
          </a:p>
          <a:p>
            <a:pPr lvl="1">
              <a:lnSpc>
                <a:spcPct val="50000"/>
              </a:lnSpc>
              <a:spcBef>
                <a:spcPct val="50000"/>
              </a:spcBef>
              <a:buFont typeface="Wingdings" pitchFamily="2" charset="2"/>
              <a:buChar char="§"/>
            </a:pPr>
            <a:endParaRPr lang="ru-RU" sz="3600"/>
          </a:p>
          <a:p>
            <a:pPr lvl="1">
              <a:lnSpc>
                <a:spcPct val="50000"/>
              </a:lnSpc>
              <a:spcBef>
                <a:spcPct val="50000"/>
              </a:spcBef>
              <a:buFont typeface="Wingdings" pitchFamily="2" charset="2"/>
              <a:buChar char="§"/>
            </a:pPr>
            <a:endParaRPr lang="ru-RU" sz="2400"/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endParaRPr lang="ru-RU" sz="2400" b="1">
              <a:solidFill>
                <a:schemeClr val="accent2"/>
              </a:solidFill>
            </a:endParaRPr>
          </a:p>
        </p:txBody>
      </p:sp>
      <p:pic>
        <p:nvPicPr>
          <p:cNvPr id="3994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581400"/>
            <a:ext cx="3965575" cy="275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9944" name="Group 8"/>
          <p:cNvGrpSpPr>
            <a:grpSpLocks noChangeAspect="1"/>
          </p:cNvGrpSpPr>
          <p:nvPr/>
        </p:nvGrpSpPr>
        <p:grpSpPr bwMode="auto">
          <a:xfrm>
            <a:off x="4648200" y="3581400"/>
            <a:ext cx="3817938" cy="2928938"/>
            <a:chOff x="2734" y="1231"/>
            <a:chExt cx="1203" cy="923"/>
          </a:xfrm>
        </p:grpSpPr>
        <p:pic>
          <p:nvPicPr>
            <p:cNvPr id="4102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4" y="1231"/>
              <a:ext cx="1147" cy="8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AutoShape 10"/>
            <p:cNvSpPr>
              <a:spLocks noChangeAspect="1" noChangeArrowheads="1"/>
            </p:cNvSpPr>
            <p:nvPr/>
          </p:nvSpPr>
          <p:spPr bwMode="auto">
            <a:xfrm rot="-4779387">
              <a:off x="3504" y="1722"/>
              <a:ext cx="447" cy="418"/>
            </a:xfrm>
            <a:prstGeom prst="plus">
              <a:avLst>
                <a:gd name="adj" fmla="val 41759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61352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9" descr="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675" y="2201863"/>
            <a:ext cx="28575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55613" y="273050"/>
            <a:ext cx="8226425" cy="790575"/>
          </a:xfrm>
        </p:spPr>
        <p:txBody>
          <a:bodyPr/>
          <a:lstStyle/>
          <a:p>
            <a:pPr eaLnBrk="1" hangingPunct="1"/>
            <a:r>
              <a:rPr lang="uk-UA" b="1" i="1" smtClean="0">
                <a:solidFill>
                  <a:srgbClr val="FF0000"/>
                </a:solidFill>
              </a:rPr>
              <a:t>НЕЛЬЗЯ!!!</a:t>
            </a:r>
            <a:endParaRPr lang="ru-RU" b="1" i="1" smtClean="0">
              <a:solidFill>
                <a:srgbClr val="FF0000"/>
              </a:solidFill>
            </a:endParaRP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125538"/>
            <a:ext cx="4006850" cy="1219200"/>
          </a:xfrm>
        </p:spPr>
        <p:txBody>
          <a:bodyPr/>
          <a:lstStyle/>
          <a:p>
            <a:pPr marL="3175" indent="-3175" eaLnBrk="1" hangingPunct="1">
              <a:lnSpc>
                <a:spcPct val="80000"/>
              </a:lnSpc>
              <a:spcBef>
                <a:spcPct val="55000"/>
              </a:spcBef>
              <a:buFont typeface="Wingdings" pitchFamily="2" charset="2"/>
              <a:buNone/>
            </a:pPr>
            <a:r>
              <a:rPr lang="ru-RU" sz="2800" b="1" smtClean="0">
                <a:solidFill>
                  <a:srgbClr val="FF0000"/>
                </a:solidFill>
              </a:rPr>
              <a:t>Сидеть криво и на своих ногах.</a:t>
            </a:r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862013" y="2152650"/>
            <a:ext cx="2971800" cy="350520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 flipV="1">
            <a:off x="862013" y="2076450"/>
            <a:ext cx="2971800" cy="358140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pic>
        <p:nvPicPr>
          <p:cNvPr id="5127" name="Picture 8" descr="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8925" y="1450975"/>
            <a:ext cx="2857500" cy="342900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4354513" y="5076825"/>
            <a:ext cx="491172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175" indent="-3175">
              <a:lnSpc>
                <a:spcPct val="80000"/>
              </a:lnSpc>
              <a:spcBef>
                <a:spcPct val="55000"/>
              </a:spcBef>
              <a:buFont typeface="Wingdings" pitchFamily="2" charset="2"/>
              <a:buNone/>
            </a:pPr>
            <a:r>
              <a:rPr lang="ru-RU" sz="2800" b="1">
                <a:solidFill>
                  <a:srgbClr val="FF0000"/>
                </a:solidFill>
              </a:rPr>
              <a:t>Сядьте ровно, опираясь на спинку стула.</a:t>
            </a:r>
          </a:p>
        </p:txBody>
      </p:sp>
    </p:spTree>
    <p:extLst>
      <p:ext uri="{BB962C8B-B14F-4D97-AF65-F5344CB8AC3E}">
        <p14:creationId xmlns:p14="http://schemas.microsoft.com/office/powerpoint/2010/main" val="400075288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utoUpdateAnimBg="0"/>
      <p:bldP spid="6148" grpId="0" build="p" autoUpdateAnimBg="0" advAuto="0"/>
      <p:bldP spid="6149" grpId="0" animBg="1"/>
      <p:bldP spid="6150" grpId="0" animBg="1"/>
      <p:bldP spid="2" grpId="0" build="p" autoUpdateAnimBg="0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9" descr="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1268413"/>
            <a:ext cx="28575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55613" y="273050"/>
            <a:ext cx="8226425" cy="792163"/>
          </a:xfrm>
        </p:spPr>
        <p:txBody>
          <a:bodyPr/>
          <a:lstStyle/>
          <a:p>
            <a:pPr eaLnBrk="1" hangingPunct="1"/>
            <a:r>
              <a:rPr lang="uk-UA" b="1" i="1" smtClean="0">
                <a:solidFill>
                  <a:srgbClr val="FF0000"/>
                </a:solidFill>
              </a:rPr>
              <a:t>НЕЛЬЗЯ!!!</a:t>
            </a:r>
            <a:endParaRPr lang="ru-RU" b="1" i="1" smtClean="0">
              <a:solidFill>
                <a:srgbClr val="FF0000"/>
              </a:solidFill>
            </a:endParaRP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052513"/>
            <a:ext cx="4968875" cy="1219200"/>
          </a:xfrm>
        </p:spPr>
        <p:txBody>
          <a:bodyPr>
            <a:normAutofit fontScale="92500" lnSpcReduction="10000"/>
          </a:bodyPr>
          <a:lstStyle/>
          <a:p>
            <a:pPr marL="609600" indent="-609600" eaLnBrk="1" hangingPunct="1">
              <a:lnSpc>
                <a:spcPct val="80000"/>
              </a:lnSpc>
              <a:spcBef>
                <a:spcPct val="55000"/>
              </a:spcBef>
              <a:buFont typeface="Wingdings" pitchFamily="2" charset="2"/>
              <a:buNone/>
            </a:pPr>
            <a:r>
              <a:rPr lang="ru-RU" sz="2400" b="1" smtClean="0">
                <a:solidFill>
                  <a:srgbClr val="FF0000"/>
                </a:solidFill>
              </a:rPr>
              <a:t>     Близко приближаться к монитору.</a:t>
            </a:r>
          </a:p>
          <a:p>
            <a:pPr marL="609600" indent="-609600" eaLnBrk="1" hangingPunct="1">
              <a:lnSpc>
                <a:spcPct val="80000"/>
              </a:lnSpc>
              <a:spcBef>
                <a:spcPct val="55000"/>
              </a:spcBef>
              <a:buFont typeface="Wingdings" pitchFamily="2" charset="2"/>
              <a:buNone/>
            </a:pPr>
            <a:r>
              <a:rPr lang="ru-RU" sz="2400" b="1" smtClean="0">
                <a:solidFill>
                  <a:srgbClr val="FF0000"/>
                </a:solidFill>
              </a:rPr>
              <a:t>Придерживайтесь безопасного расстояния.</a:t>
            </a:r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>
            <a:off x="5486400" y="1219200"/>
            <a:ext cx="2971800" cy="350520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 flipV="1">
            <a:off x="5486400" y="1143000"/>
            <a:ext cx="2971800" cy="358140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pic>
        <p:nvPicPr>
          <p:cNvPr id="6151" name="Picture 8" descr="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708275"/>
            <a:ext cx="2857500" cy="342900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5060721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autoUpdateAnimBg="0"/>
      <p:bldP spid="7172" grpId="0" build="p" autoUpdateAnimBg="0" advAuto="0"/>
      <p:bldP spid="7173" grpId="0" animBg="1"/>
      <p:bldP spid="717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9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981075"/>
            <a:ext cx="3286125" cy="394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788988"/>
          </a:xfrm>
        </p:spPr>
        <p:txBody>
          <a:bodyPr/>
          <a:lstStyle/>
          <a:p>
            <a:pPr eaLnBrk="1" hangingPunct="1"/>
            <a:r>
              <a:rPr lang="uk-UA" b="1" i="1" smtClean="0">
                <a:solidFill>
                  <a:srgbClr val="FF0000"/>
                </a:solidFill>
              </a:rPr>
              <a:t>НЕЛЬЗЯ !!!</a:t>
            </a:r>
            <a:endParaRPr lang="ru-RU" b="1" i="1" smtClean="0">
              <a:solidFill>
                <a:srgbClr val="FF00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836613"/>
            <a:ext cx="4267200" cy="1219200"/>
          </a:xfrm>
        </p:spPr>
        <p:txBody>
          <a:bodyPr>
            <a:normAutofit fontScale="92500" lnSpcReduction="10000"/>
          </a:bodyPr>
          <a:lstStyle/>
          <a:p>
            <a:pPr marL="609600" indent="-609600" eaLnBrk="1" hangingPunct="1">
              <a:lnSpc>
                <a:spcPct val="80000"/>
              </a:lnSpc>
              <a:spcBef>
                <a:spcPct val="55000"/>
              </a:spcBef>
              <a:buFont typeface="Wingdings" pitchFamily="2" charset="2"/>
              <a:buNone/>
            </a:pPr>
            <a:r>
              <a:rPr lang="ru-RU" sz="3600" b="1" smtClean="0">
                <a:solidFill>
                  <a:srgbClr val="FF0000"/>
                </a:solidFill>
              </a:rPr>
              <a:t>     </a:t>
            </a:r>
            <a:r>
              <a:rPr lang="ru-RU" sz="2800" b="1" smtClean="0">
                <a:solidFill>
                  <a:srgbClr val="FF0000"/>
                </a:solidFill>
              </a:rPr>
              <a:t>Прикасаться к экрану руками. </a:t>
            </a:r>
          </a:p>
          <a:p>
            <a:pPr marL="609600" indent="-609600" eaLnBrk="1" hangingPunct="1">
              <a:lnSpc>
                <a:spcPct val="80000"/>
              </a:lnSpc>
              <a:spcBef>
                <a:spcPct val="55000"/>
              </a:spcBef>
              <a:buFont typeface="Wingdings" pitchFamily="2" charset="2"/>
              <a:buNone/>
            </a:pPr>
            <a:r>
              <a:rPr lang="ru-RU" sz="2800" b="1" smtClean="0">
                <a:solidFill>
                  <a:srgbClr val="FF0000"/>
                </a:solidFill>
              </a:rPr>
              <a:t>Для этого есть указки.</a:t>
            </a:r>
            <a:endParaRPr lang="ru-RU" sz="3600" b="1" smtClean="0">
              <a:solidFill>
                <a:srgbClr val="FF0000"/>
              </a:solidFill>
            </a:endParaRPr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5486400" y="1219200"/>
            <a:ext cx="2971800" cy="350520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 flipV="1">
            <a:off x="5486400" y="1143000"/>
            <a:ext cx="2971800" cy="358140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pic>
        <p:nvPicPr>
          <p:cNvPr id="7175" name="Picture 8" descr="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420938"/>
            <a:ext cx="3286125" cy="394335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644195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5123" grpId="0" build="p" autoUpdateAnimBg="0" advAuto="0"/>
      <p:bldP spid="5126" grpId="0" animBg="1"/>
      <p:bldP spid="51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9" descr="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1268413"/>
            <a:ext cx="2857500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55613" y="273050"/>
            <a:ext cx="8226425" cy="790575"/>
          </a:xfrm>
        </p:spPr>
        <p:txBody>
          <a:bodyPr/>
          <a:lstStyle/>
          <a:p>
            <a:pPr eaLnBrk="1" hangingPunct="1"/>
            <a:r>
              <a:rPr lang="uk-UA" b="1" i="1" smtClean="0">
                <a:solidFill>
                  <a:srgbClr val="FF0000"/>
                </a:solidFill>
              </a:rPr>
              <a:t>НЕЛЬЗЯ!!!</a:t>
            </a:r>
            <a:endParaRPr lang="ru-RU" b="1" i="1" smtClean="0">
              <a:solidFill>
                <a:srgbClr val="FF0000"/>
              </a:solidFill>
            </a:endParaRP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295400"/>
            <a:ext cx="5029200" cy="1219200"/>
          </a:xfrm>
        </p:spPr>
        <p:txBody>
          <a:bodyPr>
            <a:normAutofit lnSpcReduction="10000"/>
          </a:bodyPr>
          <a:lstStyle/>
          <a:p>
            <a:pPr marL="609600" indent="-609600" eaLnBrk="1" hangingPunct="1">
              <a:lnSpc>
                <a:spcPct val="80000"/>
              </a:lnSpc>
              <a:spcBef>
                <a:spcPct val="55000"/>
              </a:spcBef>
              <a:buFont typeface="Wingdings" pitchFamily="2" charset="2"/>
              <a:buNone/>
            </a:pPr>
            <a:r>
              <a:rPr lang="ru-RU" sz="2400" b="1" smtClean="0">
                <a:solidFill>
                  <a:srgbClr val="FF0000"/>
                </a:solidFill>
              </a:rPr>
              <a:t>     Прикасаться к проводам и кабелям руками, отсоединять и присоединять их.</a:t>
            </a:r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5486400" y="1219200"/>
            <a:ext cx="2971800" cy="350520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 flipV="1">
            <a:off x="5486400" y="1143000"/>
            <a:ext cx="2971800" cy="358140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pic>
        <p:nvPicPr>
          <p:cNvPr id="8199" name="Picture 8" descr="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2781300"/>
            <a:ext cx="2857500" cy="342900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764378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autoUpdateAnimBg="0"/>
      <p:bldP spid="8196" grpId="0" build="p" autoUpdateAnimBg="0" advAuto="0"/>
      <p:bldP spid="8197" grpId="0" animBg="1"/>
      <p:bldP spid="819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9" descr="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2093913"/>
            <a:ext cx="28575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55613" y="273050"/>
            <a:ext cx="8226425" cy="790575"/>
          </a:xfrm>
        </p:spPr>
        <p:txBody>
          <a:bodyPr/>
          <a:lstStyle/>
          <a:p>
            <a:pPr eaLnBrk="1" hangingPunct="1"/>
            <a:r>
              <a:rPr lang="uk-UA" b="1" i="1" smtClean="0">
                <a:solidFill>
                  <a:srgbClr val="FF0000"/>
                </a:solidFill>
              </a:rPr>
              <a:t>НЕЛЬЗЯ!!!</a:t>
            </a:r>
            <a:endParaRPr lang="ru-RU" b="1" i="1" smtClean="0">
              <a:solidFill>
                <a:srgbClr val="FF0000"/>
              </a:solidFill>
            </a:endParaRP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295400"/>
            <a:ext cx="5029200" cy="690563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spcBef>
                <a:spcPct val="55000"/>
              </a:spcBef>
              <a:buFont typeface="Wingdings" pitchFamily="2" charset="2"/>
              <a:buNone/>
            </a:pPr>
            <a:r>
              <a:rPr lang="ru-RU" sz="2400" b="1" smtClean="0">
                <a:solidFill>
                  <a:srgbClr val="FF0000"/>
                </a:solidFill>
              </a:rPr>
              <a:t>     Принимать пищу и пить при работе на ПК.</a:t>
            </a:r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>
            <a:off x="1309688" y="2044700"/>
            <a:ext cx="2971800" cy="350520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 flipV="1">
            <a:off x="1309688" y="1968500"/>
            <a:ext cx="2971800" cy="358140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pic>
        <p:nvPicPr>
          <p:cNvPr id="9223" name="Picture 8" descr="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1988" y="2919413"/>
            <a:ext cx="2857500" cy="342900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688161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utoUpdateAnimBg="0"/>
      <p:bldP spid="9220" grpId="0" build="p" autoUpdateAnimBg="0" advAuto="0"/>
      <p:bldP spid="9221" grpId="0" animBg="1"/>
      <p:bldP spid="92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2" descr="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2233613"/>
            <a:ext cx="28575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55613" y="123825"/>
            <a:ext cx="8226425" cy="1143000"/>
          </a:xfrm>
        </p:spPr>
        <p:txBody>
          <a:bodyPr/>
          <a:lstStyle/>
          <a:p>
            <a:pPr eaLnBrk="1" hangingPunct="1"/>
            <a:r>
              <a:rPr lang="uk-UA" b="1" i="1" smtClean="0">
                <a:solidFill>
                  <a:srgbClr val="FF0000"/>
                </a:solidFill>
              </a:rPr>
              <a:t>НЕЛЬЗЯ!!!</a:t>
            </a:r>
            <a:endParaRPr lang="ru-RU" b="1" i="1" smtClean="0">
              <a:solidFill>
                <a:srgbClr val="FF0000"/>
              </a:solidFill>
            </a:endParaRP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41313" y="1168400"/>
            <a:ext cx="4635500" cy="846138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spcBef>
                <a:spcPct val="55000"/>
              </a:spcBef>
              <a:buFont typeface="Wingdings" pitchFamily="2" charset="2"/>
              <a:buNone/>
            </a:pPr>
            <a:r>
              <a:rPr lang="ru-RU" sz="2000" b="1" smtClean="0">
                <a:solidFill>
                  <a:srgbClr val="FF0000"/>
                </a:solidFill>
              </a:rPr>
              <a:t>     Долго работать на компьютере и перегружать свой организм.</a:t>
            </a:r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>
            <a:off x="1011238" y="2184400"/>
            <a:ext cx="2971800" cy="350520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 flipV="1">
            <a:off x="1011238" y="2108200"/>
            <a:ext cx="2971800" cy="358140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pic>
        <p:nvPicPr>
          <p:cNvPr id="10247" name="Picture 8" descr="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7863" y="1614488"/>
            <a:ext cx="2857500" cy="342900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228198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  <p:bldP spid="10244" grpId="0" build="p" autoUpdateAnimBg="0" advAuto="0"/>
      <p:bldP spid="10245" grpId="0" animBg="1"/>
      <p:bldP spid="1024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1495</TotalTime>
  <Words>199</Words>
  <Application>Microsoft Office PowerPoint</Application>
  <PresentationFormat>Экран (4:3)</PresentationFormat>
  <Paragraphs>68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Помни!</vt:lpstr>
      <vt:lpstr>Презентация PowerPoint</vt:lpstr>
      <vt:lpstr>НЕЛЬЗЯ!!!</vt:lpstr>
      <vt:lpstr>НЕЛЬЗЯ!!!</vt:lpstr>
      <vt:lpstr>НЕЛЬЗЯ !!!</vt:lpstr>
      <vt:lpstr>НЕЛЬЗЯ!!!</vt:lpstr>
      <vt:lpstr>НЕЛЬЗЯ!!!</vt:lpstr>
      <vt:lpstr>НЕЛЬЗЯ!!!</vt:lpstr>
      <vt:lpstr>Что такое информация?</vt:lpstr>
      <vt:lpstr>5 органов чувств человека  и 5 видов информации</vt:lpstr>
      <vt:lpstr>Виды информации  по форме представления</vt:lpstr>
      <vt:lpstr>Действия с информацией</vt:lpstr>
      <vt:lpstr> Вопрос</vt:lpstr>
      <vt:lpstr>За компьютером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Пользователь Windows</cp:lastModifiedBy>
  <cp:revision>94</cp:revision>
  <dcterms:created xsi:type="dcterms:W3CDTF">2017-10-07T05:31:15Z</dcterms:created>
  <dcterms:modified xsi:type="dcterms:W3CDTF">2018-09-04T09:17:28Z</dcterms:modified>
</cp:coreProperties>
</file>