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58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96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065291-060B-4D56-8491-4F87D684B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7776" y="719528"/>
            <a:ext cx="8169639" cy="3544651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1D86F52-4CD9-49E3-97A3-86CE79D10D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7776" y="4482059"/>
            <a:ext cx="8169639" cy="16564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1CAA94A-72DF-4C23-B1FF-1A81EE33B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DE68279-69BD-428F-AB68-4E80BB76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CD7913-1186-48A5-9ACB-3AC5837F8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79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380EB5-F0DE-42DF-9AFB-38F18AF8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448135C-6A48-4456-AE0A-07D3DAF7B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B929EF-8999-4830-A6B4-A22324F2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C11BFF-BD3E-443A-96FB-F371DB3D1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7AFF854-F6EF-4755-A012-362FD7C0B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6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B4CD3DD-9AD9-45CA-98BC-40ECF399D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740695F-AEC5-4FD5-92A8-150D158E3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795DE55-F7CF-4EAE-9044-1E9EF4B46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FE12C1-10E7-476F-B9A1-A0D3F3651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2E25B9-AA2F-4341-98B2-B859CEC79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39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5D3C79-B5A4-4E5B-8777-A2C631143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83E452-77D8-4DEE-8856-2405BEC2F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AE1F86-7BC6-4420-9F64-0BCE032DD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503682-603E-4B28-AD5D-A2E2135B1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AE79CC9-E910-419B-A8EF-5B118C2C8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08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906F7F-483C-44CD-A602-127908983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446" y="768350"/>
            <a:ext cx="8979004" cy="35544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92EDA71-0BCB-42C4-913C-D2ABD17D0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8446" y="4589463"/>
            <a:ext cx="897900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1966DA-7AC5-420C-9139-D716BBAD6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3052A8-C587-41D5-854C-E6C6AC584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32B4096-99D0-4024-AF03-815F09BE6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0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0154DA-2886-4CB7-B926-C5DD80DB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DEB709-8B1F-42E0-AC94-B72B70FB1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4577" y="1825625"/>
            <a:ext cx="537522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B7F663-A5DD-450F-B6A3-B8D232F43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7022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A825F1-55B0-4B1A-A560-2FDBA643E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2C40569-311B-4012-BBFD-CBD13A3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93F306C-758E-4022-836C-C311B3EC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1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A3A681-8814-4089-965F-A6DD17E52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4FCC67D-A3F2-4BEC-B6FB-653418DE9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964172E-5B78-4EA8-AD4D-6BDF63D3C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136D999-DF16-4E2F-8055-279284D8E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462D23D-E1B4-437E-8892-EF8E849668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473B758-6C7A-4A95-9034-0981302C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0EBB14E-06F4-4677-8290-AE35AD767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BB307D0-0AF8-4918-A424-27BE7792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05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80FB8-5DE1-4266-BBC0-E71F65D6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9013F7A-1135-4F78-BDFC-F9D1AC858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2AC40EE-3C3C-4B3E-995E-7D3542B58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F657CA-E42A-4083-B1EA-E19AE4593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2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30F77DE-BAA2-4002-B23D-4B54E806C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F0DF461-613D-4DE8-8BAD-FAC1F2A5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127A41A-9D68-41B2-959A-870BBFF73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4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EF93A4-60B2-4892-BFD7-80BCB7204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2AC602-6F57-4C44-9507-61D482673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5A6FC5F-E2C2-45CC-ABE0-80F048CA9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356B011-73B4-42F0-8460-FD4CCC09A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F6624F-95BE-4C83-B082-F2B223A6B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D2CD874-F2DA-42E3-B735-7E4B97CE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8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409325-F649-4C6B-9C48-D423E4815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1D69B8E-FE9D-4676-8309-78840DC305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A113937-2005-4B3A-B743-3B9677F5F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14F3732-EFF6-422A-870D-A2467F4A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36B5E71-C804-4CAE-B031-C92435DC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7930B23-BD4D-45D9-B9E7-F289009FF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B48199-2865-4E3E-BFD8-BCA02797D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77" y="554637"/>
            <a:ext cx="10897849" cy="1136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dkEdge">
              <a:bevelT h="25400" prst="softRound"/>
              <a:contourClr>
                <a:srgbClr val="50001B"/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5723E6-8BD0-420B-AF45-3519159E8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4577" y="1825625"/>
            <a:ext cx="108978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9B6712F-5770-41D7-AD8B-547FFEA2A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22B47-66AC-43CE-8350-521874C83A2A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67C2ED-4AE7-4B81-8187-73DF6D2A5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A7FC51-91EE-46B2-8585-9AF1827B5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3D90F-559C-4954-9C8B-557573F99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916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2002B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docs.exdat.com/docs/index-400774.html" TargetMode="External"/><Relationship Id="rId2" Type="http://schemas.openxmlformats.org/officeDocument/2006/relationships/hyperlink" Target="http://www.kamlic.ru/index.php?option=com_content&amp;view=article&amp;id=215:2012-10-10-01-14-41&amp;Itemid=29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5;&#1077;&#1076;&#1072;&#1075;&#1086;&#1075;&#1080;&#1095;&#1077;&#1089;&#1082;&#1080;&#1077;%20&#1084;&#1077;&#1090;&#1086;&#1076;&#1099;%20&#1080;%20&#1087;&#1088;&#1080;&#1105;&#1084;&#1099;%20&#1084;&#1086;&#1090;&#1080;&#1074;&#1072;&#1094;&#1080;&#1080;%20&#1091;&#1095;&#1072;&#1097;&#1080;&#1093;&#1089;&#1103;" TargetMode="External"/><Relationship Id="rId4" Type="http://schemas.openxmlformats.org/officeDocument/2006/relationships/hyperlink" Target="http://prezentacii.com/geografiya/2044-povyshenie-motivacii-uchebnoy-deyatelnosti-uchaschihsya-na-urokah-geografii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2EB4568-7F73-4E4A-B4B6-07BC6BDF6F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Подготовила </a:t>
            </a:r>
          </a:p>
          <a:p>
            <a:pPr algn="r"/>
            <a:r>
              <a:rPr lang="ru-RU" dirty="0"/>
              <a:t>учитель </a:t>
            </a:r>
            <a:r>
              <a:rPr lang="ru-RU" dirty="0" smtClean="0"/>
              <a:t>начальных классов</a:t>
            </a:r>
            <a:endParaRPr lang="ru-RU" dirty="0"/>
          </a:p>
          <a:p>
            <a:pPr algn="r"/>
            <a:r>
              <a:rPr lang="ru-RU" dirty="0" smtClean="0"/>
              <a:t>Афанасьева Е. Л.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1690" y="829836"/>
            <a:ext cx="719597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повышения мотивации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обучению и активизация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познавательной деятельности учащихся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русского языка и литературы</a:t>
            </a:r>
            <a:endParaRPr lang="ru-RU" sz="3200" b="1" i="1" dirty="0">
              <a:ln>
                <a:solidFill>
                  <a:srgbClr val="7030A0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34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783771"/>
            <a:ext cx="8979004" cy="5305879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Прием «Толстые и тонкие вопросы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Цель: формирование грамотного задавания вопросов и осознание их уровня сложности. Он может быть применен для самостоятельной учебной и домашней работы. «Тонкими» называют простые, односложные вопросы, требующие ответа да/нет. «Толстые» вопросы выводят учеников на более высокий уровень мышления: сравнение, анализ, синтез, оценку.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60" t="64212" r="23143" b="9457"/>
          <a:stretch/>
        </p:blipFill>
        <p:spPr bwMode="auto">
          <a:xfrm>
            <a:off x="2987897" y="3863662"/>
            <a:ext cx="8411413" cy="236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71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522515"/>
            <a:ext cx="8979004" cy="5567136"/>
          </a:xfrm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781050" algn="l"/>
              </a:tabLst>
            </a:pPr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 «Знаете ли вы, что…?»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endParaRPr lang="ru-RU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781050" algn="l"/>
              </a:tabLst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781050" algn="l"/>
              </a:tabLs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эффективный прием, помогающий настроить учащихся на работу,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781050" algn="l"/>
              </a:tabLs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заинтересовать изучаемой темой.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" t="61741" r="22840" b="12344"/>
          <a:stretch/>
        </p:blipFill>
        <p:spPr bwMode="auto">
          <a:xfrm>
            <a:off x="2820472" y="3992451"/>
            <a:ext cx="8386004" cy="230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73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096" y="768350"/>
            <a:ext cx="10613354" cy="1138827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появления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интереса к изучаемому предмету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необходимо понимание нужности, важности, целесообразности изучения данного предмета в целом и отдельных его разделов, тем. 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Этому могут способствовать следующие приёмы.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2034863"/>
            <a:ext cx="9312692" cy="4288664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«Оратор»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1 минуту убедите своего собеседника в том, что изучение этой темы просто необходимо.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«Автор»</a:t>
            </a:r>
            <a:endParaRPr lang="ru-RU" sz="1800" u="sng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…Если бы вы были автором учебника, как бы вы объяснили ученикам необходимость изучения этой темы?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…Если бы вы были автором учебника, как бы вы объяснили ученикам эту тему?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«Фантазёр»</a:t>
            </a:r>
            <a:endParaRPr lang="ru-RU" sz="1800" u="sng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На доске записана тема урока.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- Назовите 5 способов применения знаний, умений и навыков по этой теме в жизни.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…………………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Вот видите, как важно…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«Кумир»</a:t>
            </a:r>
            <a:endParaRPr lang="ru-RU" sz="1800" u="sng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На карточках раздать «кумиров по жизни». Пофантазируйте, каким образом они бы доказали вам необходимость изучения этой темы?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«Профи»</a:t>
            </a:r>
            <a:endParaRPr lang="ru-RU" sz="1800" u="sng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Исходя из будущей профессии, зачем нужно изучение этой темы?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1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548641"/>
            <a:ext cx="8979004" cy="5541010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ситуации </a:t>
            </a:r>
            <a:r>
              <a:rPr lang="ru-RU" sz="3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успеха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32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также позволяет замотивировать учащихся на активную работу во время урока.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 время фронтального опроса целесообразно  научить ребят начинать свой ответ словами: «Я знаю, что…».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Этот приём способствует росту уверенности учеников в своей лингвистической компетенции.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32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7882" y="653143"/>
            <a:ext cx="10909568" cy="5436507"/>
          </a:xfrm>
        </p:spPr>
        <p:txBody>
          <a:bodyPr>
            <a:noAutofit/>
          </a:bodyPr>
          <a:lstStyle/>
          <a:p>
            <a:pPr lvl="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важно не только записать тему на доске, но и </a:t>
            </a:r>
            <a:r>
              <a:rPr lang="ru-RU" sz="2800" b="1" i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вызвать у школьников эмоциональный отклик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отношение к этой теме. Это можно сделать через признание личности ребёнка, опираясь на его жизненный опыт.</a:t>
            </a:r>
          </a:p>
          <a:p>
            <a:pPr lvl="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- Что вы уже знаете об этой теме?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Подберите слова об этом или на эту тему….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Вот видите! В вашей памяти это уже храниться! Значит это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нужно!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b="1" i="1" u="sng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правда ли, звучит как открытие!)</a:t>
            </a:r>
            <a:endParaRPr lang="ru-RU" sz="28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042" y="489397"/>
            <a:ext cx="8979004" cy="748079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4000" b="1" i="1" u="sng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Подведем итоги</a:t>
            </a:r>
            <a:r>
              <a:rPr lang="ru-RU" sz="4000" b="1" i="1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1358537"/>
            <a:ext cx="8979004" cy="4731113"/>
          </a:xfrm>
        </p:spPr>
        <p:txBody>
          <a:bodyPr/>
          <a:lstStyle/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Мотивация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один из факторов успешного обучения учащихся на уроках русского языка.</a:t>
            </a: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положительной мотивации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учащихся ведет к снижению успешности и эффективности обучения.</a:t>
            </a: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мотивов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связанных с содержанием и процессом учения, </a:t>
            </a: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позволяет повысить </a:t>
            </a: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результативность обучения </a:t>
            </a: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всем общеобразовательным предметам,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том числе и по русскому языку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tabLst>
                <a:tab pos="457200" algn="l"/>
              </a:tabLst>
            </a:pP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учебной деятельности </a:t>
            </a: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методов и приемов современных педагогических технологий </a:t>
            </a: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формирует </a:t>
            </a: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положительную мотивацию детей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основных мыслительных операций, коммуникативной компетенции, творческой активной личности.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8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862149"/>
            <a:ext cx="8979004" cy="5227501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Учение только тогда станет для детей радостным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привлекательным,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когда они сами будут учиться: проектировать, конструировать, исследовать, открывать, т.е. познавать мир в подлинном смысле этого слова.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24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DC1DCF-F8B1-4D84-A611-202F9EF57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</a:rPr>
              <a:t>Интернет ресурсы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96FE2B8-EED6-4330-A753-F5DE6160C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ФГОС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2"/>
              </a:rPr>
              <a:t>ООО СОВРЕМЕННЫЙ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УРОК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Презентация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3"/>
              </a:rPr>
              <a:t>педагогического опыта по теме «Формирование положительной мотивации школьников на уроках русского языка через использование методов и приемов педагогических технологий»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2400" b="1" cap="all" dirty="0">
                <a:latin typeface="Times New Roman" pitchFamily="18" charset="0"/>
                <a:cs typeface="Times New Roman" pitchFamily="18" charset="0"/>
                <a:hlinkClick r:id="rId4"/>
              </a:rPr>
              <a:t>ПРЕЗЕНТАЦИЯ ПОВЫШЕНИЕ МОТИВАЦИИ УЧЕБНОЙ ДЕЯТЕЛЬНОСТИ УЧАЩИХСЯ НА УРОКАХ 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Педагогические методы и приёмы мотивации учащихся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03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078" y="1841678"/>
            <a:ext cx="8169639" cy="3451539"/>
          </a:xfrm>
        </p:spPr>
        <p:txBody>
          <a:bodyPr>
            <a:prstTxWarp prst="textButton">
              <a:avLst/>
            </a:prstTxWarp>
          </a:bodyPr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СПАСИБО </a:t>
            </a:r>
            <a:b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ЗА </a:t>
            </a:r>
            <a:b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ВНИМАНИЕ!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594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572" y="679268"/>
            <a:ext cx="8979004" cy="926420"/>
          </a:xfrm>
        </p:spPr>
        <p:txBody>
          <a:bodyPr/>
          <a:lstStyle/>
          <a:p>
            <a:r>
              <a:rPr lang="ru-RU" sz="44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мотивация?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78293" y="1783172"/>
            <a:ext cx="9274055" cy="4244141"/>
          </a:xfrm>
        </p:spPr>
        <p:txBody>
          <a:bodyPr>
            <a:normAutofit lnSpcReduction="10000"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(от фр.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Motif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— побуждение) — побуждение к действию.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динамический процесс физиологического и психологического плана, управляющий поведением человека, определяющий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его направленность,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организованность, активность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устойчивость.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75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446" y="768351"/>
            <a:ext cx="8979004" cy="851444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4400" b="1" i="1" dirty="0">
                <a:ln>
                  <a:solidFill>
                    <a:srgbClr val="7030A0"/>
                  </a:solidFill>
                </a:ln>
                <a:solidFill>
                  <a:srgbClr val="000066"/>
                </a:solidFill>
                <a:latin typeface="Arial" charset="0"/>
                <a:ea typeface="+mn-ea"/>
                <a:cs typeface="Arial" charset="0"/>
              </a:rPr>
              <a:t>Функции мотивации:</a:t>
            </a:r>
            <a:endParaRPr lang="ru-RU" sz="4400" dirty="0">
              <a:ln>
                <a:solidFill>
                  <a:srgbClr val="7030A0"/>
                </a:solidFill>
              </a:ln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30" t="24932" r="5969" b="11061"/>
          <a:stretch/>
        </p:blipFill>
        <p:spPr bwMode="auto">
          <a:xfrm>
            <a:off x="2678806" y="1790077"/>
            <a:ext cx="8409906" cy="454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95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517" y="369105"/>
            <a:ext cx="10780780" cy="982073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40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мотивации  учения важную роль играют: 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36" t="23430" r="24397" b="15725"/>
          <a:stretch/>
        </p:blipFill>
        <p:spPr bwMode="auto">
          <a:xfrm>
            <a:off x="2588652" y="1288954"/>
            <a:ext cx="7753083" cy="513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84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446" y="193184"/>
            <a:ext cx="8979004" cy="1094704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44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«Неправильная мотивация</a:t>
            </a:r>
            <a:r>
              <a:rPr lang="ru-RU" sz="44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81325" y="1554664"/>
            <a:ext cx="8979004" cy="4522107"/>
          </a:xfrm>
        </p:spPr>
        <p:txBody>
          <a:bodyPr>
            <a:normAutofit lnSpcReduction="10000"/>
          </a:bodyPr>
          <a:lstStyle/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у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школьников положительной устойчивой мотивации к учебной деятельности может стать причиной их слабой успеваемости.</a:t>
            </a: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У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ученика может существовать направленность на учебный процесс, но в тоже время он может ориентироваться не на результат деятельности,</a:t>
            </a: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а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только на оценку. </a:t>
            </a: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У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школьников помимо сугубо познавательных потребностей, учебных интересов могут действовать мотивы «избегания неприятностей» </a:t>
            </a:r>
          </a:p>
          <a:p>
            <a:pPr marL="533400" lvl="0" indent="-53340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и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другие.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58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2384" y="459257"/>
            <a:ext cx="8979004" cy="825319"/>
          </a:xfrm>
        </p:spPr>
        <p:txBody>
          <a:bodyPr>
            <a:normAutofit/>
          </a:bodyPr>
          <a:lstStyle/>
          <a:p>
            <a:r>
              <a:rPr lang="ru-RU" sz="40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Этапы формирования мотивации</a:t>
            </a:r>
            <a:endParaRPr lang="ru-RU" sz="6600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32840" y="1506828"/>
            <a:ext cx="8979004" cy="4814643"/>
          </a:xfrm>
        </p:spPr>
        <p:txBody>
          <a:bodyPr>
            <a:normAutofit fontScale="92500" lnSpcReduction="10000"/>
          </a:bodyPr>
          <a:lstStyle/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этап.  Возникновение мотивации </a:t>
            </a: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(готовность, включенность).</a:t>
            </a: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3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Зафиксировать мотивы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предыдущих достижений – «Мы хорошо поработали над предыдущей темой».</a:t>
            </a:r>
          </a:p>
          <a:p>
            <a:pPr marL="457200" lvl="0" indent="-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ru-RU" sz="3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Вызвать мотивы</a:t>
            </a:r>
            <a:r>
              <a:rPr lang="ru-RU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относительной неудовлетворенности – «Но не усвоили еще одну важную сторону этой темы».</a:t>
            </a:r>
          </a:p>
          <a:p>
            <a:pPr marL="457200" lvl="0" indent="-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ru-RU" sz="3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0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Усилить мотивы</a:t>
            </a:r>
            <a:r>
              <a:rPr lang="ru-RU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ориентации на предстоящую деятельность – «А между тем для вашей будущей жизни это будет необходимо, например, в таких-то ситуациях».</a:t>
            </a:r>
          </a:p>
          <a:p>
            <a:pPr marL="533400" lvl="0" indent="-533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19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914401"/>
            <a:ext cx="8979004" cy="5175250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этап.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Подкрепление и усиление возникшей мотивации</a:t>
            </a:r>
            <a:r>
              <a:rPr lang="ru-RU" sz="3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32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Чередование разных видов деятельности; </a:t>
            </a:r>
          </a:p>
          <a:p>
            <a:pPr marL="342900" lvl="0" indent="-342900" algn="l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Материалы различной трудности; </a:t>
            </a:r>
          </a:p>
          <a:p>
            <a:pPr marL="342900" lvl="0" indent="-342900" algn="l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Отметки, вызывающих положительные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отрицательные эмоции,</a:t>
            </a:r>
          </a:p>
          <a:p>
            <a:pPr marL="342900" lvl="0" indent="-342900" algn="l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Удовлетворенность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неудовлетворенность; </a:t>
            </a:r>
          </a:p>
          <a:p>
            <a:pPr marL="342900" lvl="0" indent="-342900" algn="l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Активизация  поисковой  активности учащихся, подключение их к самоконтролю и самооценке.</a:t>
            </a:r>
          </a:p>
          <a:p>
            <a:pPr lvl="0" algn="l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20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600891"/>
            <a:ext cx="8979004" cy="5488759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этап. Мотивация </a:t>
            </a:r>
            <a:r>
              <a:rPr lang="ru-RU" sz="36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завершения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36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Важно, чтобы каждый ученик вышел из деятельности с благоприятным личным опытом,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чтобы в конце урока возникла положительная установка на дальнейшее учение,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т.е. положительная мотивация перспективы.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Для этого важно усилить оценочную деятельность самих учащихся, сочетая ее с развернутой дифференцированной оценкой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37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446" y="768350"/>
            <a:ext cx="8979004" cy="746941"/>
          </a:xfrm>
        </p:spPr>
        <p:txBody>
          <a:bodyPr/>
          <a:lstStyle/>
          <a:p>
            <a:r>
              <a:rPr lang="ru-RU" sz="44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Методы и приемы работы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68446" y="1750423"/>
            <a:ext cx="8979004" cy="4339227"/>
          </a:xfrm>
        </p:spPr>
        <p:txBody>
          <a:bodyPr>
            <a:noAutofit/>
          </a:bodyPr>
          <a:lstStyle/>
          <a:p>
            <a:pPr lvl="0" indent="44926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«Линия времени»</a:t>
            </a:r>
            <a:endParaRPr lang="ru-RU" sz="28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чертит на доске линию, на которой обозначает этапы изучения темы, формы контроля; проговаривает о самых важных периодах, требующих от ребят стопроцентной отдачи, вместе с ними находит уроки, на которых можно «передохнуть». «Линия времени» позволяет учащимся увидеть, что именно может являться конечным продуктом изучения темы, что нужно знать и уметь для успешного усвоения каждой последующей темы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315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 О и В 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6" id="{88EEE4D9-62A1-4143-979F-4BFE5C199DD2}" vid="{FA4C4322-6CA6-4C04-8865-B61425A30C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 О и В 2</Template>
  <TotalTime>67</TotalTime>
  <Words>919</Words>
  <Application>Microsoft Office PowerPoint</Application>
  <PresentationFormat>Произвольный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 О и В 2</vt:lpstr>
      <vt:lpstr>Презентация PowerPoint</vt:lpstr>
      <vt:lpstr>Что такое мотивация?</vt:lpstr>
      <vt:lpstr>Функции мотивации:</vt:lpstr>
      <vt:lpstr>В мотивации  учения важную роль играют: </vt:lpstr>
      <vt:lpstr>«Неправильная мотивация»</vt:lpstr>
      <vt:lpstr>Этапы формирования мотивации</vt:lpstr>
      <vt:lpstr>Презентация PowerPoint</vt:lpstr>
      <vt:lpstr>Презентация PowerPoint</vt:lpstr>
      <vt:lpstr>Методы и приемы работы</vt:lpstr>
      <vt:lpstr>Презентация PowerPoint</vt:lpstr>
      <vt:lpstr>Презентация PowerPoint</vt:lpstr>
      <vt:lpstr>Для появления интереса к изучаемому предмету необходимо понимание нужности, важности, целесообразности изучения данного предмета в целом и отдельных его разделов, тем.  Этому могут способствовать следующие приёмы.</vt:lpstr>
      <vt:lpstr>Презентация PowerPoint</vt:lpstr>
      <vt:lpstr>Презентация PowerPoint</vt:lpstr>
      <vt:lpstr>Подведем итоги:</vt:lpstr>
      <vt:lpstr>Презентация PowerPoint</vt:lpstr>
      <vt:lpstr>Интернет ресурсы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Обучение и воспитание</dc:title>
  <dc:creator>Эрика</dc:creator>
  <cp:lastModifiedBy>Елена</cp:lastModifiedBy>
  <cp:revision>9</cp:revision>
  <dcterms:created xsi:type="dcterms:W3CDTF">2021-09-17T15:18:13Z</dcterms:created>
  <dcterms:modified xsi:type="dcterms:W3CDTF">2023-01-29T13:08:58Z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122502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</Properties>
</file>